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 id="2147483680" r:id="rId2"/>
    <p:sldMasterId id="2147483685" r:id="rId3"/>
    <p:sldMasterId id="2147483864" r:id="rId4"/>
    <p:sldMasterId id="2147484019" r:id="rId5"/>
    <p:sldMasterId id="2147484100" r:id="rId6"/>
    <p:sldMasterId id="2147484896" r:id="rId7"/>
    <p:sldMasterId id="2147484901" r:id="rId8"/>
    <p:sldMasterId id="2147484907" r:id="rId9"/>
  </p:sldMasterIdLst>
  <p:notesMasterIdLst>
    <p:notesMasterId r:id="rId85"/>
  </p:notesMasterIdLst>
  <p:handoutMasterIdLst>
    <p:handoutMasterId r:id="rId86"/>
  </p:handoutMasterIdLst>
  <p:sldIdLst>
    <p:sldId id="380" r:id="rId10"/>
    <p:sldId id="300" r:id="rId11"/>
    <p:sldId id="333" r:id="rId12"/>
    <p:sldId id="339" r:id="rId13"/>
    <p:sldId id="340" r:id="rId14"/>
    <p:sldId id="334" r:id="rId15"/>
    <p:sldId id="402" r:id="rId16"/>
    <p:sldId id="403" r:id="rId17"/>
    <p:sldId id="404" r:id="rId18"/>
    <p:sldId id="405" r:id="rId19"/>
    <p:sldId id="414" r:id="rId20"/>
    <p:sldId id="406" r:id="rId21"/>
    <p:sldId id="412" r:id="rId22"/>
    <p:sldId id="409" r:id="rId23"/>
    <p:sldId id="407" r:id="rId24"/>
    <p:sldId id="411" r:id="rId25"/>
    <p:sldId id="415" r:id="rId26"/>
    <p:sldId id="416" r:id="rId27"/>
    <p:sldId id="417" r:id="rId28"/>
    <p:sldId id="427" r:id="rId29"/>
    <p:sldId id="418" r:id="rId30"/>
    <p:sldId id="361" r:id="rId31"/>
    <p:sldId id="389" r:id="rId32"/>
    <p:sldId id="396" r:id="rId33"/>
    <p:sldId id="358" r:id="rId34"/>
    <p:sldId id="357" r:id="rId35"/>
    <p:sldId id="355" r:id="rId36"/>
    <p:sldId id="356" r:id="rId37"/>
    <p:sldId id="374" r:id="rId38"/>
    <p:sldId id="367" r:id="rId39"/>
    <p:sldId id="420" r:id="rId40"/>
    <p:sldId id="421" r:id="rId41"/>
    <p:sldId id="363" r:id="rId42"/>
    <p:sldId id="362" r:id="rId43"/>
    <p:sldId id="352" r:id="rId44"/>
    <p:sldId id="351" r:id="rId45"/>
    <p:sldId id="303" r:id="rId46"/>
    <p:sldId id="354" r:id="rId47"/>
    <p:sldId id="376" r:id="rId48"/>
    <p:sldId id="377" r:id="rId49"/>
    <p:sldId id="364" r:id="rId50"/>
    <p:sldId id="373" r:id="rId51"/>
    <p:sldId id="365" r:id="rId52"/>
    <p:sldId id="422" r:id="rId53"/>
    <p:sldId id="423" r:id="rId54"/>
    <p:sldId id="424" r:id="rId55"/>
    <p:sldId id="401" r:id="rId56"/>
    <p:sldId id="306" r:id="rId57"/>
    <p:sldId id="307" r:id="rId58"/>
    <p:sldId id="310" r:id="rId59"/>
    <p:sldId id="311" r:id="rId60"/>
    <p:sldId id="312" r:id="rId61"/>
    <p:sldId id="313" r:id="rId62"/>
    <p:sldId id="316" r:id="rId63"/>
    <p:sldId id="314" r:id="rId64"/>
    <p:sldId id="319" r:id="rId65"/>
    <p:sldId id="395" r:id="rId66"/>
    <p:sldId id="393" r:id="rId67"/>
    <p:sldId id="392" r:id="rId68"/>
    <p:sldId id="318" r:id="rId69"/>
    <p:sldId id="321" r:id="rId70"/>
    <p:sldId id="320" r:id="rId71"/>
    <p:sldId id="322" r:id="rId72"/>
    <p:sldId id="326" r:id="rId73"/>
    <p:sldId id="327" r:id="rId74"/>
    <p:sldId id="378" r:id="rId75"/>
    <p:sldId id="329" r:id="rId76"/>
    <p:sldId id="394" r:id="rId77"/>
    <p:sldId id="391" r:id="rId78"/>
    <p:sldId id="368" r:id="rId79"/>
    <p:sldId id="366" r:id="rId80"/>
    <p:sldId id="425" r:id="rId81"/>
    <p:sldId id="426" r:id="rId82"/>
    <p:sldId id="399" r:id="rId83"/>
    <p:sldId id="400" r:id="rId84"/>
  </p:sldIdLst>
  <p:sldSz cx="9144000" cy="6858000" type="screen4x3"/>
  <p:notesSz cx="6797675" cy="9926638"/>
  <p:defaultTextStyle>
    <a:defPPr>
      <a:defRPr lang="he-IL"/>
    </a:defPPr>
    <a:lvl1pPr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1pPr>
    <a:lvl2pPr marL="4572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5pPr>
    <a:lvl6pPr marL="22860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6pPr>
    <a:lvl7pPr marL="27432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7pPr>
    <a:lvl8pPr marL="32004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8pPr>
    <a:lvl9pPr marL="36576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varScale="1">
        <p:scale>
          <a:sx n="90" d="100"/>
          <a:sy n="90" d="100"/>
        </p:scale>
        <p:origin x="-240" y="-108"/>
      </p:cViewPr>
      <p:guideLst>
        <p:guide orient="horz" pos="2160"/>
        <p:guide pos="2880"/>
      </p:guideLst>
    </p:cSldViewPr>
  </p:slideViewPr>
  <p:outlineViewPr>
    <p:cViewPr>
      <p:scale>
        <a:sx n="33" d="100"/>
        <a:sy n="33" d="100"/>
      </p:scale>
      <p:origin x="0" y="843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tableStyles" Target="tableStyle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Times New Roman (Hebrew)" pitchFamily="26" charset="0"/>
              </a:defRPr>
            </a:lvl1pPr>
          </a:lstStyle>
          <a:p>
            <a:pPr>
              <a:defRPr/>
            </a:pPr>
            <a:endParaRPr lang="en-US"/>
          </a:p>
        </p:txBody>
      </p:sp>
      <p:sp>
        <p:nvSpPr>
          <p:cNvPr id="20483" name="Rectangle 3"/>
          <p:cNvSpPr>
            <a:spLocks noGrp="1" noChangeArrowheads="1"/>
          </p:cNvSpPr>
          <p:nvPr>
            <p:ph type="dt" sz="quarter" idx="1"/>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ea typeface="+mn-ea"/>
                <a:cs typeface="Times New Roman (Hebrew)" pitchFamily="26" charset="0"/>
              </a:defRPr>
            </a:lvl1pPr>
          </a:lstStyle>
          <a:p>
            <a:pPr>
              <a:defRPr/>
            </a:pPr>
            <a:endParaRPr lang="en-US"/>
          </a:p>
        </p:txBody>
      </p:sp>
      <p:sp>
        <p:nvSpPr>
          <p:cNvPr id="20484" name="Rectangle 4"/>
          <p:cNvSpPr>
            <a:spLocks noGrp="1" noChangeArrowheads="1"/>
          </p:cNvSpPr>
          <p:nvPr>
            <p:ph type="ftr" sz="quarter" idx="2"/>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Times New Roman (Hebrew)" pitchFamily="26" charset="0"/>
              </a:defRPr>
            </a:lvl1pPr>
          </a:lstStyle>
          <a:p>
            <a:pPr>
              <a:defRPr/>
            </a:pPr>
            <a:endParaRPr lang="en-US"/>
          </a:p>
        </p:txBody>
      </p:sp>
      <p:sp>
        <p:nvSpPr>
          <p:cNvPr id="20485" name="Rectangle 5"/>
          <p:cNvSpPr>
            <a:spLocks noGrp="1" noChangeArrowheads="1"/>
          </p:cNvSpPr>
          <p:nvPr>
            <p:ph type="sldNum" sz="quarter" idx="3"/>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fld id="{6BC4E2E4-8045-44F2-A1C4-B4E5C16035AE}" type="slidenum">
              <a:rPr lang="he-IL"/>
              <a:pPr/>
              <a:t>‹#›</a:t>
            </a:fld>
            <a:endParaRPr lang="en-US"/>
          </a:p>
        </p:txBody>
      </p:sp>
    </p:spTree>
    <p:extLst>
      <p:ext uri="{BB962C8B-B14F-4D97-AF65-F5344CB8AC3E}">
        <p14:creationId xmlns:p14="http://schemas.microsoft.com/office/powerpoint/2010/main" val="374593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Times New Roman (Hebrew)" pitchFamily="26" charset="0"/>
              </a:defRPr>
            </a:lvl1pPr>
          </a:lstStyle>
          <a:p>
            <a:pPr>
              <a:defRPr/>
            </a:pPr>
            <a:endParaRPr lang="en-US"/>
          </a:p>
        </p:txBody>
      </p:sp>
      <p:sp>
        <p:nvSpPr>
          <p:cNvPr id="8195" name="Rectangle 3"/>
          <p:cNvSpPr>
            <a:spLocks noGrp="1" noChangeArrowheads="1"/>
          </p:cNvSpPr>
          <p:nvPr>
            <p:ph type="dt" idx="1"/>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ea typeface="+mn-ea"/>
                <a:cs typeface="Times New Roman (Hebrew)" pitchFamily="26" charset="0"/>
              </a:defRPr>
            </a:lvl1pPr>
          </a:lstStyle>
          <a:p>
            <a:pPr>
              <a:defRPr/>
            </a:pPr>
            <a:endParaRPr lang="en-US"/>
          </a:p>
        </p:txBody>
      </p:sp>
      <p:sp>
        <p:nvSpPr>
          <p:cNvPr id="921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463" y="4714875"/>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Times New Roman (Hebrew)" pitchFamily="26" charset="0"/>
              </a:defRPr>
            </a:lvl1pPr>
          </a:lstStyle>
          <a:p>
            <a:pPr>
              <a:defRPr/>
            </a:pPr>
            <a:endParaRPr lang="en-US"/>
          </a:p>
        </p:txBody>
      </p:sp>
      <p:sp>
        <p:nvSpPr>
          <p:cNvPr id="8199" name="Rectangle 7"/>
          <p:cNvSpPr>
            <a:spLocks noGrp="1" noChangeArrowheads="1"/>
          </p:cNvSpPr>
          <p:nvPr>
            <p:ph type="sldNum" sz="quarter" idx="5"/>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vl1pPr>
          </a:lstStyle>
          <a:p>
            <a:fld id="{F15ABDB3-F19C-4E70-AC9B-46AF1CD63D99}" type="slidenum">
              <a:rPr lang="he-IL"/>
              <a:pPr/>
              <a:t>‹#›</a:t>
            </a:fld>
            <a:endParaRPr lang="en-US"/>
          </a:p>
        </p:txBody>
      </p:sp>
    </p:spTree>
    <p:extLst>
      <p:ext uri="{BB962C8B-B14F-4D97-AF65-F5344CB8AC3E}">
        <p14:creationId xmlns:p14="http://schemas.microsoft.com/office/powerpoint/2010/main" val="129522517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Times New Roman (Hebrew)" pitchFamily="26" charset="0"/>
        <a:cs typeface="Times New Roman (Hebrew)" pitchFamily="26"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917575" y="744538"/>
            <a:ext cx="4962525" cy="3722687"/>
          </a:xfrm>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ea typeface="Times New Roman (Hebrew)" pitchFamily="18" charset="0"/>
              <a:cs typeface="Times New Roman (Hebrew)" pitchFamily="18" charset="0"/>
            </a:endParaRPr>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7843A34C-8743-4248-8927-AB793B88705A}" type="slidenum">
              <a:rPr lang="he-IL" sz="1200">
                <a:solidFill>
                  <a:srgbClr val="000000"/>
                </a:solidFill>
              </a:rPr>
              <a:pPr eaLnBrk="1" hangingPunct="1"/>
              <a:t>1</a:t>
            </a:fld>
            <a:endParaRPr lang="he-IL"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a:xfrm>
            <a:off x="917575" y="744538"/>
            <a:ext cx="4962525" cy="3722687"/>
          </a:xfrm>
          <a:ln/>
        </p:spPr>
      </p:sp>
      <p:sp>
        <p:nvSpPr>
          <p:cNvPr id="1495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95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53888D2-7726-4730-A3B9-6A1393416DB6}" type="slidenum">
              <a:rPr lang="he-IL" sz="1200">
                <a:solidFill>
                  <a:srgbClr val="000000"/>
                </a:solidFill>
              </a:rPr>
              <a:pPr eaLnBrk="1" hangingPunct="1"/>
              <a:t>10</a:t>
            </a:fld>
            <a:endParaRPr lang="he-IL"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917575" y="744538"/>
            <a:ext cx="4962525" cy="3722687"/>
          </a:xfrm>
          <a:ln/>
        </p:spPr>
      </p:sp>
      <p:sp>
        <p:nvSpPr>
          <p:cNvPr id="15053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053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0C6D74E0-78B0-4F6F-94A0-E1FBA0F6EA8E}" type="slidenum">
              <a:rPr lang="he-IL" sz="1200">
                <a:solidFill>
                  <a:srgbClr val="000000"/>
                </a:solidFill>
              </a:rPr>
              <a:pPr eaLnBrk="1" hangingPunct="1"/>
              <a:t>11</a:t>
            </a:fld>
            <a:endParaRPr lang="he-IL"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917575" y="744538"/>
            <a:ext cx="4962525" cy="3722687"/>
          </a:xfrm>
          <a:ln/>
        </p:spPr>
      </p:sp>
      <p:sp>
        <p:nvSpPr>
          <p:cNvPr id="15053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053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0C6D74E0-78B0-4F6F-94A0-E1FBA0F6EA8E}" type="slidenum">
              <a:rPr lang="he-IL" sz="1200">
                <a:solidFill>
                  <a:srgbClr val="000000"/>
                </a:solidFill>
              </a:rPr>
              <a:pPr eaLnBrk="1" hangingPunct="1"/>
              <a:t>14</a:t>
            </a:fld>
            <a:endParaRPr lang="he-IL"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מציין מיקום של תמונת שקופית 1"/>
          <p:cNvSpPr>
            <a:spLocks noGrp="1" noRot="1" noChangeAspect="1" noTextEdit="1"/>
          </p:cNvSpPr>
          <p:nvPr>
            <p:ph type="sldImg"/>
          </p:nvPr>
        </p:nvSpPr>
        <p:spPr>
          <a:xfrm>
            <a:off x="917575" y="744538"/>
            <a:ext cx="4962525" cy="3722687"/>
          </a:xfrm>
          <a:ln/>
        </p:spPr>
      </p:sp>
      <p:sp>
        <p:nvSpPr>
          <p:cNvPr id="15155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155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B7865B9F-EE08-4F15-8327-B4583EC06CF4}" type="slidenum">
              <a:rPr lang="he-IL" sz="1200">
                <a:solidFill>
                  <a:srgbClr val="000000"/>
                </a:solidFill>
              </a:rPr>
              <a:pPr eaLnBrk="1" hangingPunct="1"/>
              <a:t>15</a:t>
            </a:fld>
            <a:endParaRPr lang="he-IL"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a:xfrm>
            <a:off x="917575" y="744538"/>
            <a:ext cx="4962525" cy="3722687"/>
          </a:xfrm>
          <a:ln/>
        </p:spPr>
      </p:sp>
      <p:sp>
        <p:nvSpPr>
          <p:cNvPr id="15257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258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550A0EA0-658B-464F-B04F-50C026FCBBFB}" type="slidenum">
              <a:rPr lang="he-IL" sz="1200">
                <a:solidFill>
                  <a:srgbClr val="000000"/>
                </a:solidFill>
              </a:rPr>
              <a:pPr eaLnBrk="1" hangingPunct="1"/>
              <a:t>17</a:t>
            </a:fld>
            <a:endParaRPr lang="he-IL"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a:xfrm>
            <a:off x="917575" y="744538"/>
            <a:ext cx="4962525" cy="3722687"/>
          </a:xfrm>
          <a:ln/>
        </p:spPr>
      </p:sp>
      <p:sp>
        <p:nvSpPr>
          <p:cNvPr id="15360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360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761BFA1A-7145-414F-B863-E24E91DFFC93}" type="slidenum">
              <a:rPr lang="he-IL" sz="1200">
                <a:solidFill>
                  <a:srgbClr val="000000"/>
                </a:solidFill>
              </a:rPr>
              <a:pPr eaLnBrk="1" hangingPunct="1"/>
              <a:t>18</a:t>
            </a:fld>
            <a:endParaRPr lang="he-IL"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a:xfrm>
            <a:off x="917575" y="744538"/>
            <a:ext cx="4962525" cy="3722687"/>
          </a:xfrm>
          <a:ln/>
        </p:spPr>
      </p:sp>
      <p:sp>
        <p:nvSpPr>
          <p:cNvPr id="15462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462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F4B55FA1-F47E-4BD7-B341-150706A5002B}" type="slidenum">
              <a:rPr lang="he-IL" sz="1200">
                <a:solidFill>
                  <a:srgbClr val="000000"/>
                </a:solidFill>
              </a:rPr>
              <a:pPr eaLnBrk="1" hangingPunct="1"/>
              <a:t>19</a:t>
            </a:fld>
            <a:endParaRPr lang="he-IL"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מציין מיקום של תמונת שקופית 1"/>
          <p:cNvSpPr>
            <a:spLocks noGrp="1" noRot="1" noChangeAspect="1" noTextEdit="1"/>
          </p:cNvSpPr>
          <p:nvPr>
            <p:ph type="sldImg"/>
          </p:nvPr>
        </p:nvSpPr>
        <p:spPr>
          <a:xfrm>
            <a:off x="917575" y="744538"/>
            <a:ext cx="4962525" cy="3722687"/>
          </a:xfrm>
          <a:ln/>
        </p:spPr>
      </p:sp>
      <p:sp>
        <p:nvSpPr>
          <p:cNvPr id="10547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0547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FC8DDDBD-29D8-4560-88E1-AA7E51F4DC4D}" type="slidenum">
              <a:rPr lang="he-IL" sz="1200">
                <a:solidFill>
                  <a:srgbClr val="000000"/>
                </a:solidFill>
              </a:rPr>
              <a:pPr eaLnBrk="1" hangingPunct="1"/>
              <a:t>20</a:t>
            </a:fld>
            <a:endParaRPr lang="he-IL"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מציין מיקום של תמונת שקופית 1"/>
          <p:cNvSpPr>
            <a:spLocks noGrp="1" noRot="1" noChangeAspect="1" noTextEdit="1"/>
          </p:cNvSpPr>
          <p:nvPr>
            <p:ph type="sldImg"/>
          </p:nvPr>
        </p:nvSpPr>
        <p:spPr>
          <a:xfrm>
            <a:off x="917575" y="744538"/>
            <a:ext cx="4962525" cy="3722687"/>
          </a:xfrm>
          <a:ln/>
        </p:spPr>
      </p:sp>
      <p:sp>
        <p:nvSpPr>
          <p:cNvPr id="15769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5770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A0ED437C-76E3-4E01-AF52-364AF3A291CC}" type="slidenum">
              <a:rPr lang="he-IL" sz="1200">
                <a:solidFill>
                  <a:srgbClr val="000000"/>
                </a:solidFill>
              </a:rPr>
              <a:pPr eaLnBrk="1" hangingPunct="1"/>
              <a:t>21</a:t>
            </a:fld>
            <a:endParaRPr lang="he-IL" sz="12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מציין מיקום של תמונת שקופית 1"/>
          <p:cNvSpPr>
            <a:spLocks noGrp="1" noRot="1" noChangeAspect="1" noTextEdit="1"/>
          </p:cNvSpPr>
          <p:nvPr>
            <p:ph type="sldImg"/>
          </p:nvPr>
        </p:nvSpPr>
        <p:spPr>
          <a:xfrm>
            <a:off x="917575" y="744538"/>
            <a:ext cx="4962525" cy="3722687"/>
          </a:xfrm>
          <a:ln/>
        </p:spPr>
      </p:sp>
      <p:sp>
        <p:nvSpPr>
          <p:cNvPr id="10649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0650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BD84E0B7-2AA4-4F8E-A524-5CD88BD36F4B}" type="slidenum">
              <a:rPr lang="he-IL" sz="1200">
                <a:solidFill>
                  <a:srgbClr val="000000"/>
                </a:solidFill>
              </a:rPr>
              <a:pPr eaLnBrk="1" hangingPunct="1"/>
              <a:t>22</a:t>
            </a:fld>
            <a:endParaRPr lang="he-IL"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מציין מיקום של תמונת שקופית 1"/>
          <p:cNvSpPr>
            <a:spLocks noGrp="1" noRot="1" noChangeAspect="1" noTextEdit="1"/>
          </p:cNvSpPr>
          <p:nvPr>
            <p:ph type="sldImg"/>
          </p:nvPr>
        </p:nvSpPr>
        <p:spPr>
          <a:xfrm>
            <a:off x="917575" y="744538"/>
            <a:ext cx="4962525" cy="3722687"/>
          </a:xfrm>
          <a:ln/>
        </p:spPr>
      </p:sp>
      <p:sp>
        <p:nvSpPr>
          <p:cNvPr id="9421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9421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AD0E42F8-2119-4B42-BE81-73F24A5AE29E}" type="slidenum">
              <a:rPr lang="he-IL" sz="1200">
                <a:solidFill>
                  <a:srgbClr val="000000"/>
                </a:solidFill>
              </a:rPr>
              <a:pPr eaLnBrk="1" hangingPunct="1"/>
              <a:t>2</a:t>
            </a:fld>
            <a:endParaRPr lang="he-IL"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מציין מיקום של תמונת שקופית 1"/>
          <p:cNvSpPr>
            <a:spLocks noGrp="1" noRot="1" noChangeAspect="1" noTextEdit="1"/>
          </p:cNvSpPr>
          <p:nvPr>
            <p:ph type="sldImg"/>
          </p:nvPr>
        </p:nvSpPr>
        <p:spPr>
          <a:xfrm>
            <a:off x="917575" y="744538"/>
            <a:ext cx="4962525" cy="3722687"/>
          </a:xfrm>
          <a:ln/>
        </p:spPr>
      </p:sp>
      <p:sp>
        <p:nvSpPr>
          <p:cNvPr id="10752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0752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374F9C22-8D97-4CC8-87E3-7948533B6AF1}" type="slidenum">
              <a:rPr lang="he-IL" sz="1200">
                <a:solidFill>
                  <a:srgbClr val="000000"/>
                </a:solidFill>
              </a:rPr>
              <a:pPr eaLnBrk="1" hangingPunct="1"/>
              <a:t>23</a:t>
            </a:fld>
            <a:endParaRPr lang="he-IL"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a:xfrm>
            <a:off x="917575" y="744538"/>
            <a:ext cx="4962525" cy="3722687"/>
          </a:xfrm>
          <a:ln/>
        </p:spPr>
      </p:sp>
      <p:sp>
        <p:nvSpPr>
          <p:cNvPr id="14848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4848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E36ECEBA-7052-40F8-BBAB-464115D45F97}" type="slidenum">
              <a:rPr lang="he-IL" sz="1200">
                <a:solidFill>
                  <a:srgbClr val="000000"/>
                </a:solidFill>
              </a:rPr>
              <a:pPr eaLnBrk="1" hangingPunct="1"/>
              <a:t>32</a:t>
            </a:fld>
            <a:endParaRPr lang="he-IL"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מציין מיקום של תמונת שקופית 1"/>
          <p:cNvSpPr>
            <a:spLocks noGrp="1" noRot="1" noChangeAspect="1" noTextEdit="1"/>
          </p:cNvSpPr>
          <p:nvPr>
            <p:ph type="sldImg"/>
          </p:nvPr>
        </p:nvSpPr>
        <p:spPr>
          <a:xfrm>
            <a:off x="917575" y="744538"/>
            <a:ext cx="4962525" cy="3722687"/>
          </a:xfrm>
          <a:ln/>
        </p:spPr>
      </p:sp>
      <p:sp>
        <p:nvSpPr>
          <p:cNvPr id="10957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0957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4B249D36-C8E7-4005-9550-8E4A0EEC59D7}" type="slidenum">
              <a:rPr lang="he-IL" sz="1200">
                <a:solidFill>
                  <a:srgbClr val="000000"/>
                </a:solidFill>
              </a:rPr>
              <a:pPr eaLnBrk="1" hangingPunct="1"/>
              <a:t>41</a:t>
            </a:fld>
            <a:endParaRPr lang="he-IL"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מציין מיקום של תמונת שקופית 1"/>
          <p:cNvSpPr>
            <a:spLocks noGrp="1" noRot="1" noChangeAspect="1" noTextEdit="1"/>
          </p:cNvSpPr>
          <p:nvPr>
            <p:ph type="sldImg"/>
          </p:nvPr>
        </p:nvSpPr>
        <p:spPr>
          <a:xfrm>
            <a:off x="917575" y="744538"/>
            <a:ext cx="4962525" cy="3722687"/>
          </a:xfrm>
          <a:ln/>
        </p:spPr>
      </p:sp>
      <p:sp>
        <p:nvSpPr>
          <p:cNvPr id="11059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11059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E598C19-90AB-4C87-A292-4FBAA49D60F8}" type="slidenum">
              <a:rPr lang="he-IL" sz="1200">
                <a:solidFill>
                  <a:srgbClr val="000000"/>
                </a:solidFill>
              </a:rPr>
              <a:pPr eaLnBrk="1" hangingPunct="1"/>
              <a:t>42</a:t>
            </a:fld>
            <a:endParaRPr lang="he-IL"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מציין מיקום של תמונת שקופית 1"/>
          <p:cNvSpPr>
            <a:spLocks noGrp="1" noRot="1" noChangeAspect="1" noTextEdit="1"/>
          </p:cNvSpPr>
          <p:nvPr>
            <p:ph type="sldImg"/>
          </p:nvPr>
        </p:nvSpPr>
        <p:spPr>
          <a:xfrm>
            <a:off x="917575" y="744538"/>
            <a:ext cx="4962525" cy="3722687"/>
          </a:xfrm>
          <a:ln/>
        </p:spPr>
      </p:sp>
      <p:sp>
        <p:nvSpPr>
          <p:cNvPr id="160771"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60772"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6BF94404-6469-4795-8D13-EE872B2F7705}" type="slidenum">
              <a:rPr lang="he-IL" sz="1200">
                <a:solidFill>
                  <a:srgbClr val="000000"/>
                </a:solidFill>
              </a:rPr>
              <a:pPr eaLnBrk="1" hangingPunct="1"/>
              <a:t>74</a:t>
            </a:fld>
            <a:endParaRPr lang="he-IL" sz="12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מציין מיקום של תמונת שקופית 1"/>
          <p:cNvSpPr>
            <a:spLocks noGrp="1" noRot="1" noChangeAspect="1" noTextEdit="1"/>
          </p:cNvSpPr>
          <p:nvPr>
            <p:ph type="sldImg"/>
          </p:nvPr>
        </p:nvSpPr>
        <p:spPr>
          <a:xfrm>
            <a:off x="917575" y="744538"/>
            <a:ext cx="4962525" cy="3722687"/>
          </a:xfrm>
          <a:ln/>
        </p:spPr>
      </p:sp>
      <p:sp>
        <p:nvSpPr>
          <p:cNvPr id="16179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6179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E3F3631-C042-4AF2-94B2-163F79225673}" type="slidenum">
              <a:rPr lang="he-IL" sz="1200">
                <a:solidFill>
                  <a:srgbClr val="000000"/>
                </a:solidFill>
              </a:rPr>
              <a:pPr eaLnBrk="1" hangingPunct="1"/>
              <a:t>75</a:t>
            </a:fld>
            <a:endParaRPr lang="he-IL"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מציין מיקום של תמונת שקופית 1"/>
          <p:cNvSpPr>
            <a:spLocks noGrp="1" noRot="1" noChangeAspect="1" noTextEdit="1"/>
          </p:cNvSpPr>
          <p:nvPr>
            <p:ph type="sldImg"/>
          </p:nvPr>
        </p:nvSpPr>
        <p:spPr>
          <a:xfrm>
            <a:off x="917575" y="744538"/>
            <a:ext cx="4962525" cy="3722687"/>
          </a:xfrm>
          <a:ln/>
        </p:spPr>
      </p:sp>
      <p:sp>
        <p:nvSpPr>
          <p:cNvPr id="95235"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95236"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352E0399-0CFD-4F55-8BF5-261AAD71B73D}" type="slidenum">
              <a:rPr lang="he-IL" sz="1200">
                <a:solidFill>
                  <a:srgbClr val="000000"/>
                </a:solidFill>
              </a:rPr>
              <a:pPr eaLnBrk="1" hangingPunct="1"/>
              <a:t>3</a:t>
            </a:fld>
            <a:endParaRPr lang="he-IL"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מציין מיקום של תמונת שקופית 1"/>
          <p:cNvSpPr>
            <a:spLocks noGrp="1" noRot="1" noChangeAspect="1" noTextEdit="1"/>
          </p:cNvSpPr>
          <p:nvPr>
            <p:ph type="sldImg"/>
          </p:nvPr>
        </p:nvSpPr>
        <p:spPr>
          <a:xfrm>
            <a:off x="917575" y="744538"/>
            <a:ext cx="4962525" cy="3722687"/>
          </a:xfrm>
          <a:ln/>
        </p:spPr>
      </p:sp>
      <p:sp>
        <p:nvSpPr>
          <p:cNvPr id="96259"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96260"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502B886A-B10E-4E9B-990C-2180FCC88083}" type="slidenum">
              <a:rPr lang="he-IL" sz="1200">
                <a:solidFill>
                  <a:srgbClr val="000000"/>
                </a:solidFill>
              </a:rPr>
              <a:pPr eaLnBrk="1" hangingPunct="1"/>
              <a:t>4</a:t>
            </a:fld>
            <a:endParaRPr lang="he-IL"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מציין מיקום של תמונת שקופית 1"/>
          <p:cNvSpPr>
            <a:spLocks noGrp="1" noRot="1" noChangeAspect="1" noTextEdit="1"/>
          </p:cNvSpPr>
          <p:nvPr>
            <p:ph type="sldImg"/>
          </p:nvPr>
        </p:nvSpPr>
        <p:spPr>
          <a:xfrm>
            <a:off x="917575" y="744538"/>
            <a:ext cx="4962525" cy="3722687"/>
          </a:xfrm>
          <a:ln/>
        </p:spPr>
      </p:sp>
      <p:sp>
        <p:nvSpPr>
          <p:cNvPr id="9728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9728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B25CEBA2-35C6-4EB8-B2F4-14468695E2A4}" type="slidenum">
              <a:rPr lang="he-IL" sz="1200">
                <a:solidFill>
                  <a:srgbClr val="000000"/>
                </a:solidFill>
              </a:rPr>
              <a:pPr eaLnBrk="1" hangingPunct="1"/>
              <a:t>5</a:t>
            </a:fld>
            <a:endParaRPr lang="he-IL"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מציין מיקום של תמונת שקופית 1"/>
          <p:cNvSpPr>
            <a:spLocks noGrp="1" noRot="1" noChangeAspect="1" noTextEdit="1"/>
          </p:cNvSpPr>
          <p:nvPr>
            <p:ph type="sldImg"/>
          </p:nvPr>
        </p:nvSpPr>
        <p:spPr>
          <a:xfrm>
            <a:off x="917575" y="744538"/>
            <a:ext cx="4962525" cy="3722687"/>
          </a:xfrm>
          <a:ln/>
        </p:spPr>
      </p:sp>
      <p:sp>
        <p:nvSpPr>
          <p:cNvPr id="983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smtClean="0">
              <a:ea typeface="Times New Roman (Hebrew)" pitchFamily="18" charset="0"/>
              <a:cs typeface="Times New Roman (Hebrew)" pitchFamily="18" charset="0"/>
            </a:endParaRPr>
          </a:p>
        </p:txBody>
      </p:sp>
      <p:sp>
        <p:nvSpPr>
          <p:cNvPr id="983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D3512467-B38E-40D0-81C6-4BDF0E5A0BC2}" type="slidenum">
              <a:rPr lang="he-IL" sz="1200">
                <a:solidFill>
                  <a:srgbClr val="000000"/>
                </a:solidFill>
              </a:rPr>
              <a:pPr eaLnBrk="1" hangingPunct="1"/>
              <a:t>6</a:t>
            </a:fld>
            <a:endParaRPr lang="he-IL"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a:xfrm>
            <a:off x="917575" y="744538"/>
            <a:ext cx="4962525" cy="3722687"/>
          </a:xfrm>
          <a:ln/>
        </p:spPr>
      </p:sp>
      <p:sp>
        <p:nvSpPr>
          <p:cNvPr id="148483"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8484"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1E474D1D-6042-4FFE-B8CF-10BEB2356BDF}" type="slidenum">
              <a:rPr lang="he-IL" sz="1200">
                <a:solidFill>
                  <a:srgbClr val="000000"/>
                </a:solidFill>
              </a:rPr>
              <a:pPr eaLnBrk="1" hangingPunct="1"/>
              <a:t>7</a:t>
            </a:fld>
            <a:endParaRPr lang="he-IL"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a:xfrm>
            <a:off x="917575" y="744538"/>
            <a:ext cx="4962525" cy="3722687"/>
          </a:xfrm>
          <a:ln/>
        </p:spPr>
      </p:sp>
      <p:sp>
        <p:nvSpPr>
          <p:cNvPr id="1495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95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53888D2-7726-4730-A3B9-6A1393416DB6}" type="slidenum">
              <a:rPr lang="he-IL" sz="1200">
                <a:solidFill>
                  <a:srgbClr val="000000"/>
                </a:solidFill>
              </a:rPr>
              <a:pPr eaLnBrk="1" hangingPunct="1"/>
              <a:t>8</a:t>
            </a:fld>
            <a:endParaRPr lang="he-IL"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a:xfrm>
            <a:off x="917575" y="744538"/>
            <a:ext cx="4962525" cy="3722687"/>
          </a:xfrm>
          <a:ln/>
        </p:spPr>
      </p:sp>
      <p:sp>
        <p:nvSpPr>
          <p:cNvPr id="149507" name="מציין מיקום של הערות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dirty="0" smtClean="0">
              <a:ea typeface="Times New Roman (Hebrew)" pitchFamily="18" charset="0"/>
              <a:cs typeface="Times New Roman (Hebrew)" pitchFamily="18" charset="0"/>
            </a:endParaRPr>
          </a:p>
        </p:txBody>
      </p:sp>
      <p:sp>
        <p:nvSpPr>
          <p:cNvPr id="149508" name="מציין מיקום של מספר שקופית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eaLnBrk="1" hangingPunct="1"/>
            <a:fld id="{C53888D2-7726-4730-A3B9-6A1393416DB6}" type="slidenum">
              <a:rPr lang="he-IL" sz="1200">
                <a:solidFill>
                  <a:srgbClr val="000000"/>
                </a:solidFill>
              </a:rPr>
              <a:pPr eaLnBrk="1" hangingPunct="1"/>
              <a:t>9</a:t>
            </a:fld>
            <a:endParaRPr lang="he-IL"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8F87E66-BA8F-497F-A44E-84B915D7CF99}"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E57C8ADD-CF40-4A89-B65D-15287E0A9417}" type="slidenum">
              <a:rPr lang="he-IL"/>
              <a:pPr>
                <a:defRPr/>
              </a:pPr>
              <a:t>‹#›</a:t>
            </a:fld>
            <a:endParaRPr lang="he-IL" dirty="0"/>
          </a:p>
        </p:txBody>
      </p:sp>
    </p:spTree>
    <p:extLst>
      <p:ext uri="{BB962C8B-B14F-4D97-AF65-F5344CB8AC3E}">
        <p14:creationId xmlns:p14="http://schemas.microsoft.com/office/powerpoint/2010/main" val="175459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6FB84D11-A0F8-4E9F-9D53-90FC1BDBD2DE}" type="slidenum">
              <a:rPr lang="he-IL"/>
              <a:pPr>
                <a:defRPr/>
              </a:pPr>
              <a:t>‹#›</a:t>
            </a:fld>
            <a:endParaRPr lang="he-IL" dirty="0"/>
          </a:p>
        </p:txBody>
      </p:sp>
    </p:spTree>
    <p:extLst>
      <p:ext uri="{BB962C8B-B14F-4D97-AF65-F5344CB8AC3E}">
        <p14:creationId xmlns:p14="http://schemas.microsoft.com/office/powerpoint/2010/main" val="36202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29C8E636-B682-4BC1-A910-0C2BD185B999}" type="slidenum">
              <a:rPr lang="he-IL"/>
              <a:pPr>
                <a:defRPr/>
              </a:pPr>
              <a:t>‹#›</a:t>
            </a:fld>
            <a:endParaRPr lang="he-IL" dirty="0"/>
          </a:p>
        </p:txBody>
      </p:sp>
    </p:spTree>
    <p:extLst>
      <p:ext uri="{BB962C8B-B14F-4D97-AF65-F5344CB8AC3E}">
        <p14:creationId xmlns:p14="http://schemas.microsoft.com/office/powerpoint/2010/main" val="179907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C781DF5-3BD1-4581-BFCC-DF2EA82E7ABB}"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C99D9CF8-0D98-4D9E-BFC8-155C4607B0E9}" type="slidenum">
              <a:rPr lang="he-IL"/>
              <a:pPr>
                <a:defRPr/>
              </a:pPr>
              <a:t>‹#›</a:t>
            </a:fld>
            <a:endParaRPr lang="he-IL" dirty="0"/>
          </a:p>
        </p:txBody>
      </p:sp>
    </p:spTree>
    <p:extLst>
      <p:ext uri="{BB962C8B-B14F-4D97-AF65-F5344CB8AC3E}">
        <p14:creationId xmlns:p14="http://schemas.microsoft.com/office/powerpoint/2010/main" val="17361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CD7F33D4-9CD2-433A-8919-EB3B98E41523}" type="slidenum">
              <a:rPr lang="he-IL"/>
              <a:pPr>
                <a:defRPr/>
              </a:pPr>
              <a:t>‹#›</a:t>
            </a:fld>
            <a:endParaRPr lang="he-IL" dirty="0"/>
          </a:p>
        </p:txBody>
      </p:sp>
    </p:spTree>
    <p:extLst>
      <p:ext uri="{BB962C8B-B14F-4D97-AF65-F5344CB8AC3E}">
        <p14:creationId xmlns:p14="http://schemas.microsoft.com/office/powerpoint/2010/main" val="259216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BA2D67E6-701E-405D-91EE-37C6BC88C65D}" type="slidenum">
              <a:rPr lang="he-IL"/>
              <a:pPr>
                <a:defRPr/>
              </a:pPr>
              <a:t>‹#›</a:t>
            </a:fld>
            <a:endParaRPr lang="he-IL" dirty="0"/>
          </a:p>
        </p:txBody>
      </p:sp>
    </p:spTree>
    <p:extLst>
      <p:ext uri="{BB962C8B-B14F-4D97-AF65-F5344CB8AC3E}">
        <p14:creationId xmlns:p14="http://schemas.microsoft.com/office/powerpoint/2010/main" val="24383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713CE525-0814-4BA4-846B-C57DBC346A32}"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3587B13D-0AE0-436D-805A-DA9298A4E749}" type="slidenum">
              <a:rPr lang="he-IL"/>
              <a:pPr>
                <a:defRPr/>
              </a:pPr>
              <a:t>‹#›</a:t>
            </a:fld>
            <a:endParaRPr lang="he-IL" dirty="0"/>
          </a:p>
        </p:txBody>
      </p:sp>
    </p:spTree>
    <p:extLst>
      <p:ext uri="{BB962C8B-B14F-4D97-AF65-F5344CB8AC3E}">
        <p14:creationId xmlns:p14="http://schemas.microsoft.com/office/powerpoint/2010/main" val="138909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7FD2A652-D7B9-4C5F-89CA-9803E77F7E4F}" type="slidenum">
              <a:rPr lang="he-IL"/>
              <a:pPr>
                <a:defRPr/>
              </a:pPr>
              <a:t>‹#›</a:t>
            </a:fld>
            <a:endParaRPr lang="he-IL" dirty="0"/>
          </a:p>
        </p:txBody>
      </p:sp>
    </p:spTree>
    <p:extLst>
      <p:ext uri="{BB962C8B-B14F-4D97-AF65-F5344CB8AC3E}">
        <p14:creationId xmlns:p14="http://schemas.microsoft.com/office/powerpoint/2010/main" val="198375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54EC7CDE-C946-443E-8933-4D8C5BCCEBD6}" type="slidenum">
              <a:rPr lang="he-IL"/>
              <a:pPr>
                <a:defRPr/>
              </a:pPr>
              <a:t>‹#›</a:t>
            </a:fld>
            <a:endParaRPr lang="he-IL" dirty="0"/>
          </a:p>
        </p:txBody>
      </p:sp>
    </p:spTree>
    <p:extLst>
      <p:ext uri="{BB962C8B-B14F-4D97-AF65-F5344CB8AC3E}">
        <p14:creationId xmlns:p14="http://schemas.microsoft.com/office/powerpoint/2010/main" val="1727923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1C8BA41A-07AE-413F-B63D-CC06AFC1C962}"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D71A9723-6D30-45A9-9A8E-A7688B0DB2D7}" type="slidenum">
              <a:rPr lang="he-IL"/>
              <a:pPr>
                <a:defRPr/>
              </a:pPr>
              <a:t>‹#›</a:t>
            </a:fld>
            <a:endParaRPr lang="he-IL" dirty="0"/>
          </a:p>
        </p:txBody>
      </p:sp>
    </p:spTree>
    <p:extLst>
      <p:ext uri="{BB962C8B-B14F-4D97-AF65-F5344CB8AC3E}">
        <p14:creationId xmlns:p14="http://schemas.microsoft.com/office/powerpoint/2010/main" val="156019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FD64D44C-149C-4F09-823D-4BBC6E95112B}"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5DBF028-6803-4584-936E-BD15942C7E38}" type="slidenum">
              <a:rPr lang="he-IL"/>
              <a:pPr>
                <a:defRPr/>
              </a:pPr>
              <a:t>‹#›</a:t>
            </a:fld>
            <a:endParaRPr lang="he-IL" dirty="0"/>
          </a:p>
        </p:txBody>
      </p:sp>
    </p:spTree>
    <p:extLst>
      <p:ext uri="{BB962C8B-B14F-4D97-AF65-F5344CB8AC3E}">
        <p14:creationId xmlns:p14="http://schemas.microsoft.com/office/powerpoint/2010/main" val="21600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882E35AC-F365-4602-835F-534550AFA6F5}" type="slidenum">
              <a:rPr lang="he-IL"/>
              <a:pPr>
                <a:defRPr/>
              </a:pPr>
              <a:t>‹#›</a:t>
            </a:fld>
            <a:endParaRPr lang="he-IL" dirty="0"/>
          </a:p>
        </p:txBody>
      </p:sp>
    </p:spTree>
    <p:extLst>
      <p:ext uri="{BB962C8B-B14F-4D97-AF65-F5344CB8AC3E}">
        <p14:creationId xmlns:p14="http://schemas.microsoft.com/office/powerpoint/2010/main" val="230576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0AFFF2AE-CA9A-47CD-85A9-09D795C5DF61}" type="slidenum">
              <a:rPr lang="he-IL"/>
              <a:pPr>
                <a:defRPr/>
              </a:pPr>
              <a:t>‹#›</a:t>
            </a:fld>
            <a:endParaRPr lang="he-IL" dirty="0"/>
          </a:p>
        </p:txBody>
      </p:sp>
    </p:spTree>
    <p:extLst>
      <p:ext uri="{BB962C8B-B14F-4D97-AF65-F5344CB8AC3E}">
        <p14:creationId xmlns:p14="http://schemas.microsoft.com/office/powerpoint/2010/main" val="3676512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65B59721-0B54-4D19-9D46-90664BA68B2C}" type="slidenum">
              <a:rPr lang="he-IL"/>
              <a:pPr>
                <a:defRPr/>
              </a:pPr>
              <a:t>‹#›</a:t>
            </a:fld>
            <a:endParaRPr lang="he-IL" dirty="0"/>
          </a:p>
        </p:txBody>
      </p:sp>
    </p:spTree>
    <p:extLst>
      <p:ext uri="{BB962C8B-B14F-4D97-AF65-F5344CB8AC3E}">
        <p14:creationId xmlns:p14="http://schemas.microsoft.com/office/powerpoint/2010/main" val="115001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96CCFE73-397E-447D-9684-33FE2450213D}"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18DCCC2F-9A07-4949-A6D9-1CAF28ACE85E}" type="slidenum">
              <a:rPr lang="he-IL"/>
              <a:pPr>
                <a:defRPr/>
              </a:pPr>
              <a:t>‹#›</a:t>
            </a:fld>
            <a:endParaRPr lang="he-IL" dirty="0"/>
          </a:p>
        </p:txBody>
      </p:sp>
    </p:spTree>
    <p:extLst>
      <p:ext uri="{BB962C8B-B14F-4D97-AF65-F5344CB8AC3E}">
        <p14:creationId xmlns:p14="http://schemas.microsoft.com/office/powerpoint/2010/main" val="381153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3BA1735-7AF9-4537-AACB-046F902D7C9A}" type="slidenum">
              <a:rPr lang="he-IL"/>
              <a:pPr>
                <a:defRPr/>
              </a:pPr>
              <a:t>‹#›</a:t>
            </a:fld>
            <a:endParaRPr lang="he-IL" dirty="0"/>
          </a:p>
        </p:txBody>
      </p:sp>
    </p:spTree>
    <p:extLst>
      <p:ext uri="{BB962C8B-B14F-4D97-AF65-F5344CB8AC3E}">
        <p14:creationId xmlns:p14="http://schemas.microsoft.com/office/powerpoint/2010/main" val="1489490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BCB8D42C-D9B9-4B96-8C8F-38DFFAD66669}" type="slidenum">
              <a:rPr lang="he-IL"/>
              <a:pPr>
                <a:defRPr/>
              </a:pPr>
              <a:t>‹#›</a:t>
            </a:fld>
            <a:endParaRPr lang="he-IL" dirty="0"/>
          </a:p>
        </p:txBody>
      </p:sp>
    </p:spTree>
    <p:extLst>
      <p:ext uri="{BB962C8B-B14F-4D97-AF65-F5344CB8AC3E}">
        <p14:creationId xmlns:p14="http://schemas.microsoft.com/office/powerpoint/2010/main" val="400644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36799FC7-E5F7-4989-A8B6-3BE9A6EFA8E7}"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14786211-ECD4-4354-93FA-8E8CBE587D4E}" type="slidenum">
              <a:rPr lang="he-IL"/>
              <a:pPr>
                <a:defRPr/>
              </a:pPr>
              <a:t>‹#›</a:t>
            </a:fld>
            <a:endParaRPr lang="he-IL" dirty="0"/>
          </a:p>
        </p:txBody>
      </p:sp>
    </p:spTree>
    <p:extLst>
      <p:ext uri="{BB962C8B-B14F-4D97-AF65-F5344CB8AC3E}">
        <p14:creationId xmlns:p14="http://schemas.microsoft.com/office/powerpoint/2010/main" val="3362525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5EB3E94A-23A1-4624-817B-BFD79E757894}"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273ED837-1A5B-4DBD-AE34-346644D673F6}" type="slidenum">
              <a:rPr lang="he-IL"/>
              <a:pPr>
                <a:defRPr/>
              </a:pPr>
              <a:t>‹#›</a:t>
            </a:fld>
            <a:endParaRPr lang="he-IL" dirty="0"/>
          </a:p>
        </p:txBody>
      </p:sp>
    </p:spTree>
    <p:extLst>
      <p:ext uri="{BB962C8B-B14F-4D97-AF65-F5344CB8AC3E}">
        <p14:creationId xmlns:p14="http://schemas.microsoft.com/office/powerpoint/2010/main" val="312642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391C4636-43BF-4833-A8A1-A1C077B4BFB9}" type="slidenum">
              <a:rPr lang="he-IL"/>
              <a:pPr>
                <a:defRPr/>
              </a:pPr>
              <a:t>‹#›</a:t>
            </a:fld>
            <a:endParaRPr lang="he-IL" dirty="0"/>
          </a:p>
        </p:txBody>
      </p:sp>
    </p:spTree>
    <p:extLst>
      <p:ext uri="{BB962C8B-B14F-4D97-AF65-F5344CB8AC3E}">
        <p14:creationId xmlns:p14="http://schemas.microsoft.com/office/powerpoint/2010/main" val="924538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D52E7A31-C89C-49B7-BFD0-6DF0938C2298}" type="slidenum">
              <a:rPr lang="he-IL"/>
              <a:pPr>
                <a:defRPr/>
              </a:pPr>
              <a:t>‹#›</a:t>
            </a:fld>
            <a:endParaRPr lang="he-IL" dirty="0"/>
          </a:p>
        </p:txBody>
      </p:sp>
    </p:spTree>
    <p:extLst>
      <p:ext uri="{BB962C8B-B14F-4D97-AF65-F5344CB8AC3E}">
        <p14:creationId xmlns:p14="http://schemas.microsoft.com/office/powerpoint/2010/main" val="4038863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AF93CA67-F49A-4E88-B25B-BD47E87D7CCB}"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97E525BB-F3E2-4548-A2FC-D7DDACBFF93E}" type="slidenum">
              <a:rPr lang="he-IL"/>
              <a:pPr>
                <a:defRPr/>
              </a:pPr>
              <a:t>‹#›</a:t>
            </a:fld>
            <a:endParaRPr lang="he-IL" dirty="0"/>
          </a:p>
        </p:txBody>
      </p:sp>
    </p:spTree>
    <p:extLst>
      <p:ext uri="{BB962C8B-B14F-4D97-AF65-F5344CB8AC3E}">
        <p14:creationId xmlns:p14="http://schemas.microsoft.com/office/powerpoint/2010/main" val="3462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CBADE809-888F-4FD3-A9E6-4D9C3D61FECE}" type="slidenum">
              <a:rPr lang="he-IL"/>
              <a:pPr>
                <a:defRPr/>
              </a:pPr>
              <a:t>‹#›</a:t>
            </a:fld>
            <a:endParaRPr lang="he-IL" dirty="0"/>
          </a:p>
        </p:txBody>
      </p:sp>
    </p:spTree>
    <p:extLst>
      <p:ext uri="{BB962C8B-B14F-4D97-AF65-F5344CB8AC3E}">
        <p14:creationId xmlns:p14="http://schemas.microsoft.com/office/powerpoint/2010/main" val="90642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718BE91F-971F-43D8-97CC-71DD1A14EC7A}"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ea typeface="Times New Roman (Hebrew)" pitchFamily="18" charset="0"/>
              </a:defRPr>
            </a:lvl1pPr>
          </a:lstStyle>
          <a:p>
            <a:pPr>
              <a:defRPr/>
            </a:pPr>
            <a:fld id="{39268FE5-18E3-4D75-BBA5-B01F217C4DF4}" type="slidenum">
              <a:rPr lang="he-IL"/>
              <a:pPr>
                <a:defRPr/>
              </a:pPr>
              <a:t>‹#›</a:t>
            </a:fld>
            <a:endParaRPr lang="he-IL" dirty="0"/>
          </a:p>
        </p:txBody>
      </p:sp>
    </p:spTree>
    <p:extLst>
      <p:ext uri="{BB962C8B-B14F-4D97-AF65-F5344CB8AC3E}">
        <p14:creationId xmlns:p14="http://schemas.microsoft.com/office/powerpoint/2010/main" val="1487413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798DA38-1335-4A0B-86D6-DA934BA63352}"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3A0302F1-2E91-44AB-9F17-50A4460F61DE}" type="slidenum">
              <a:rPr lang="he-IL"/>
              <a:pPr>
                <a:defRPr/>
              </a:pPr>
              <a:t>‹#›</a:t>
            </a:fld>
            <a:endParaRPr lang="he-IL" dirty="0"/>
          </a:p>
        </p:txBody>
      </p:sp>
    </p:spTree>
    <p:extLst>
      <p:ext uri="{BB962C8B-B14F-4D97-AF65-F5344CB8AC3E}">
        <p14:creationId xmlns:p14="http://schemas.microsoft.com/office/powerpoint/2010/main" val="125195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CCE686BC-142C-4815-8CD9-47E85389E4C1}" type="slidenum">
              <a:rPr lang="he-IL"/>
              <a:pPr>
                <a:defRPr/>
              </a:pPr>
              <a:t>‹#›</a:t>
            </a:fld>
            <a:endParaRPr lang="he-IL" dirty="0"/>
          </a:p>
        </p:txBody>
      </p:sp>
    </p:spTree>
    <p:extLst>
      <p:ext uri="{BB962C8B-B14F-4D97-AF65-F5344CB8AC3E}">
        <p14:creationId xmlns:p14="http://schemas.microsoft.com/office/powerpoint/2010/main" val="379264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1C0ED4EB-71D6-43D0-A883-68E3E0F9D197}" type="slidenum">
              <a:rPr lang="he-IL"/>
              <a:pPr>
                <a:defRPr/>
              </a:pPr>
              <a:t>‹#›</a:t>
            </a:fld>
            <a:endParaRPr lang="he-IL" dirty="0"/>
          </a:p>
        </p:txBody>
      </p:sp>
    </p:spTree>
    <p:extLst>
      <p:ext uri="{BB962C8B-B14F-4D97-AF65-F5344CB8AC3E}">
        <p14:creationId xmlns:p14="http://schemas.microsoft.com/office/powerpoint/2010/main" val="838512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0DC9865-B52F-4A78-AAD2-797975B550B9}"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lvl1pPr>
          </a:lstStyle>
          <a:p>
            <a:pPr>
              <a:defRPr/>
            </a:pPr>
            <a:fld id="{2DD21878-27A5-41B1-BB3D-FC02D868A271}" type="slidenum">
              <a:rPr lang="he-IL"/>
              <a:pPr>
                <a:defRPr/>
              </a:pPr>
              <a:t>‹#›</a:t>
            </a:fld>
            <a:endParaRPr lang="he-IL" dirty="0"/>
          </a:p>
        </p:txBody>
      </p:sp>
    </p:spTree>
    <p:extLst>
      <p:ext uri="{BB962C8B-B14F-4D97-AF65-F5344CB8AC3E}">
        <p14:creationId xmlns:p14="http://schemas.microsoft.com/office/powerpoint/2010/main" val="110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0D235F2-DBEC-48C2-9F09-4E67822305C0}"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z="2400"/>
            </a:lvl1pPr>
          </a:lstStyle>
          <a:p>
            <a:pPr>
              <a:defRPr/>
            </a:pPr>
            <a:fld id="{2335AF67-0817-4966-A409-421B381BF5EC}" type="slidenum">
              <a:rPr lang="he-IL"/>
              <a:pPr>
                <a:defRPr/>
              </a:pPr>
              <a:t>‹#›</a:t>
            </a:fld>
            <a:endParaRPr lang="he-IL" dirty="0"/>
          </a:p>
        </p:txBody>
      </p:sp>
    </p:spTree>
    <p:extLst>
      <p:ext uri="{BB962C8B-B14F-4D97-AF65-F5344CB8AC3E}">
        <p14:creationId xmlns:p14="http://schemas.microsoft.com/office/powerpoint/2010/main" val="212905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493686E-0AE9-444F-B1C7-D912A636EA44}"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9F60C12C-8B01-4BF8-A4AC-78BBCBADCB91}" type="slidenum">
              <a:rPr lang="he-IL"/>
              <a:pPr>
                <a:defRPr/>
              </a:pPr>
              <a:t>‹#›</a:t>
            </a:fld>
            <a:endParaRPr lang="he-IL" dirty="0"/>
          </a:p>
        </p:txBody>
      </p:sp>
    </p:spTree>
    <p:extLst>
      <p:ext uri="{BB962C8B-B14F-4D97-AF65-F5344CB8AC3E}">
        <p14:creationId xmlns:p14="http://schemas.microsoft.com/office/powerpoint/2010/main" val="238317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שאלות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DD9BBD29-1550-46CE-9DE6-16B88828A752}" type="slidenum">
              <a:rPr lang="he-IL"/>
              <a:pPr>
                <a:defRPr/>
              </a:pPr>
              <a:t>‹#›</a:t>
            </a:fld>
            <a:endParaRPr lang="he-IL" dirty="0"/>
          </a:p>
        </p:txBody>
      </p:sp>
    </p:spTree>
    <p:extLst>
      <p:ext uri="{BB962C8B-B14F-4D97-AF65-F5344CB8AC3E}">
        <p14:creationId xmlns:p14="http://schemas.microsoft.com/office/powerpoint/2010/main" val="376943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ea typeface="+mn-ea"/>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ea typeface="+mn-ea"/>
                <a:cs typeface="Arial"/>
              </a:rPr>
              <a:t>תשובות</a:t>
            </a:r>
          </a:p>
          <a:p>
            <a:pPr fontAlgn="auto">
              <a:spcBef>
                <a:spcPts val="0"/>
              </a:spcBef>
              <a:spcAft>
                <a:spcPts val="0"/>
              </a:spcAft>
              <a:defRPr/>
            </a:pPr>
            <a:endParaRPr lang="he-IL" sz="2000" dirty="0">
              <a:solidFill>
                <a:prstClr val="black">
                  <a:lumMod val="50000"/>
                  <a:lumOff val="50000"/>
                </a:prstClr>
              </a:solidFill>
              <a:latin typeface="Arial"/>
              <a:ea typeface="+mn-ea"/>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55ABE901-9448-4DC6-B14C-A0D9370FE9F7}" type="slidenum">
              <a:rPr lang="he-IL"/>
              <a:pPr>
                <a:defRPr/>
              </a:pPr>
              <a:t>‹#›</a:t>
            </a:fld>
            <a:endParaRPr lang="he-IL" dirty="0"/>
          </a:p>
        </p:txBody>
      </p:sp>
    </p:spTree>
    <p:extLst>
      <p:ext uri="{BB962C8B-B14F-4D97-AF65-F5344CB8AC3E}">
        <p14:creationId xmlns:p14="http://schemas.microsoft.com/office/powerpoint/2010/main" val="359874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85D4F72-9247-4AA2-A775-E2B8CEAE6804}"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z="2400"/>
            </a:lvl1pPr>
          </a:lstStyle>
          <a:p>
            <a:pPr>
              <a:defRPr/>
            </a:pPr>
            <a:fld id="{C1A00A77-B515-4562-85EC-5AD772E8463E}" type="slidenum">
              <a:rPr lang="he-IL"/>
              <a:pPr>
                <a:defRPr/>
              </a:pPr>
              <a:t>‹#›</a:t>
            </a:fld>
            <a:endParaRPr lang="he-IL" dirty="0"/>
          </a:p>
        </p:txBody>
      </p:sp>
    </p:spTree>
    <p:extLst>
      <p:ext uri="{BB962C8B-B14F-4D97-AF65-F5344CB8AC3E}">
        <p14:creationId xmlns:p14="http://schemas.microsoft.com/office/powerpoint/2010/main" val="48984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C190887-56D7-4F8D-9996-322A505C3210}" type="datetime8">
              <a:rPr lang="he-IL"/>
              <a:pPr>
                <a:defRPr/>
              </a:pPr>
              <a:t>02 מאי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ECBB90C4-8081-4418-AD67-FCAD570741C0}" type="slidenum">
              <a:rPr lang="he-IL"/>
              <a:pPr>
                <a:defRPr/>
              </a:pPr>
              <a:t>‹#›</a:t>
            </a:fld>
            <a:endParaRPr lang="he-IL" dirty="0"/>
          </a:p>
        </p:txBody>
      </p:sp>
    </p:spTree>
    <p:extLst>
      <p:ext uri="{BB962C8B-B14F-4D97-AF65-F5344CB8AC3E}">
        <p14:creationId xmlns:p14="http://schemas.microsoft.com/office/powerpoint/2010/main" val="3289224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8.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9.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0CCF779C-7648-4423-93B2-52F9BF65DEC3}"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C530FBEC-5CEF-48CF-9637-8CA463E2923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4FF511CA-3DB6-4F7A-BD1B-07F7923FE240}"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0C1D5831-E972-453E-8110-BCAC6EA83BF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6462479-A3C6-4918-A470-4B3D150B23BB}"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D2AC8A5A-B852-431F-B810-053471E18E5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F8E45364-4CC0-46BE-9894-761FB3B9D900}"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7B1F1901-7E39-417F-A361-06CB6C5B67B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3F6F6EE7-0D38-47A8-B524-55CE23805321}"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1F668BBA-0697-4144-A8C4-3F03117BAE4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83122FE7-48FB-4B56-9125-38905504EFFE}"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BEB17D68-528D-4B9D-957A-14C84518E28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9BD8D9E8-EBFA-4475-B35E-DDC23C72158F}"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F1F0265D-B03F-4109-8748-DF74358FF761}" type="slidenum">
              <a:rPr lang="he-IL"/>
              <a:pPr>
                <a:defRPr/>
              </a:pPr>
              <a:t>‹#›</a:t>
            </a:fld>
            <a:endParaRPr lang="he-IL" dirty="0"/>
          </a:p>
        </p:txBody>
      </p:sp>
    </p:spTree>
    <p:extLst>
      <p:ext uri="{BB962C8B-B14F-4D97-AF65-F5344CB8AC3E}">
        <p14:creationId xmlns:p14="http://schemas.microsoft.com/office/powerpoint/2010/main" val="193891045"/>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F63A4B57-CB51-4AC8-964B-005A562B8D8D}"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4998451D-DB14-49B3-B59F-7147D0AAA284}" type="slidenum">
              <a:rPr lang="he-IL"/>
              <a:pPr>
                <a:defRPr/>
              </a:pPr>
              <a:t>‹#›</a:t>
            </a:fld>
            <a:endParaRPr lang="he-IL" dirty="0"/>
          </a:p>
        </p:txBody>
      </p:sp>
    </p:spTree>
    <p:extLst>
      <p:ext uri="{BB962C8B-B14F-4D97-AF65-F5344CB8AC3E}">
        <p14:creationId xmlns:p14="http://schemas.microsoft.com/office/powerpoint/2010/main" val="2307591025"/>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05229411-0D2E-4F55-B74C-C446BF7A2164}" type="datetime8">
              <a:rPr lang="he-IL"/>
              <a:pPr>
                <a:defRPr/>
              </a:pPr>
              <a:t>02 מאי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71FE86D9-D57D-45A7-ADC5-B5A7671AAE85}" type="slidenum">
              <a:rPr lang="he-IL"/>
              <a:pPr>
                <a:defRPr/>
              </a:pPr>
              <a:t>‹#›</a:t>
            </a:fld>
            <a:endParaRPr lang="he-IL" dirty="0"/>
          </a:p>
        </p:txBody>
      </p:sp>
    </p:spTree>
    <p:extLst>
      <p:ext uri="{BB962C8B-B14F-4D97-AF65-F5344CB8AC3E}">
        <p14:creationId xmlns:p14="http://schemas.microsoft.com/office/powerpoint/2010/main" val="1706089476"/>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www.youtube.com/watch?v=I_xh-bkiv_c&amp;feature=relate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gif"/><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microsoft.com/office/2007/relationships/hdphoto" Target="../media/hdphoto2.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hyperlink" Target="http://www.youtube.com/watch?v=hQmaPwP0KRI"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hyperlink" Target="http://www.youtube.com/watch?v=1tBOmG0QMbA" TargetMode="External"/><Relationship Id="rId5" Type="http://schemas.openxmlformats.org/officeDocument/2006/relationships/hyperlink" Target="https://www.youtube.com/watch?v=oUpcRfpEh3c" TargetMode="External"/><Relationship Id="rId4" Type="http://schemas.openxmlformats.org/officeDocument/2006/relationships/hyperlink" Target="https://www.youtube.com/watch?v=dTb0iEUS1o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4/4e/Windpocken.jpg" TargetMode="External"/><Relationship Id="rId2" Type="http://schemas.openxmlformats.org/officeDocument/2006/relationships/image" Target="../media/image1.gif"/><Relationship Id="rId1" Type="http://schemas.openxmlformats.org/officeDocument/2006/relationships/slideLayout" Target="../slideLayouts/slideLayout4.xml"/><Relationship Id="rId5" Type="http://schemas.openxmlformats.org/officeDocument/2006/relationships/hyperlink" Target="ttp://commons.wikimedia.org/wiki/File:Windpocken.jpg" TargetMode="Externa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gif"/><Relationship Id="rId1" Type="http://schemas.openxmlformats.org/officeDocument/2006/relationships/slideLayout" Target="../slideLayouts/slideLayout8.xml"/><Relationship Id="rId4" Type="http://schemas.openxmlformats.org/officeDocument/2006/relationships/hyperlink" Target="http://davidson.weizmann.ac.il/online/maagarmada/med_and_physiol/%D7%97%D7%99%D7%A1%D7%95%D7%9F-%D7%A1%D7%91%D7%99%D7%9C"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gif"/><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upload.wikimedia.org/wikipedia/commons/4/42/Louis_Pasteur.jpg" TargetMode="External"/><Relationship Id="rId2" Type="http://schemas.openxmlformats.org/officeDocument/2006/relationships/image" Target="../media/image1.gif"/><Relationship Id="rId1" Type="http://schemas.openxmlformats.org/officeDocument/2006/relationships/slideLayout" Target="../slideLayouts/slideLayout8.xml"/><Relationship Id="rId5" Type="http://schemas.openxmlformats.org/officeDocument/2006/relationships/hyperlink" Target="file:///p:\commons.wikimedia.org\wiki\File:Louis_Pasteur.jpg" TargetMode="Externa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gif"/></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582613" y="4389170"/>
            <a:ext cx="8117858" cy="208116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2469" name="Rectangle 18"/>
          <p:cNvSpPr>
            <a:spLocks noChangeArrowheads="1"/>
          </p:cNvSpPr>
          <p:nvPr/>
        </p:nvSpPr>
        <p:spPr bwMode="auto">
          <a:xfrm>
            <a:off x="7305675" y="1901825"/>
            <a:ext cx="1439863" cy="369888"/>
          </a:xfrm>
          <a:prstGeom prst="rect">
            <a:avLst/>
          </a:prstGeom>
          <a:noFill/>
          <a:ln>
            <a:noFill/>
          </a:ln>
          <a:extLst/>
        </p:spPr>
        <p:txBody>
          <a:bodyPr wrap="none">
            <a:spAutoFit/>
          </a:bodyPr>
          <a:lstStyle/>
          <a:p>
            <a:pPr>
              <a:defRPr/>
            </a:pPr>
            <a:r>
              <a:rPr lang="he-IL" sz="1800" b="1" dirty="0">
                <a:solidFill>
                  <a:srgbClr val="1D4C72"/>
                </a:solidFill>
                <a:latin typeface="Calibri" pitchFamily="34" charset="0"/>
                <a:ea typeface="+mn-ea"/>
                <a:cs typeface="Arial" pitchFamily="34" charset="0"/>
              </a:rPr>
              <a:t>נושאי השיעור</a:t>
            </a:r>
          </a:p>
        </p:txBody>
      </p:sp>
      <p:sp>
        <p:nvSpPr>
          <p:cNvPr id="6" name="TextBox 5"/>
          <p:cNvSpPr txBox="1"/>
          <p:nvPr/>
        </p:nvSpPr>
        <p:spPr>
          <a:xfrm>
            <a:off x="582613" y="1035050"/>
            <a:ext cx="81629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1D4C72"/>
                </a:solidFill>
                <a:latin typeface="Arial"/>
                <a:ea typeface="+mn-ea"/>
                <a:cs typeface="Arial"/>
              </a:rPr>
              <a:t>מערכות ההגנה והחיסון</a:t>
            </a:r>
          </a:p>
        </p:txBody>
      </p:sp>
      <p:sp>
        <p:nvSpPr>
          <p:cNvPr id="7" name="Rectangle 17"/>
          <p:cNvSpPr/>
          <p:nvPr/>
        </p:nvSpPr>
        <p:spPr>
          <a:xfrm>
            <a:off x="581025" y="2276475"/>
            <a:ext cx="8143875" cy="20462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en-US" sz="2000" dirty="0">
                <a:solidFill>
                  <a:prstClr val="black"/>
                </a:solidFill>
              </a:rPr>
              <a:t>  </a:t>
            </a:r>
            <a:r>
              <a:rPr lang="he-IL" sz="2000" dirty="0">
                <a:solidFill>
                  <a:prstClr val="black"/>
                </a:solidFill>
              </a:rPr>
              <a:t>מערכי ההגנה של הגוף:</a:t>
            </a:r>
          </a:p>
          <a:p>
            <a:pPr fontAlgn="auto">
              <a:spcBef>
                <a:spcPts val="0"/>
              </a:spcBef>
              <a:spcAft>
                <a:spcPts val="0"/>
              </a:spcAft>
              <a:defRPr/>
            </a:pPr>
            <a:r>
              <a:rPr lang="he-IL" sz="2000" dirty="0">
                <a:solidFill>
                  <a:prstClr val="black"/>
                </a:solidFill>
              </a:rPr>
              <a:t>   מערכי ההגנה הראשון והשני – תגובה לא-ייחודית</a:t>
            </a:r>
          </a:p>
          <a:p>
            <a:pPr fontAlgn="auto">
              <a:spcBef>
                <a:spcPts val="0"/>
              </a:spcBef>
              <a:spcAft>
                <a:spcPts val="0"/>
              </a:spcAft>
              <a:defRPr/>
            </a:pPr>
            <a:r>
              <a:rPr lang="he-IL" sz="2000" dirty="0">
                <a:solidFill>
                  <a:prstClr val="black"/>
                </a:solidFill>
              </a:rPr>
              <a:t>   מערך ההגנה השלישי (מערכת החיסון) – תגובה ייחודית</a:t>
            </a:r>
          </a:p>
          <a:p>
            <a:pPr fontAlgn="auto">
              <a:spcBef>
                <a:spcPts val="0"/>
              </a:spcBef>
              <a:spcAft>
                <a:spcPts val="0"/>
              </a:spcAft>
              <a:buFontTx/>
              <a:buBlip>
                <a:blip r:embed="rId5"/>
              </a:buBlip>
              <a:defRPr/>
            </a:pPr>
            <a:r>
              <a:rPr lang="en-US" sz="2000" dirty="0">
                <a:solidFill>
                  <a:prstClr val="black"/>
                </a:solidFill>
              </a:rPr>
              <a:t> </a:t>
            </a:r>
            <a:r>
              <a:rPr lang="he-IL" sz="2000" dirty="0">
                <a:solidFill>
                  <a:prstClr val="black"/>
                </a:solidFill>
              </a:rPr>
              <a:t> הזיכרון החיסוני</a:t>
            </a:r>
          </a:p>
          <a:p>
            <a:pPr fontAlgn="auto">
              <a:spcBef>
                <a:spcPts val="0"/>
              </a:spcBef>
              <a:spcAft>
                <a:spcPts val="0"/>
              </a:spcAft>
              <a:buFontTx/>
              <a:buBlip>
                <a:blip r:embed="rId5"/>
              </a:buBlip>
              <a:defRPr/>
            </a:pPr>
            <a:r>
              <a:rPr lang="he-IL" sz="2000" dirty="0">
                <a:solidFill>
                  <a:prstClr val="black"/>
                </a:solidFill>
              </a:rPr>
              <a:t>  חיסונים: פעיל וסביל</a:t>
            </a:r>
          </a:p>
          <a:p>
            <a:pPr fontAlgn="auto">
              <a:spcBef>
                <a:spcPts val="0"/>
              </a:spcBef>
              <a:spcAft>
                <a:spcPts val="0"/>
              </a:spcAft>
              <a:buFontTx/>
              <a:buBlip>
                <a:blip r:embed="rId5"/>
              </a:buBlip>
              <a:defRPr/>
            </a:pPr>
            <a:r>
              <a:rPr lang="he-IL" sz="2000" dirty="0">
                <a:solidFill>
                  <a:prstClr val="black"/>
                </a:solidFill>
              </a:rPr>
              <a:t>  השתלות אברים</a:t>
            </a:r>
          </a:p>
        </p:txBody>
      </p:sp>
      <p:sp>
        <p:nvSpPr>
          <p:cNvPr id="12" name="TextBox 11"/>
          <p:cNvSpPr txBox="1"/>
          <p:nvPr/>
        </p:nvSpPr>
        <p:spPr>
          <a:xfrm>
            <a:off x="0" y="415925"/>
            <a:ext cx="88661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chemeClr val="accent3"/>
                </a:solidFill>
                <a:latin typeface="Arial"/>
                <a:ea typeface="+mn-ea"/>
                <a:cs typeface="Arial"/>
              </a:rPr>
              <a:t>הביולוגיה של האדם בהדגשת </a:t>
            </a:r>
            <a:r>
              <a:rPr lang="he-IL" sz="3600" b="1" noProof="1">
                <a:solidFill>
                  <a:schemeClr val="accent3"/>
                </a:solidFill>
                <a:latin typeface="Arial"/>
                <a:ea typeface="+mn-ea"/>
                <a:cs typeface="Arial"/>
              </a:rPr>
              <a:t>ההומאוסטזיס</a:t>
            </a:r>
          </a:p>
        </p:txBody>
      </p:sp>
      <p:sp>
        <p:nvSpPr>
          <p:cNvPr id="29706" name="מלבן 1"/>
          <p:cNvSpPr>
            <a:spLocks noChangeArrowheads="1"/>
          </p:cNvSpPr>
          <p:nvPr/>
        </p:nvSpPr>
        <p:spPr bwMode="auto">
          <a:xfrm>
            <a:off x="3906838" y="5732463"/>
            <a:ext cx="2146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he-IL" sz="1600" dirty="0">
                <a:latin typeface="Arial" pitchFamily="34" charset="0"/>
                <a:cs typeface="Calibri" pitchFamily="34" charset="0"/>
              </a:rPr>
              <a:t>תאי דם לבנים</a:t>
            </a:r>
          </a:p>
          <a:p>
            <a:pPr algn="l">
              <a:lnSpc>
                <a:spcPct val="150000"/>
              </a:lnSpc>
            </a:pPr>
            <a:r>
              <a:rPr lang="he-IL" sz="1600" dirty="0">
                <a:latin typeface="Arial" pitchFamily="34" charset="0"/>
                <a:cs typeface="Arial" pitchFamily="34" charset="0"/>
              </a:rPr>
              <a:t>   </a:t>
            </a:r>
          </a:p>
        </p:txBody>
      </p:sp>
      <p:pic>
        <p:nvPicPr>
          <p:cNvPr id="13"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00192" y="4941168"/>
            <a:ext cx="1290519" cy="13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396106">
            <a:off x="4939942" y="4381789"/>
            <a:ext cx="1290519" cy="13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396106">
            <a:off x="3086576" y="4537683"/>
            <a:ext cx="1290519" cy="1328390"/>
          </a:xfrm>
          <a:prstGeom prst="rect">
            <a:avLst/>
          </a:prstGeom>
          <a:noFill/>
          <a:ln>
            <a:noFill/>
          </a:ln>
          <a:effectLst/>
          <a:scene3d>
            <a:camera prst="perspectiveRelaxedModerately"/>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396106">
            <a:off x="1282111" y="4765557"/>
            <a:ext cx="1290519" cy="1328390"/>
          </a:xfrm>
          <a:prstGeom prst="rect">
            <a:avLst/>
          </a:prstGeom>
          <a:noFill/>
          <a:ln>
            <a:noFill/>
          </a:ln>
          <a:effectLst/>
          <a:scene3d>
            <a:camera prst="perspectiveHeroicExtreme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מלבן 1"/>
          <p:cNvSpPr>
            <a:spLocks noChangeArrowheads="1"/>
          </p:cNvSpPr>
          <p:nvPr/>
        </p:nvSpPr>
        <p:spPr bwMode="auto">
          <a:xfrm>
            <a:off x="6648248" y="6237967"/>
            <a:ext cx="223160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900" dirty="0">
                <a:latin typeface="Calibri" pitchFamily="34" charset="0"/>
                <a:cs typeface="Calibri" pitchFamily="34" charset="0"/>
              </a:rPr>
              <a:t>© istockphoto.com/ </a:t>
            </a:r>
            <a:r>
              <a:rPr lang="en-US" sz="900" dirty="0" err="1" smtClean="0">
                <a:latin typeface="Calibri" pitchFamily="34" charset="0"/>
                <a:cs typeface="Calibri" pitchFamily="34" charset="0"/>
              </a:rPr>
              <a:t>Henrik</a:t>
            </a:r>
            <a:r>
              <a:rPr lang="en-US" sz="900" dirty="0" smtClean="0">
                <a:latin typeface="Calibri" pitchFamily="34" charset="0"/>
                <a:cs typeface="Calibri" pitchFamily="34" charset="0"/>
              </a:rPr>
              <a:t> </a:t>
            </a:r>
            <a:r>
              <a:rPr lang="en-US" sz="900" dirty="0" err="1" smtClean="0">
                <a:latin typeface="Calibri" pitchFamily="34" charset="0"/>
                <a:cs typeface="Calibri" pitchFamily="34" charset="0"/>
              </a:rPr>
              <a:t>Jonssonl</a:t>
            </a:r>
            <a:endParaRPr lang="en-US" sz="900" dirty="0">
              <a:latin typeface="Calibri" pitchFamily="34" charset="0"/>
              <a:cs typeface="Calibri" pitchFamily="34" charset="0"/>
            </a:endParaRPr>
          </a:p>
          <a:p>
            <a:pPr algn="l"/>
            <a:r>
              <a:rPr lang="he-IL" sz="1000" dirty="0">
                <a:latin typeface="Calibri" pitchFamily="34" charset="0"/>
                <a:cs typeface="Calibri" pitchFamily="34" charset="0"/>
              </a:rPr>
              <a:t> </a:t>
            </a:r>
            <a:endParaRPr lang="en-US" sz="1000" dirty="0">
              <a:latin typeface="Calibri" pitchFamily="34" charset="0"/>
              <a:cs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 ההגנה השני</a:t>
            </a:r>
            <a:endParaRPr lang="he-IL" sz="1800" dirty="0" smtClean="0"/>
          </a:p>
        </p:txBody>
      </p:sp>
      <p:sp>
        <p:nvSpPr>
          <p:cNvPr id="9" name="TextBox 8"/>
          <p:cNvSpPr txBox="1"/>
          <p:nvPr/>
        </p:nvSpPr>
        <p:spPr>
          <a:xfrm>
            <a:off x="755576" y="620688"/>
            <a:ext cx="8013006" cy="147732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800" kern="0" dirty="0">
                <a:solidFill>
                  <a:prstClr val="black"/>
                </a:solidFill>
                <a:latin typeface="Arial"/>
                <a:ea typeface="+mn-ea"/>
                <a:cs typeface="Arial"/>
              </a:rPr>
              <a:t>למרות כל מנגנוני ההגנה, פתחי הגוף הם נקודות התורפה שלו.</a:t>
            </a:r>
          </a:p>
          <a:p>
            <a:pPr fontAlgn="auto">
              <a:spcBef>
                <a:spcPts val="0"/>
              </a:spcBef>
              <a:spcAft>
                <a:spcPts val="0"/>
              </a:spcAft>
              <a:defRPr/>
            </a:pPr>
            <a:r>
              <a:rPr lang="he-IL" sz="1800" kern="0" dirty="0">
                <a:solidFill>
                  <a:prstClr val="black"/>
                </a:solidFill>
                <a:latin typeface="Arial"/>
                <a:ea typeface="+mn-ea"/>
                <a:cs typeface="Arial"/>
              </a:rPr>
              <a:t>מרבית  המחלות נגרמות מגורמים שחדרו דרך פתחי הגוף (דלקות בגרון, בעיניים, באוזניים ובמערכת העיכול וכן מחלות מין).</a:t>
            </a:r>
          </a:p>
          <a:p>
            <a:pPr>
              <a:defRPr/>
            </a:pPr>
            <a:r>
              <a:rPr lang="he-IL" sz="1800" dirty="0">
                <a:solidFill>
                  <a:prstClr val="black"/>
                </a:solidFill>
                <a:latin typeface="Arial"/>
                <a:ea typeface="+mn-ea"/>
                <a:cs typeface="Arial"/>
              </a:rPr>
              <a:t>נגד הגורמים הזרים שמצליחים לחדור לגוף מופעלים מערכי ההגנה השני והשלישי.</a:t>
            </a:r>
          </a:p>
          <a:p>
            <a:pPr fontAlgn="auto">
              <a:spcBef>
                <a:spcPts val="0"/>
              </a:spcBef>
              <a:spcAft>
                <a:spcPts val="0"/>
              </a:spcAft>
              <a:defRPr/>
            </a:pPr>
            <a:endParaRPr lang="he-IL" sz="1800" kern="0" dirty="0">
              <a:solidFill>
                <a:prstClr val="black"/>
              </a:solidFill>
              <a:latin typeface="Arial"/>
              <a:ea typeface="+mn-ea"/>
              <a:cs typeface="Arial"/>
            </a:endParaRPr>
          </a:p>
        </p:txBody>
      </p:sp>
      <p:sp>
        <p:nvSpPr>
          <p:cNvPr id="12"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10</a:t>
            </a:fld>
            <a:endParaRPr lang="he-IL" sz="1200" dirty="0" smtClean="0">
              <a:solidFill>
                <a:prstClr val="white">
                  <a:lumMod val="75000"/>
                </a:prstClr>
              </a:solidFill>
            </a:endParaRPr>
          </a:p>
        </p:txBody>
      </p:sp>
      <p:sp>
        <p:nvSpPr>
          <p:cNvPr id="13" name="מלבן 12"/>
          <p:cNvSpPr/>
          <p:nvPr/>
        </p:nvSpPr>
        <p:spPr>
          <a:xfrm>
            <a:off x="486594" y="2348880"/>
            <a:ext cx="8281988" cy="3168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a:p>
            <a:pPr algn="ctr">
              <a:lnSpc>
                <a:spcPct val="150000"/>
              </a:lnSpc>
              <a:defRPr/>
            </a:pPr>
            <a:endParaRPr lang="he-IL" sz="1800" u="sng" dirty="0">
              <a:solidFill>
                <a:srgbClr val="FF6600"/>
              </a:solidFill>
            </a:endParaRPr>
          </a:p>
          <a:p>
            <a:pPr algn="ctr">
              <a:lnSpc>
                <a:spcPct val="150000"/>
              </a:lnSpc>
              <a:defRPr/>
            </a:pPr>
            <a:r>
              <a:rPr lang="he-IL" sz="1800" u="sng" dirty="0">
                <a:solidFill>
                  <a:srgbClr val="FF6600"/>
                </a:solidFill>
              </a:rPr>
              <a:t>קו ההגנה השני</a:t>
            </a:r>
            <a:endParaRPr lang="he-IL" sz="1800" dirty="0">
              <a:solidFill>
                <a:srgbClr val="000000"/>
              </a:solidFill>
            </a:endParaRPr>
          </a:p>
          <a:p>
            <a:pPr>
              <a:lnSpc>
                <a:spcPct val="150000"/>
              </a:lnSpc>
              <a:defRPr/>
            </a:pPr>
            <a:r>
              <a:rPr lang="he-IL" sz="1800" dirty="0">
                <a:solidFill>
                  <a:srgbClr val="000000"/>
                </a:solidFill>
              </a:rPr>
              <a:t>כולל </a:t>
            </a:r>
            <a:r>
              <a:rPr lang="he-IL" sz="1800" dirty="0">
                <a:solidFill>
                  <a:srgbClr val="FF6600"/>
                </a:solidFill>
              </a:rPr>
              <a:t>תאי דם לבנים בלעניים (פגוציטים). </a:t>
            </a:r>
            <a:r>
              <a:rPr lang="he-IL" sz="1800" u="sng" dirty="0">
                <a:solidFill>
                  <a:srgbClr val="000000"/>
                </a:solidFill>
              </a:rPr>
              <a:t>הפגוציטים מסוגלים:</a:t>
            </a:r>
          </a:p>
          <a:p>
            <a:pPr>
              <a:lnSpc>
                <a:spcPct val="150000"/>
              </a:lnSpc>
              <a:defRPr/>
            </a:pPr>
            <a:r>
              <a:rPr lang="he-IL" sz="1800" dirty="0">
                <a:solidFill>
                  <a:srgbClr val="000000"/>
                </a:solidFill>
              </a:rPr>
              <a:t>א. </a:t>
            </a:r>
            <a:r>
              <a:rPr lang="he-IL" sz="1800" kern="0" dirty="0">
                <a:solidFill>
                  <a:prstClr val="black"/>
                </a:solidFill>
              </a:rPr>
              <a:t>לצאת מכלי הדם ולהגיע לרקמות (מקצתם נמצאים ברקמות בקביעות).</a:t>
            </a:r>
          </a:p>
          <a:p>
            <a:pPr>
              <a:lnSpc>
                <a:spcPct val="150000"/>
              </a:lnSpc>
              <a:defRPr/>
            </a:pPr>
            <a:r>
              <a:rPr lang="he-IL" sz="1800" kern="0" dirty="0">
                <a:solidFill>
                  <a:prstClr val="black"/>
                </a:solidFill>
              </a:rPr>
              <a:t>ב. </a:t>
            </a:r>
            <a:r>
              <a:rPr lang="he-IL" sz="1800" dirty="0">
                <a:solidFill>
                  <a:prstClr val="black"/>
                </a:solidFill>
              </a:rPr>
              <a:t>להבחין בין תאים עצמיים לתאים זרים לפי </a:t>
            </a:r>
            <a:r>
              <a:rPr lang="he-IL" sz="1800" dirty="0">
                <a:solidFill>
                  <a:srgbClr val="000000"/>
                </a:solidFill>
              </a:rPr>
              <a:t>חומרים הבולטים מקרומי התאים, השונים מן </a:t>
            </a:r>
          </a:p>
          <a:p>
            <a:pPr>
              <a:lnSpc>
                <a:spcPct val="150000"/>
              </a:lnSpc>
              <a:defRPr/>
            </a:pPr>
            <a:r>
              <a:rPr lang="he-IL" sz="1800" dirty="0">
                <a:solidFill>
                  <a:srgbClr val="000000"/>
                </a:solidFill>
              </a:rPr>
              <a:t>   החומרים הבולטים מתאי הגוף. כלומר, </a:t>
            </a:r>
            <a:r>
              <a:rPr lang="he-IL" sz="1800" dirty="0">
                <a:solidFill>
                  <a:prstClr val="black"/>
                </a:solidFill>
              </a:rPr>
              <a:t>הם בעלי </a:t>
            </a:r>
            <a:r>
              <a:rPr lang="he-IL" sz="1800" dirty="0">
                <a:solidFill>
                  <a:srgbClr val="FF6600"/>
                </a:solidFill>
              </a:rPr>
              <a:t>כושר הבחנה בין "עצמי" ל"לא עצמי".</a:t>
            </a:r>
          </a:p>
          <a:p>
            <a:pPr>
              <a:lnSpc>
                <a:spcPct val="150000"/>
              </a:lnSpc>
              <a:defRPr/>
            </a:pPr>
            <a:r>
              <a:rPr lang="he-IL" sz="1800" dirty="0">
                <a:solidFill>
                  <a:srgbClr val="000000"/>
                </a:solidFill>
              </a:rPr>
              <a:t>ג. לחסל את הגורמים הזרים </a:t>
            </a:r>
            <a:r>
              <a:rPr lang="he-IL" sz="1800" dirty="0">
                <a:solidFill>
                  <a:prstClr val="black"/>
                </a:solidFill>
              </a:rPr>
              <a:t>דרך</a:t>
            </a:r>
            <a:r>
              <a:rPr lang="he-IL" sz="1800" dirty="0">
                <a:solidFill>
                  <a:srgbClr val="000000"/>
                </a:solidFill>
              </a:rPr>
              <a:t> "בליעתם" בתהליך </a:t>
            </a:r>
            <a:r>
              <a:rPr lang="he-IL" sz="1800" noProof="1" smtClean="0">
                <a:solidFill>
                  <a:srgbClr val="000000"/>
                </a:solidFill>
              </a:rPr>
              <a:t>פגוציטוזה (ראו פרוט בשקף הבא).</a:t>
            </a:r>
            <a:endParaRPr lang="he-IL" sz="1800" noProof="1">
              <a:solidFill>
                <a:srgbClr val="000000"/>
              </a:solidFill>
            </a:endParaRPr>
          </a:p>
          <a:p>
            <a:pPr>
              <a:lnSpc>
                <a:spcPct val="150000"/>
              </a:lnSpc>
              <a:defRPr/>
            </a:pPr>
            <a:r>
              <a:rPr lang="he-IL" sz="1800" noProof="1">
                <a:solidFill>
                  <a:srgbClr val="000000"/>
                </a:solidFill>
              </a:rPr>
              <a:t> </a:t>
            </a:r>
            <a:r>
              <a:rPr lang="he-IL" sz="1800" dirty="0">
                <a:solidFill>
                  <a:srgbClr val="000000"/>
                </a:solidFill>
              </a:rPr>
              <a:t>קו ההגנה השני מבוסס בעיקר על תגובת </a:t>
            </a:r>
            <a:r>
              <a:rPr lang="he-IL" sz="1800" dirty="0">
                <a:solidFill>
                  <a:srgbClr val="FF6600"/>
                </a:solidFill>
              </a:rPr>
              <a:t>הדלקת</a:t>
            </a:r>
            <a:r>
              <a:rPr lang="he-IL" sz="1800" dirty="0">
                <a:solidFill>
                  <a:srgbClr val="000000"/>
                </a:solidFill>
              </a:rPr>
              <a:t> – ועל כך בהמשך.</a:t>
            </a:r>
          </a:p>
          <a:p>
            <a:pPr>
              <a:lnSpc>
                <a:spcPct val="150000"/>
              </a:lnSpc>
              <a:defRPr/>
            </a:pPr>
            <a:endParaRPr lang="he-IL" sz="1800" dirty="0">
              <a:solidFill>
                <a:srgbClr val="000000"/>
              </a:solidFill>
            </a:endParaRPr>
          </a:p>
          <a:p>
            <a:pPr>
              <a:lnSpc>
                <a:spcPct val="150000"/>
              </a:lnSpc>
              <a:defRPr/>
            </a:pPr>
            <a:r>
              <a:rPr lang="he-IL" sz="1800" dirty="0">
                <a:solidFill>
                  <a:srgbClr val="000000"/>
                </a:solidFill>
              </a:rPr>
              <a:t> </a:t>
            </a:r>
            <a:endParaRPr lang="he-IL" sz="1800" dirty="0">
              <a:solidFill>
                <a:srgbClr val="FF6600"/>
              </a:solidFill>
            </a:endParaRPr>
          </a:p>
        </p:txBody>
      </p:sp>
    </p:spTree>
    <p:extLst>
      <p:ext uri="{BB962C8B-B14F-4D97-AF65-F5344CB8AC3E}">
        <p14:creationId xmlns:p14="http://schemas.microsoft.com/office/powerpoint/2010/main" val="38324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הפגוציטוזה</a:t>
            </a:r>
            <a:endParaRPr lang="he-IL" sz="1800" dirty="0" smtClean="0"/>
          </a:p>
        </p:txBody>
      </p:sp>
      <p:sp>
        <p:nvSpPr>
          <p:cNvPr id="8" name="TextBox 7"/>
          <p:cNvSpPr txBox="1"/>
          <p:nvPr/>
        </p:nvSpPr>
        <p:spPr>
          <a:xfrm>
            <a:off x="467544" y="442913"/>
            <a:ext cx="8251006" cy="4524315"/>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בתרשים מתואר תהליך "בליעת" חיידק על ידי תא דם לבן </a:t>
            </a:r>
            <a:r>
              <a:rPr lang="he-IL" sz="1800" kern="0" dirty="0" smtClean="0">
                <a:solidFill>
                  <a:prstClr val="black"/>
                </a:solidFill>
                <a:latin typeface="Arial" pitchFamily="34" charset="0"/>
                <a:ea typeface="+mn-ea"/>
                <a:cs typeface="Arial" pitchFamily="34" charset="0"/>
              </a:rPr>
              <a:t>בלען (פגוציט).</a:t>
            </a:r>
          </a:p>
          <a:p>
            <a:pPr fontAlgn="auto">
              <a:spcBef>
                <a:spcPts val="0"/>
              </a:spcBef>
              <a:spcAft>
                <a:spcPts val="0"/>
              </a:spcAft>
              <a:defRPr/>
            </a:pPr>
            <a:r>
              <a:rPr lang="he-IL" sz="1800" kern="0" dirty="0" smtClean="0">
                <a:solidFill>
                  <a:prstClr val="black"/>
                </a:solidFill>
                <a:latin typeface="Arial" pitchFamily="34" charset="0"/>
                <a:ea typeface="+mn-ea"/>
                <a:cs typeface="Arial" pitchFamily="34" charset="0"/>
              </a:rPr>
              <a:t>תהליך </a:t>
            </a:r>
            <a:r>
              <a:rPr lang="he-IL" sz="1800" kern="0" dirty="0">
                <a:solidFill>
                  <a:prstClr val="black"/>
                </a:solidFill>
                <a:latin typeface="Arial" pitchFamily="34" charset="0"/>
                <a:ea typeface="+mn-ea"/>
                <a:cs typeface="Arial" pitchFamily="34" charset="0"/>
              </a:rPr>
              <a:t>זה נקרא </a:t>
            </a:r>
            <a:r>
              <a:rPr lang="he-IL" sz="1800" kern="0" dirty="0">
                <a:solidFill>
                  <a:srgbClr val="FF6600"/>
                </a:solidFill>
                <a:latin typeface="Arial" pitchFamily="34" charset="0"/>
                <a:ea typeface="+mn-ea"/>
                <a:cs typeface="Arial" pitchFamily="34" charset="0"/>
              </a:rPr>
              <a:t>פגוציטוזה</a:t>
            </a:r>
            <a:r>
              <a:rPr lang="he-IL" sz="1800" kern="0" dirty="0">
                <a:solidFill>
                  <a:prstClr val="black"/>
                </a:solidFill>
                <a:latin typeface="Arial" pitchFamily="34" charset="0"/>
                <a:ea typeface="+mn-ea"/>
                <a:cs typeface="Arial" pitchFamily="34" charset="0"/>
              </a:rPr>
              <a:t> (פגו= לאכול, בלטינית). </a:t>
            </a:r>
            <a:r>
              <a:rPr lang="he-IL" sz="1800" kern="0" dirty="0">
                <a:solidFill>
                  <a:prstClr val="black"/>
                </a:solidFill>
                <a:latin typeface="Arial"/>
                <a:ea typeface="+mn-ea"/>
                <a:cs typeface="Arial"/>
              </a:rPr>
              <a:t>בקרום התא הלבן</a:t>
            </a:r>
            <a:r>
              <a:rPr lang="he-IL" sz="1800" kern="0" dirty="0">
                <a:solidFill>
                  <a:prstClr val="black"/>
                </a:solidFill>
                <a:latin typeface="Arial"/>
                <a:cs typeface="Arial"/>
              </a:rPr>
              <a:t> נוצר מעין שקע,</a:t>
            </a:r>
            <a:r>
              <a:rPr lang="he-IL" sz="1800" kern="0" dirty="0">
                <a:solidFill>
                  <a:prstClr val="black"/>
                </a:solidFill>
                <a:latin typeface="Arial"/>
                <a:ea typeface="+mn-ea"/>
                <a:cs typeface="Arial"/>
              </a:rPr>
              <a:t> שהולך ו"עוטף" את החיידק ונסגר סביבו, עד שנוצרת שלפוחית. השלפוחית מתנתקת מן הקרום ונכנסת לתא, </a:t>
            </a:r>
            <a:r>
              <a:rPr lang="he-IL" sz="1800" kern="0" dirty="0" smtClean="0">
                <a:solidFill>
                  <a:prstClr val="black"/>
                </a:solidFill>
                <a:latin typeface="Arial"/>
                <a:ea typeface="+mn-ea"/>
                <a:cs typeface="Arial"/>
              </a:rPr>
              <a:t>ובו </a:t>
            </a:r>
            <a:r>
              <a:rPr lang="he-IL" sz="1800" kern="0" dirty="0">
                <a:solidFill>
                  <a:prstClr val="black"/>
                </a:solidFill>
                <a:latin typeface="Arial"/>
                <a:ea typeface="+mn-ea"/>
                <a:cs typeface="Arial"/>
              </a:rPr>
              <a:t>מתרחש תהליך הפירוק של  תא החיידק. </a:t>
            </a:r>
          </a:p>
          <a:p>
            <a:pPr lvl="0" fontAlgn="auto">
              <a:spcBef>
                <a:spcPts val="0"/>
              </a:spcBef>
              <a:spcAft>
                <a:spcPts val="0"/>
              </a:spcAft>
              <a:defRPr/>
            </a:pPr>
            <a:r>
              <a:rPr lang="he-IL" sz="1800" kern="0" dirty="0">
                <a:solidFill>
                  <a:prstClr val="black"/>
                </a:solidFill>
                <a:latin typeface="Arial"/>
                <a:ea typeface="+mn-ea"/>
                <a:cs typeface="Arial"/>
              </a:rPr>
              <a:t>(הרחבה: השלפוחית מתאחה עם ליזוזום המכיל אנזימי פירוק שונים, המפרקים את מרכיבי החיידק). </a:t>
            </a:r>
            <a:r>
              <a:rPr lang="he-IL" sz="1800" kern="0" dirty="0" smtClean="0">
                <a:solidFill>
                  <a:prstClr val="black"/>
                </a:solidFill>
                <a:latin typeface="Arial"/>
                <a:ea typeface="+mn-ea"/>
                <a:cs typeface="Arial"/>
              </a:rPr>
              <a:t>לעיתים, אחרי </a:t>
            </a:r>
            <a:r>
              <a:rPr lang="he-IL" sz="1800" kern="0" dirty="0">
                <a:solidFill>
                  <a:prstClr val="black"/>
                </a:solidFill>
                <a:latin typeface="Arial"/>
                <a:ea typeface="+mn-ea"/>
                <a:cs typeface="Arial"/>
              </a:rPr>
              <a:t>"בליעת" חיידקים רבים, תאי הדם</a:t>
            </a:r>
            <a:r>
              <a:rPr lang="he-IL" sz="1800" kern="0" dirty="0">
                <a:solidFill>
                  <a:srgbClr val="000000"/>
                </a:solidFill>
                <a:latin typeface="Arial"/>
                <a:ea typeface="+mn-ea"/>
                <a:cs typeface="Arial"/>
              </a:rPr>
              <a:t> הלבנים מתים. שרידי התאים הלבנים </a:t>
            </a:r>
            <a:r>
              <a:rPr lang="he-IL" sz="1800" kern="0" dirty="0" smtClean="0">
                <a:solidFill>
                  <a:srgbClr val="000000"/>
                </a:solidFill>
                <a:latin typeface="Arial"/>
                <a:ea typeface="+mn-ea"/>
                <a:cs typeface="Arial"/>
              </a:rPr>
              <a:t>והחיידקים </a:t>
            </a:r>
            <a:r>
              <a:rPr lang="he-IL" sz="1800" kern="0" dirty="0">
                <a:solidFill>
                  <a:srgbClr val="000000"/>
                </a:solidFill>
                <a:latin typeface="Arial"/>
                <a:ea typeface="+mn-ea"/>
                <a:cs typeface="Arial"/>
              </a:rPr>
              <a:t>המתים יוצרים את המוגלה. </a:t>
            </a:r>
            <a:endParaRPr lang="he-IL" sz="1800" kern="0" dirty="0" smtClean="0">
              <a:solidFill>
                <a:srgbClr val="000000"/>
              </a:solidFill>
              <a:latin typeface="Arial"/>
              <a:ea typeface="+mn-ea"/>
              <a:cs typeface="Arial"/>
            </a:endParaRPr>
          </a:p>
          <a:p>
            <a:pPr lvl="0" fontAlgn="auto">
              <a:spcBef>
                <a:spcPts val="0"/>
              </a:spcBef>
              <a:spcAft>
                <a:spcPts val="0"/>
              </a:spcAft>
              <a:defRPr/>
            </a:pPr>
            <a:endParaRPr lang="he-IL" sz="1800" kern="0" dirty="0">
              <a:solidFill>
                <a:srgbClr val="000000"/>
              </a:solidFill>
              <a:latin typeface="Arial"/>
              <a:ea typeface="+mn-ea"/>
              <a:cs typeface="Arial"/>
            </a:endParaRPr>
          </a:p>
          <a:p>
            <a:pPr lvl="0" fontAlgn="auto">
              <a:spcBef>
                <a:spcPts val="0"/>
              </a:spcBef>
              <a:spcAft>
                <a:spcPts val="0"/>
              </a:spcAft>
              <a:defRPr/>
            </a:pPr>
            <a:endParaRPr lang="he-IL" sz="1800" kern="0" dirty="0" smtClean="0">
              <a:solidFill>
                <a:srgbClr val="000000"/>
              </a:solidFill>
              <a:latin typeface="Arial"/>
              <a:ea typeface="+mn-ea"/>
              <a:cs typeface="Arial"/>
            </a:endParaRPr>
          </a:p>
          <a:p>
            <a:pPr lvl="0" fontAlgn="auto">
              <a:spcBef>
                <a:spcPts val="0"/>
              </a:spcBef>
              <a:spcAft>
                <a:spcPts val="0"/>
              </a:spcAft>
              <a:defRPr/>
            </a:pPr>
            <a:r>
              <a:rPr lang="he-IL" sz="1800" kern="0" dirty="0">
                <a:latin typeface="Arial"/>
                <a:ea typeface="+mn-ea"/>
                <a:cs typeface="Arial"/>
              </a:rPr>
              <a:t>הפגוציטים מסוגלים להבחין בין תאים עצמיים </a:t>
            </a:r>
            <a:endParaRPr lang="he-IL" sz="1800" kern="0" dirty="0" smtClean="0">
              <a:latin typeface="Arial"/>
              <a:ea typeface="+mn-ea"/>
              <a:cs typeface="Arial"/>
            </a:endParaRPr>
          </a:p>
          <a:p>
            <a:pPr lvl="0" fontAlgn="auto">
              <a:spcBef>
                <a:spcPts val="0"/>
              </a:spcBef>
              <a:spcAft>
                <a:spcPts val="0"/>
              </a:spcAft>
              <a:defRPr/>
            </a:pPr>
            <a:r>
              <a:rPr lang="he-IL" sz="1800" kern="0" dirty="0" smtClean="0">
                <a:latin typeface="Arial"/>
                <a:ea typeface="+mn-ea"/>
                <a:cs typeface="Arial"/>
              </a:rPr>
              <a:t>לתאים </a:t>
            </a:r>
            <a:r>
              <a:rPr lang="he-IL" sz="1800" kern="0" dirty="0">
                <a:latin typeface="Arial"/>
                <a:ea typeface="+mn-ea"/>
                <a:cs typeface="Arial"/>
              </a:rPr>
              <a:t>זרים לפי חומרים הבולטים מקרומי  </a:t>
            </a:r>
          </a:p>
          <a:p>
            <a:pPr lvl="0" fontAlgn="auto">
              <a:spcBef>
                <a:spcPts val="0"/>
              </a:spcBef>
              <a:spcAft>
                <a:spcPts val="0"/>
              </a:spcAft>
              <a:defRPr/>
            </a:pPr>
            <a:r>
              <a:rPr lang="he-IL" sz="1800" kern="0" dirty="0" smtClean="0">
                <a:latin typeface="Arial"/>
                <a:ea typeface="+mn-ea"/>
                <a:cs typeface="Arial"/>
              </a:rPr>
              <a:t>התאים (אנטיגנים), </a:t>
            </a:r>
            <a:r>
              <a:rPr lang="he-IL" sz="1800" kern="0" dirty="0">
                <a:latin typeface="Arial"/>
                <a:ea typeface="+mn-ea"/>
                <a:cs typeface="Arial"/>
              </a:rPr>
              <a:t>השונים מן החומרים </a:t>
            </a:r>
            <a:endParaRPr lang="he-IL" sz="1800" kern="0" dirty="0" smtClean="0">
              <a:latin typeface="Arial"/>
              <a:ea typeface="+mn-ea"/>
              <a:cs typeface="Arial"/>
            </a:endParaRPr>
          </a:p>
          <a:p>
            <a:pPr lvl="0" fontAlgn="auto">
              <a:spcBef>
                <a:spcPts val="0"/>
              </a:spcBef>
              <a:spcAft>
                <a:spcPts val="0"/>
              </a:spcAft>
              <a:defRPr/>
            </a:pPr>
            <a:r>
              <a:rPr lang="he-IL" sz="1800" kern="0" dirty="0" smtClean="0">
                <a:latin typeface="Arial"/>
                <a:ea typeface="+mn-ea"/>
                <a:cs typeface="Arial"/>
              </a:rPr>
              <a:t>הבולטים מתאי </a:t>
            </a:r>
            <a:r>
              <a:rPr lang="he-IL" sz="1800" kern="0" dirty="0">
                <a:latin typeface="Arial"/>
                <a:ea typeface="+mn-ea"/>
                <a:cs typeface="Arial"/>
              </a:rPr>
              <a:t>הגוף.</a:t>
            </a:r>
          </a:p>
          <a:p>
            <a:pPr lvl="0" fontAlgn="auto">
              <a:spcBef>
                <a:spcPts val="0"/>
              </a:spcBef>
              <a:spcAft>
                <a:spcPts val="0"/>
              </a:spcAft>
              <a:defRPr/>
            </a:pPr>
            <a:endParaRPr lang="he-IL" sz="1800" kern="0" dirty="0">
              <a:solidFill>
                <a:sysClr val="windowText" lastClr="000000">
                  <a:lumMod val="65000"/>
                  <a:lumOff val="35000"/>
                </a:sysClr>
              </a:solidFill>
              <a:latin typeface="Arial"/>
              <a:ea typeface="+mn-ea"/>
              <a:cs typeface="Arial"/>
            </a:endParaRPr>
          </a:p>
          <a:p>
            <a:pPr lvl="0" fontAlgn="auto">
              <a:spcBef>
                <a:spcPts val="0"/>
              </a:spcBef>
              <a:spcAft>
                <a:spcPts val="0"/>
              </a:spcAft>
              <a:defRPr/>
            </a:pPr>
            <a:endParaRPr lang="he-IL" sz="1800" kern="0" dirty="0">
              <a:solidFill>
                <a:sysClr val="windowText" lastClr="000000">
                  <a:lumMod val="65000"/>
                  <a:lumOff val="35000"/>
                </a:sysClr>
              </a:solidFill>
              <a:latin typeface="Arial"/>
              <a:ea typeface="+mn-ea"/>
              <a:cs typeface="Arial"/>
            </a:endParaRPr>
          </a:p>
          <a:p>
            <a:pPr fontAlgn="auto">
              <a:spcBef>
                <a:spcPts val="0"/>
              </a:spcBef>
              <a:spcAft>
                <a:spcPts val="0"/>
              </a:spcAft>
              <a:defRPr/>
            </a:pPr>
            <a:endParaRPr lang="he-IL" sz="1800" kern="0" dirty="0">
              <a:solidFill>
                <a:prstClr val="black"/>
              </a:solidFill>
              <a:latin typeface="Arial"/>
              <a:ea typeface="+mn-ea"/>
              <a:cs typeface="Arial"/>
            </a:endParaRPr>
          </a:p>
        </p:txBody>
      </p:sp>
      <p:sp>
        <p:nvSpPr>
          <p:cNvPr id="14" name="Slide Number Placeholder 8"/>
          <p:cNvSpPr>
            <a:spLocks noGrp="1"/>
          </p:cNvSpPr>
          <p:nvPr>
            <p:ph type="sldNum" sz="quarter" idx="12"/>
          </p:nvPr>
        </p:nvSpPr>
        <p:spPr bwMode="auto">
          <a:xfrm>
            <a:off x="-1260648" y="6368256"/>
            <a:ext cx="360363"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90D674-EEC8-4241-8702-014C9D1C6FC4}" type="slidenum">
              <a:rPr lang="he-IL" sz="1200" smtClean="0">
                <a:solidFill>
                  <a:prstClr val="white">
                    <a:lumMod val="75000"/>
                  </a:prstClr>
                </a:solidFill>
              </a:rPr>
              <a:pPr fontAlgn="base">
                <a:spcBef>
                  <a:spcPct val="0"/>
                </a:spcBef>
                <a:spcAft>
                  <a:spcPct val="0"/>
                </a:spcAft>
                <a:defRPr/>
              </a:pPr>
              <a:t>11</a:t>
            </a:fld>
            <a:endParaRPr lang="he-IL" sz="1200" dirty="0" smtClean="0">
              <a:solidFill>
                <a:prstClr val="white">
                  <a:lumMod val="75000"/>
                </a:prstClr>
              </a:solidFill>
            </a:endParaRPr>
          </a:p>
        </p:txBody>
      </p:sp>
      <p:sp>
        <p:nvSpPr>
          <p:cNvPr id="9" name="מלבן 8"/>
          <p:cNvSpPr/>
          <p:nvPr/>
        </p:nvSpPr>
        <p:spPr>
          <a:xfrm>
            <a:off x="6324218" y="5718776"/>
            <a:ext cx="2334292" cy="830997"/>
          </a:xfrm>
          <a:prstGeom prst="rect">
            <a:avLst/>
          </a:prstGeom>
        </p:spPr>
        <p:txBody>
          <a:bodyPr wrap="none">
            <a:spAutoFit/>
          </a:bodyPr>
          <a:lstStyle/>
          <a:p>
            <a:pPr fontAlgn="auto">
              <a:spcBef>
                <a:spcPts val="0"/>
              </a:spcBef>
              <a:spcAft>
                <a:spcPts val="0"/>
              </a:spcAft>
              <a:defRPr/>
            </a:pPr>
            <a:r>
              <a:rPr lang="he-IL" sz="1600" kern="0" dirty="0">
                <a:solidFill>
                  <a:sysClr val="windowText" lastClr="000000">
                    <a:lumMod val="50000"/>
                    <a:lumOff val="50000"/>
                  </a:sysClr>
                </a:solidFill>
                <a:latin typeface="Arial"/>
                <a:ea typeface="+mn-ea"/>
                <a:cs typeface="Arial"/>
                <a:hlinkClick r:id="rId4"/>
              </a:rPr>
              <a:t>בסרטון</a:t>
            </a:r>
            <a:r>
              <a:rPr lang="he-IL" sz="1600" kern="0" dirty="0">
                <a:solidFill>
                  <a:sysClr val="windowText" lastClr="000000">
                    <a:lumMod val="50000"/>
                    <a:lumOff val="50000"/>
                  </a:sysClr>
                </a:solidFill>
                <a:latin typeface="Arial"/>
                <a:ea typeface="+mn-ea"/>
                <a:cs typeface="Arial"/>
              </a:rPr>
              <a:t> </a:t>
            </a:r>
            <a:r>
              <a:rPr lang="he-IL" sz="1600" kern="0" dirty="0">
                <a:solidFill>
                  <a:prstClr val="black"/>
                </a:solidFill>
                <a:latin typeface="Arial"/>
                <a:ea typeface="+mn-ea"/>
                <a:cs typeface="Arial"/>
              </a:rPr>
              <a:t>נראה תא דם לבן </a:t>
            </a:r>
          </a:p>
          <a:p>
            <a:pPr fontAlgn="auto">
              <a:spcBef>
                <a:spcPts val="0"/>
              </a:spcBef>
              <a:spcAft>
                <a:spcPts val="0"/>
              </a:spcAft>
              <a:defRPr/>
            </a:pPr>
            <a:r>
              <a:rPr lang="he-IL" sz="1600" kern="0" dirty="0">
                <a:solidFill>
                  <a:prstClr val="black"/>
                </a:solidFill>
                <a:latin typeface="Arial"/>
                <a:ea typeface="+mn-ea"/>
                <a:cs typeface="Arial"/>
              </a:rPr>
              <a:t>"רודף" אחרי חיידק ו"בולע" </a:t>
            </a:r>
          </a:p>
          <a:p>
            <a:pPr fontAlgn="auto">
              <a:spcBef>
                <a:spcPts val="0"/>
              </a:spcBef>
              <a:spcAft>
                <a:spcPts val="0"/>
              </a:spcAft>
              <a:defRPr/>
            </a:pPr>
            <a:r>
              <a:rPr lang="he-IL" sz="1600" kern="0" dirty="0">
                <a:solidFill>
                  <a:prstClr val="black"/>
                </a:solidFill>
                <a:latin typeface="Arial"/>
                <a:ea typeface="+mn-ea"/>
                <a:cs typeface="Arial"/>
              </a:rPr>
              <a:t>אותו בתהליך פגוציטוזה.</a:t>
            </a:r>
          </a:p>
        </p:txBody>
      </p:sp>
      <p:grpSp>
        <p:nvGrpSpPr>
          <p:cNvPr id="11" name="קבוצה 10"/>
          <p:cNvGrpSpPr/>
          <p:nvPr/>
        </p:nvGrpSpPr>
        <p:grpSpPr>
          <a:xfrm>
            <a:off x="289077" y="2132856"/>
            <a:ext cx="4786979" cy="4608512"/>
            <a:chOff x="289077" y="2132856"/>
            <a:chExt cx="4786979" cy="4608512"/>
          </a:xfrm>
        </p:grpSpPr>
        <p:sp>
          <p:nvSpPr>
            <p:cNvPr id="107526" name="מלבן 2"/>
            <p:cNvSpPr>
              <a:spLocks noChangeArrowheads="1"/>
            </p:cNvSpPr>
            <p:nvPr/>
          </p:nvSpPr>
          <p:spPr bwMode="auto">
            <a:xfrm>
              <a:off x="613593" y="6463555"/>
              <a:ext cx="4462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prstClr val="black"/>
                  </a:solidFill>
                </a:rPr>
                <a:t>Mariana Ruiz Villarreal (LadyofHats, Wikimedia commons</a:t>
              </a:r>
              <a:r>
                <a:rPr lang="en-US" sz="1200" dirty="0">
                  <a:solidFill>
                    <a:prstClr val="black"/>
                  </a:solidFill>
                </a:rPr>
                <a:t>)</a:t>
              </a:r>
            </a:p>
          </p:txBody>
        </p:sp>
        <p:grpSp>
          <p:nvGrpSpPr>
            <p:cNvPr id="10" name="קבוצה 9"/>
            <p:cNvGrpSpPr/>
            <p:nvPr/>
          </p:nvGrpSpPr>
          <p:grpSpPr>
            <a:xfrm>
              <a:off x="289077" y="2132856"/>
              <a:ext cx="3744761" cy="4345905"/>
              <a:chOff x="289077" y="2280319"/>
              <a:chExt cx="3744761" cy="4345905"/>
            </a:xfrm>
          </p:grpSpPr>
          <p:grpSp>
            <p:nvGrpSpPr>
              <p:cNvPr id="107525" name="קבוצה 12"/>
              <p:cNvGrpSpPr>
                <a:grpSpLocks/>
              </p:cNvGrpSpPr>
              <p:nvPr/>
            </p:nvGrpSpPr>
            <p:grpSpPr bwMode="auto">
              <a:xfrm>
                <a:off x="592138" y="2280319"/>
                <a:ext cx="3441700" cy="4345905"/>
                <a:chOff x="-966832" y="2463631"/>
                <a:chExt cx="3440921" cy="4345310"/>
              </a:xfrm>
            </p:grpSpPr>
            <p:pic>
              <p:nvPicPr>
                <p:cNvPr id="10753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832" y="2463631"/>
                  <a:ext cx="3440921" cy="43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שולש ישר-זווית 16"/>
                <p:cNvSpPr/>
                <p:nvPr/>
              </p:nvSpPr>
              <p:spPr>
                <a:xfrm>
                  <a:off x="972654" y="3023274"/>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משולש ישר-זווית 17"/>
                <p:cNvSpPr/>
                <p:nvPr/>
              </p:nvSpPr>
              <p:spPr>
                <a:xfrm rot="60000">
                  <a:off x="734583" y="4549397"/>
                  <a:ext cx="146017"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שולש ישר-זווית 18"/>
                <p:cNvSpPr/>
                <p:nvPr/>
              </p:nvSpPr>
              <p:spPr>
                <a:xfrm>
                  <a:off x="486989" y="6464502"/>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 name="מלבן 4"/>
              <p:cNvSpPr/>
              <p:nvPr/>
            </p:nvSpPr>
            <p:spPr>
              <a:xfrm>
                <a:off x="289077" y="5085184"/>
                <a:ext cx="1757211" cy="307777"/>
              </a:xfrm>
              <a:prstGeom prst="rect">
                <a:avLst/>
              </a:prstGeom>
            </p:spPr>
            <p:txBody>
              <a:bodyPr wrap="none">
                <a:spAutoFit/>
              </a:bodyPr>
              <a:lstStyle/>
              <a:p>
                <a:r>
                  <a:rPr lang="he-IL" sz="1400" b="1" kern="0" dirty="0">
                    <a:solidFill>
                      <a:srgbClr val="1D4C72"/>
                    </a:solidFill>
                    <a:latin typeface="Arial" pitchFamily="34" charset="0"/>
                    <a:ea typeface="+mn-ea"/>
                    <a:cs typeface="Arial" pitchFamily="34" charset="0"/>
                  </a:rPr>
                  <a:t>נוצר שקע בקרום התא</a:t>
                </a:r>
                <a:endParaRPr lang="he-IL" sz="1400" b="1" dirty="0">
                  <a:solidFill>
                    <a:prstClr val="black"/>
                  </a:solidFill>
                </a:endParaRPr>
              </a:p>
            </p:txBody>
          </p:sp>
          <p:sp>
            <p:nvSpPr>
              <p:cNvPr id="20" name="מלבן 19"/>
              <p:cNvSpPr/>
              <p:nvPr/>
            </p:nvSpPr>
            <p:spPr>
              <a:xfrm>
                <a:off x="2006862" y="2532261"/>
                <a:ext cx="596638" cy="307777"/>
              </a:xfrm>
              <a:prstGeom prst="rect">
                <a:avLst/>
              </a:prstGeom>
            </p:spPr>
            <p:txBody>
              <a:bodyPr wrap="none">
                <a:spAutoFit/>
              </a:bodyPr>
              <a:lstStyle/>
              <a:p>
                <a:r>
                  <a:rPr lang="he-IL" sz="1400" b="1" kern="0" dirty="0">
                    <a:solidFill>
                      <a:srgbClr val="1D4C72"/>
                    </a:solidFill>
                    <a:latin typeface="Arial" pitchFamily="34" charset="0"/>
                    <a:ea typeface="+mn-ea"/>
                    <a:cs typeface="Arial" pitchFamily="34" charset="0"/>
                  </a:rPr>
                  <a:t>חיידק</a:t>
                </a:r>
                <a:endParaRPr lang="he-IL" sz="1400" b="1" dirty="0">
                  <a:solidFill>
                    <a:prstClr val="black"/>
                  </a:solidFill>
                </a:endParaRPr>
              </a:p>
            </p:txBody>
          </p:sp>
        </p:grpSp>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3505" y="5751625"/>
            <a:ext cx="873250" cy="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100042" y="3789040"/>
            <a:ext cx="12001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מחבר חץ ישר 11"/>
          <p:cNvCxnSpPr/>
          <p:nvPr/>
        </p:nvCxnSpPr>
        <p:spPr>
          <a:xfrm flipH="1">
            <a:off x="6324218" y="4074219"/>
            <a:ext cx="552039" cy="362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8"/>
          <p:cNvSpPr txBox="1">
            <a:spLocks/>
          </p:cNvSpPr>
          <p:nvPr/>
        </p:nvSpPr>
        <p:spPr bwMode="auto">
          <a:xfrm>
            <a:off x="231775" y="6492875"/>
            <a:ext cx="595809"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sz="2400" kern="1200">
                <a:solidFill>
                  <a:srgbClr val="FFFCF7"/>
                </a:solidFill>
                <a:latin typeface="+mn-lt"/>
                <a:ea typeface="+mn-ea"/>
                <a:cs typeface="+mn-cs"/>
              </a:defRPr>
            </a:lvl1pPr>
            <a:lvl2pPr marL="4572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2pPr>
            <a:lvl3pPr marL="9144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3pPr>
            <a:lvl4pPr marL="13716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4pPr>
            <a:lvl5pPr marL="1828800" algn="r" rtl="1" fontAlgn="base">
              <a:spcBef>
                <a:spcPct val="0"/>
              </a:spcBef>
              <a:spcAft>
                <a:spcPct val="0"/>
              </a:spcAft>
              <a:defRPr sz="2400" kern="1200">
                <a:solidFill>
                  <a:schemeClr val="tx1"/>
                </a:solidFill>
                <a:latin typeface="Times New Roman" pitchFamily="18" charset="0"/>
                <a:ea typeface="Times New Roman (Hebrew)" pitchFamily="18" charset="0"/>
                <a:cs typeface="Times New Roman (Hebrew)" pitchFamily="18" charset="0"/>
              </a:defRPr>
            </a:lvl5pPr>
            <a:lvl6pPr marL="22860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6pPr>
            <a:lvl7pPr marL="27432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7pPr>
            <a:lvl8pPr marL="32004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8pPr>
            <a:lvl9pPr marL="3657600" algn="r" defTabSz="914400" rtl="1" eaLnBrk="1" latinLnBrk="0" hangingPunct="1">
              <a:defRPr sz="2400" kern="1200">
                <a:solidFill>
                  <a:schemeClr val="tx1"/>
                </a:solidFill>
                <a:latin typeface="Times New Roman" pitchFamily="18" charset="0"/>
                <a:ea typeface="Times New Roman (Hebrew)" pitchFamily="18" charset="0"/>
                <a:cs typeface="Times New Roman (Hebrew)" pitchFamily="18" charset="0"/>
              </a:defRPr>
            </a:lvl9p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11</a:t>
            </a:fld>
            <a:endParaRPr lang="he-IL" sz="1200" dirty="0" smtClean="0">
              <a:solidFill>
                <a:prstClr val="white">
                  <a:lumMod val="75000"/>
                </a:prstClr>
              </a:solidFill>
            </a:endParaRPr>
          </a:p>
        </p:txBody>
      </p:sp>
    </p:spTree>
    <p:extLst>
      <p:ext uri="{BB962C8B-B14F-4D97-AF65-F5344CB8AC3E}">
        <p14:creationId xmlns:p14="http://schemas.microsoft.com/office/powerpoint/2010/main" val="396693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7" name="TextBox 6"/>
          <p:cNvSpPr txBox="1"/>
          <p:nvPr/>
        </p:nvSpPr>
        <p:spPr>
          <a:xfrm>
            <a:off x="214313" y="474663"/>
            <a:ext cx="847090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a:t>
            </a: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מקצת תאי הדם הלבנים מסוגלים לצאת מצינורות הדם ולהגיע למקום שגורמי המחלה חדרו אליו, לדוגמה, לפצע בעור. מהו היתרון </a:t>
            </a:r>
            <a:r>
              <a:rPr lang="he-IL" sz="1800" kern="0" dirty="0">
                <a:solidFill>
                  <a:srgbClr val="1D4C72"/>
                </a:solidFill>
                <a:latin typeface="Arial" pitchFamily="34" charset="0"/>
                <a:ea typeface="+mn-ea"/>
                <a:cs typeface="Arial" pitchFamily="34" charset="0"/>
              </a:rPr>
              <a:t>בכך?</a:t>
            </a:r>
          </a:p>
        </p:txBody>
      </p:sp>
      <p:grpSp>
        <p:nvGrpSpPr>
          <p:cNvPr id="109573" name="קבוצה 7171"/>
          <p:cNvGrpSpPr>
            <a:grpSpLocks/>
          </p:cNvGrpSpPr>
          <p:nvPr/>
        </p:nvGrpSpPr>
        <p:grpSpPr bwMode="auto">
          <a:xfrm>
            <a:off x="928688" y="1557338"/>
            <a:ext cx="7502525" cy="4935537"/>
            <a:chOff x="804863" y="1264203"/>
            <a:chExt cx="7502922" cy="4934986"/>
          </a:xfrm>
        </p:grpSpPr>
        <p:grpSp>
          <p:nvGrpSpPr>
            <p:cNvPr id="109584" name="קבוצה 4"/>
            <p:cNvGrpSpPr>
              <a:grpSpLocks/>
            </p:cNvGrpSpPr>
            <p:nvPr/>
          </p:nvGrpSpPr>
          <p:grpSpPr bwMode="auto">
            <a:xfrm>
              <a:off x="804863" y="1264203"/>
              <a:ext cx="7502922" cy="4934986"/>
              <a:chOff x="804469" y="1270742"/>
              <a:chExt cx="7502747" cy="4935212"/>
            </a:xfrm>
          </p:grpSpPr>
          <p:grpSp>
            <p:nvGrpSpPr>
              <p:cNvPr id="109605" name="קבוצה 7172"/>
              <p:cNvGrpSpPr>
                <a:grpSpLocks/>
              </p:cNvGrpSpPr>
              <p:nvPr/>
            </p:nvGrpSpPr>
            <p:grpSpPr bwMode="auto">
              <a:xfrm>
                <a:off x="912416" y="1270742"/>
                <a:ext cx="7394800" cy="4935212"/>
                <a:chOff x="912416" y="1270742"/>
                <a:chExt cx="7394800" cy="4935212"/>
              </a:xfrm>
            </p:grpSpPr>
            <p:grpSp>
              <p:nvGrpSpPr>
                <p:cNvPr id="109612" name="קבוצה 8"/>
                <p:cNvGrpSpPr>
                  <a:grpSpLocks/>
                </p:cNvGrpSpPr>
                <p:nvPr/>
              </p:nvGrpSpPr>
              <p:grpSpPr bwMode="auto">
                <a:xfrm>
                  <a:off x="1884760" y="2044763"/>
                  <a:ext cx="5188534" cy="3518224"/>
                  <a:chOff x="2217672" y="1845427"/>
                  <a:chExt cx="5983779" cy="4363374"/>
                </a:xfrm>
              </p:grpSpPr>
              <p:sp>
                <p:nvSpPr>
                  <p:cNvPr id="10" name="מלבן 9"/>
                  <p:cNvSpPr/>
                  <p:nvPr/>
                </p:nvSpPr>
                <p:spPr>
                  <a:xfrm>
                    <a:off x="2464575" y="5024661"/>
                    <a:ext cx="5509641" cy="992871"/>
                  </a:xfrm>
                  <a:custGeom>
                    <a:avLst/>
                    <a:gdLst>
                      <a:gd name="connsiteX0" fmla="*/ 0 w 4332785"/>
                      <a:gd name="connsiteY0" fmla="*/ 0 h 631771"/>
                      <a:gd name="connsiteX1" fmla="*/ 4332785 w 4332785"/>
                      <a:gd name="connsiteY1" fmla="*/ 0 h 631771"/>
                      <a:gd name="connsiteX2" fmla="*/ 4332785 w 4332785"/>
                      <a:gd name="connsiteY2" fmla="*/ 631771 h 631771"/>
                      <a:gd name="connsiteX3" fmla="*/ 0 w 4332785"/>
                      <a:gd name="connsiteY3" fmla="*/ 631771 h 631771"/>
                      <a:gd name="connsiteX4" fmla="*/ 0 w 4332785"/>
                      <a:gd name="connsiteY4" fmla="*/ 0 h 631771"/>
                      <a:gd name="connsiteX0" fmla="*/ 0 w 4332785"/>
                      <a:gd name="connsiteY0" fmla="*/ 0 h 631771"/>
                      <a:gd name="connsiteX1" fmla="*/ 4332785 w 4332785"/>
                      <a:gd name="connsiteY1" fmla="*/ 0 h 631771"/>
                      <a:gd name="connsiteX2" fmla="*/ 4204198 w 4332785"/>
                      <a:gd name="connsiteY2" fmla="*/ 617484 h 631771"/>
                      <a:gd name="connsiteX3" fmla="*/ 0 w 4332785"/>
                      <a:gd name="connsiteY3" fmla="*/ 631771 h 631771"/>
                      <a:gd name="connsiteX4" fmla="*/ 0 w 4332785"/>
                      <a:gd name="connsiteY4" fmla="*/ 0 h 631771"/>
                      <a:gd name="connsiteX0" fmla="*/ 0 w 4332785"/>
                      <a:gd name="connsiteY0" fmla="*/ 0 h 617484"/>
                      <a:gd name="connsiteX1" fmla="*/ 4332785 w 4332785"/>
                      <a:gd name="connsiteY1" fmla="*/ 0 h 617484"/>
                      <a:gd name="connsiteX2" fmla="*/ 4204198 w 4332785"/>
                      <a:gd name="connsiteY2" fmla="*/ 617484 h 617484"/>
                      <a:gd name="connsiteX3" fmla="*/ 100012 w 4332785"/>
                      <a:gd name="connsiteY3" fmla="*/ 574621 h 617484"/>
                      <a:gd name="connsiteX4" fmla="*/ 0 w 4332785"/>
                      <a:gd name="connsiteY4" fmla="*/ 0 h 617484"/>
                      <a:gd name="connsiteX0" fmla="*/ 0 w 4275635"/>
                      <a:gd name="connsiteY0" fmla="*/ 14288 h 617484"/>
                      <a:gd name="connsiteX1" fmla="*/ 4275635 w 4275635"/>
                      <a:gd name="connsiteY1" fmla="*/ 0 h 617484"/>
                      <a:gd name="connsiteX2" fmla="*/ 4147048 w 4275635"/>
                      <a:gd name="connsiteY2" fmla="*/ 617484 h 617484"/>
                      <a:gd name="connsiteX3" fmla="*/ 42862 w 4275635"/>
                      <a:gd name="connsiteY3" fmla="*/ 574621 h 617484"/>
                      <a:gd name="connsiteX4" fmla="*/ 0 w 4275635"/>
                      <a:gd name="connsiteY4" fmla="*/ 14288 h 617484"/>
                      <a:gd name="connsiteX0" fmla="*/ 0 w 4247060"/>
                      <a:gd name="connsiteY0" fmla="*/ 0 h 688921"/>
                      <a:gd name="connsiteX1" fmla="*/ 4247060 w 4247060"/>
                      <a:gd name="connsiteY1" fmla="*/ 71437 h 688921"/>
                      <a:gd name="connsiteX2" fmla="*/ 4118473 w 4247060"/>
                      <a:gd name="connsiteY2" fmla="*/ 688921 h 688921"/>
                      <a:gd name="connsiteX3" fmla="*/ 14287 w 4247060"/>
                      <a:gd name="connsiteY3" fmla="*/ 646058 h 688921"/>
                      <a:gd name="connsiteX4" fmla="*/ 0 w 4247060"/>
                      <a:gd name="connsiteY4" fmla="*/ 0 h 68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060" h="688921">
                        <a:moveTo>
                          <a:pt x="0" y="0"/>
                        </a:moveTo>
                        <a:lnTo>
                          <a:pt x="4247060" y="71437"/>
                        </a:lnTo>
                        <a:lnTo>
                          <a:pt x="4118473" y="688921"/>
                        </a:lnTo>
                        <a:lnTo>
                          <a:pt x="14287" y="646058"/>
                        </a:lnTo>
                        <a:lnTo>
                          <a:pt x="0" y="0"/>
                        </a:lnTo>
                        <a:close/>
                      </a:path>
                    </a:pathLst>
                  </a:custGeom>
                  <a:blipFill>
                    <a:blip r:embed="rId3" cstate="print"/>
                    <a:tile tx="0" ty="0" sx="100000" sy="100000" flip="none" algn="tl"/>
                  </a:bli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0962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29254">
                    <a:off x="7427476" y="5147916"/>
                    <a:ext cx="773975" cy="7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מעוגל 1"/>
                  <p:cNvSpPr/>
                  <p:nvPr/>
                </p:nvSpPr>
                <p:spPr>
                  <a:xfrm>
                    <a:off x="4589817" y="1879623"/>
                    <a:ext cx="1369734"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מלבן מעוגל 1"/>
                  <p:cNvSpPr/>
                  <p:nvPr/>
                </p:nvSpPr>
                <p:spPr>
                  <a:xfrm>
                    <a:off x="3043323" y="1845427"/>
                    <a:ext cx="1509285" cy="1317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אליפסה 13"/>
                  <p:cNvSpPr/>
                  <p:nvPr/>
                </p:nvSpPr>
                <p:spPr>
                  <a:xfrm>
                    <a:off x="5050983" y="2253730"/>
                    <a:ext cx="503489" cy="4626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אליפסה 14"/>
                  <p:cNvSpPr/>
                  <p:nvPr/>
                </p:nvSpPr>
                <p:spPr>
                  <a:xfrm>
                    <a:off x="3643044" y="2216325"/>
                    <a:ext cx="501658" cy="46264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מלבן מעוגל 1"/>
                  <p:cNvSpPr/>
                  <p:nvPr/>
                </p:nvSpPr>
                <p:spPr>
                  <a:xfrm>
                    <a:off x="6482430" y="3249058"/>
                    <a:ext cx="969542"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223826 w 1179024"/>
                      <a:gd name="connsiteY0" fmla="*/ 216028 h 1296144"/>
                      <a:gd name="connsiteX1" fmla="*/ 26900 w 1179024"/>
                      <a:gd name="connsiteY1" fmla="*/ 0 h 1296144"/>
                      <a:gd name="connsiteX2" fmla="*/ 721874 w 1179024"/>
                      <a:gd name="connsiteY2" fmla="*/ 56555 h 1296144"/>
                      <a:gd name="connsiteX3" fmla="*/ 962996 w 1179024"/>
                      <a:gd name="connsiteY3" fmla="*/ 0 h 1296144"/>
                      <a:gd name="connsiteX4" fmla="*/ 1107587 w 1179024"/>
                      <a:gd name="connsiteY4" fmla="*/ 258890 h 1296144"/>
                      <a:gd name="connsiteX5" fmla="*/ 1179024 w 1179024"/>
                      <a:gd name="connsiteY5" fmla="*/ 1080116 h 1296144"/>
                      <a:gd name="connsiteX6" fmla="*/ 962996 w 1179024"/>
                      <a:gd name="connsiteY6" fmla="*/ 1296144 h 1296144"/>
                      <a:gd name="connsiteX7" fmla="*/ 398375 w 1179024"/>
                      <a:gd name="connsiteY7" fmla="*/ 1281856 h 1296144"/>
                      <a:gd name="connsiteX8" fmla="*/ 296648 w 1179024"/>
                      <a:gd name="connsiteY8" fmla="*/ 1080116 h 1296144"/>
                      <a:gd name="connsiteX9" fmla="*/ 245522 w 1179024"/>
                      <a:gd name="connsiteY9" fmla="*/ 781769 h 1296144"/>
                      <a:gd name="connsiteX10" fmla="*/ 223826 w 1179024"/>
                      <a:gd name="connsiteY10" fmla="*/ 216028 h 1296144"/>
                      <a:gd name="connsiteX0" fmla="*/ 92115 w 1047313"/>
                      <a:gd name="connsiteY0" fmla="*/ 216028 h 1296144"/>
                      <a:gd name="connsiteX1" fmla="*/ 42673 w 1047313"/>
                      <a:gd name="connsiteY1" fmla="*/ 0 h 1296144"/>
                      <a:gd name="connsiteX2" fmla="*/ 590163 w 1047313"/>
                      <a:gd name="connsiteY2" fmla="*/ 56555 h 1296144"/>
                      <a:gd name="connsiteX3" fmla="*/ 831285 w 1047313"/>
                      <a:gd name="connsiteY3" fmla="*/ 0 h 1296144"/>
                      <a:gd name="connsiteX4" fmla="*/ 975876 w 1047313"/>
                      <a:gd name="connsiteY4" fmla="*/ 258890 h 1296144"/>
                      <a:gd name="connsiteX5" fmla="*/ 1047313 w 1047313"/>
                      <a:gd name="connsiteY5" fmla="*/ 1080116 h 1296144"/>
                      <a:gd name="connsiteX6" fmla="*/ 831285 w 1047313"/>
                      <a:gd name="connsiteY6" fmla="*/ 1296144 h 1296144"/>
                      <a:gd name="connsiteX7" fmla="*/ 266664 w 1047313"/>
                      <a:gd name="connsiteY7" fmla="*/ 1281856 h 1296144"/>
                      <a:gd name="connsiteX8" fmla="*/ 164937 w 1047313"/>
                      <a:gd name="connsiteY8" fmla="*/ 1080116 h 1296144"/>
                      <a:gd name="connsiteX9" fmla="*/ 113811 w 1047313"/>
                      <a:gd name="connsiteY9" fmla="*/ 781769 h 1296144"/>
                      <a:gd name="connsiteX10" fmla="*/ 92115 w 1047313"/>
                      <a:gd name="connsiteY10"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313" h="1296144">
                        <a:moveTo>
                          <a:pt x="92115" y="216028"/>
                        </a:moveTo>
                        <a:cubicBezTo>
                          <a:pt x="92115" y="96719"/>
                          <a:pt x="-76636" y="0"/>
                          <a:pt x="42673" y="0"/>
                        </a:cubicBezTo>
                        <a:cubicBezTo>
                          <a:pt x="331481" y="-198"/>
                          <a:pt x="301355" y="56753"/>
                          <a:pt x="590163" y="56555"/>
                        </a:cubicBezTo>
                        <a:lnTo>
                          <a:pt x="831285" y="0"/>
                        </a:lnTo>
                        <a:cubicBezTo>
                          <a:pt x="950594" y="0"/>
                          <a:pt x="975876" y="139581"/>
                          <a:pt x="975876" y="258890"/>
                        </a:cubicBezTo>
                        <a:lnTo>
                          <a:pt x="1047313" y="1080116"/>
                        </a:lnTo>
                        <a:cubicBezTo>
                          <a:pt x="1047313" y="1199425"/>
                          <a:pt x="950594" y="1296144"/>
                          <a:pt x="831285" y="1296144"/>
                        </a:cubicBezTo>
                        <a:lnTo>
                          <a:pt x="266664" y="1281856"/>
                        </a:lnTo>
                        <a:cubicBezTo>
                          <a:pt x="147355" y="1281856"/>
                          <a:pt x="164937" y="1199425"/>
                          <a:pt x="164937" y="1080116"/>
                        </a:cubicBezTo>
                        <a:cubicBezTo>
                          <a:pt x="129937" y="994387"/>
                          <a:pt x="140005" y="925784"/>
                          <a:pt x="113811" y="781769"/>
                        </a:cubicBezTo>
                        <a:cubicBezTo>
                          <a:pt x="87617" y="637754"/>
                          <a:pt x="57114" y="346323"/>
                          <a:pt x="92115"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מלבן מעוגל 1"/>
                  <p:cNvSpPr/>
                  <p:nvPr/>
                </p:nvSpPr>
                <p:spPr>
                  <a:xfrm>
                    <a:off x="4253464" y="3337040"/>
                    <a:ext cx="1301499" cy="134438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מלבן מעוגל 1"/>
                  <p:cNvSpPr/>
                  <p:nvPr/>
                </p:nvSpPr>
                <p:spPr>
                  <a:xfrm>
                    <a:off x="6208532" y="1845427"/>
                    <a:ext cx="1210156" cy="129614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 name="connsiteX0" fmla="*/ 65423 w 1212350"/>
                      <a:gd name="connsiteY0" fmla="*/ 260273 h 1344380"/>
                      <a:gd name="connsiteX1" fmla="*/ 60226 w 1212350"/>
                      <a:gd name="connsiteY1" fmla="*/ 0 h 1344380"/>
                      <a:gd name="connsiteX2" fmla="*/ 755200 w 1212350"/>
                      <a:gd name="connsiteY2" fmla="*/ 56555 h 1344380"/>
                      <a:gd name="connsiteX3" fmla="*/ 996322 w 1212350"/>
                      <a:gd name="connsiteY3" fmla="*/ 0 h 1344380"/>
                      <a:gd name="connsiteX4" fmla="*/ 1140913 w 1212350"/>
                      <a:gd name="connsiteY4" fmla="*/ 258890 h 1344380"/>
                      <a:gd name="connsiteX5" fmla="*/ 1212350 w 1212350"/>
                      <a:gd name="connsiteY5" fmla="*/ 1080116 h 1344380"/>
                      <a:gd name="connsiteX6" fmla="*/ 996322 w 1212350"/>
                      <a:gd name="connsiteY6" fmla="*/ 1296144 h 1344380"/>
                      <a:gd name="connsiteX7" fmla="*/ 431701 w 1212350"/>
                      <a:gd name="connsiteY7" fmla="*/ 1281856 h 1344380"/>
                      <a:gd name="connsiteX8" fmla="*/ 187099 w 1212350"/>
                      <a:gd name="connsiteY8" fmla="*/ 1294428 h 1344380"/>
                      <a:gd name="connsiteX9" fmla="*/ 7385 w 1212350"/>
                      <a:gd name="connsiteY9" fmla="*/ 967507 h 1344380"/>
                      <a:gd name="connsiteX10" fmla="*/ 65423 w 1212350"/>
                      <a:gd name="connsiteY10" fmla="*/ 260273 h 1344380"/>
                      <a:gd name="connsiteX0" fmla="*/ 65423 w 1212350"/>
                      <a:gd name="connsiteY0" fmla="*/ 260273 h 1317119"/>
                      <a:gd name="connsiteX1" fmla="*/ 60226 w 1212350"/>
                      <a:gd name="connsiteY1" fmla="*/ 0 h 1317119"/>
                      <a:gd name="connsiteX2" fmla="*/ 755200 w 1212350"/>
                      <a:gd name="connsiteY2" fmla="*/ 56555 h 1317119"/>
                      <a:gd name="connsiteX3" fmla="*/ 996322 w 1212350"/>
                      <a:gd name="connsiteY3" fmla="*/ 0 h 1317119"/>
                      <a:gd name="connsiteX4" fmla="*/ 1140913 w 1212350"/>
                      <a:gd name="connsiteY4" fmla="*/ 258890 h 1317119"/>
                      <a:gd name="connsiteX5" fmla="*/ 1212350 w 1212350"/>
                      <a:gd name="connsiteY5" fmla="*/ 1080116 h 1317119"/>
                      <a:gd name="connsiteX6" fmla="*/ 996322 w 1212350"/>
                      <a:gd name="connsiteY6" fmla="*/ 1296144 h 1317119"/>
                      <a:gd name="connsiteX7" fmla="*/ 431701 w 1212350"/>
                      <a:gd name="connsiteY7" fmla="*/ 1281856 h 1317119"/>
                      <a:gd name="connsiteX8" fmla="*/ 246801 w 1212350"/>
                      <a:gd name="connsiteY8" fmla="*/ 1264261 h 1317119"/>
                      <a:gd name="connsiteX9" fmla="*/ 187099 w 1212350"/>
                      <a:gd name="connsiteY9" fmla="*/ 1294428 h 1317119"/>
                      <a:gd name="connsiteX10" fmla="*/ 7385 w 1212350"/>
                      <a:gd name="connsiteY10" fmla="*/ 967507 h 1317119"/>
                      <a:gd name="connsiteX11" fmla="*/ 65423 w 1212350"/>
                      <a:gd name="connsiteY11" fmla="*/ 260273 h 1317119"/>
                      <a:gd name="connsiteX0" fmla="*/ 63228 w 1210155"/>
                      <a:gd name="connsiteY0" fmla="*/ 260273 h 1296143"/>
                      <a:gd name="connsiteX1" fmla="*/ 58031 w 1210155"/>
                      <a:gd name="connsiteY1" fmla="*/ 0 h 1296143"/>
                      <a:gd name="connsiteX2" fmla="*/ 753005 w 1210155"/>
                      <a:gd name="connsiteY2" fmla="*/ 56555 h 1296143"/>
                      <a:gd name="connsiteX3" fmla="*/ 994127 w 1210155"/>
                      <a:gd name="connsiteY3" fmla="*/ 0 h 1296143"/>
                      <a:gd name="connsiteX4" fmla="*/ 1138718 w 1210155"/>
                      <a:gd name="connsiteY4" fmla="*/ 258890 h 1296143"/>
                      <a:gd name="connsiteX5" fmla="*/ 1210155 w 1210155"/>
                      <a:gd name="connsiteY5" fmla="*/ 1080116 h 1296143"/>
                      <a:gd name="connsiteX6" fmla="*/ 994127 w 1210155"/>
                      <a:gd name="connsiteY6" fmla="*/ 1296144 h 1296143"/>
                      <a:gd name="connsiteX7" fmla="*/ 429506 w 1210155"/>
                      <a:gd name="connsiteY7" fmla="*/ 1281856 h 1296143"/>
                      <a:gd name="connsiteX8" fmla="*/ 244606 w 1210155"/>
                      <a:gd name="connsiteY8" fmla="*/ 1264261 h 1296143"/>
                      <a:gd name="connsiteX9" fmla="*/ 184903 w 1210155"/>
                      <a:gd name="connsiteY9" fmla="*/ 1205825 h 1296143"/>
                      <a:gd name="connsiteX10" fmla="*/ 5190 w 1210155"/>
                      <a:gd name="connsiteY10" fmla="*/ 967507 h 1296143"/>
                      <a:gd name="connsiteX11" fmla="*/ 63228 w 1210155"/>
                      <a:gd name="connsiteY11" fmla="*/ 260273 h 129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0155" h="1296143">
                        <a:moveTo>
                          <a:pt x="63228" y="260273"/>
                        </a:moveTo>
                        <a:cubicBezTo>
                          <a:pt x="63228" y="140964"/>
                          <a:pt x="-61278" y="0"/>
                          <a:pt x="58031" y="0"/>
                        </a:cubicBezTo>
                        <a:cubicBezTo>
                          <a:pt x="346839" y="-198"/>
                          <a:pt x="464197" y="56753"/>
                          <a:pt x="753005" y="56555"/>
                        </a:cubicBezTo>
                        <a:lnTo>
                          <a:pt x="994127" y="0"/>
                        </a:lnTo>
                        <a:cubicBezTo>
                          <a:pt x="1113436" y="0"/>
                          <a:pt x="1138718" y="139581"/>
                          <a:pt x="1138718" y="258890"/>
                        </a:cubicBezTo>
                        <a:lnTo>
                          <a:pt x="1210155" y="1080116"/>
                        </a:lnTo>
                        <a:cubicBezTo>
                          <a:pt x="1210155" y="1199425"/>
                          <a:pt x="1113436" y="1296144"/>
                          <a:pt x="994127" y="1296144"/>
                        </a:cubicBezTo>
                        <a:lnTo>
                          <a:pt x="429506" y="1281856"/>
                        </a:lnTo>
                        <a:cubicBezTo>
                          <a:pt x="293601" y="1291309"/>
                          <a:pt x="285373" y="1262166"/>
                          <a:pt x="244606" y="1264261"/>
                        </a:cubicBezTo>
                        <a:cubicBezTo>
                          <a:pt x="203839" y="1266356"/>
                          <a:pt x="213821" y="1270051"/>
                          <a:pt x="184903" y="1205825"/>
                        </a:cubicBezTo>
                        <a:cubicBezTo>
                          <a:pt x="149903" y="1120096"/>
                          <a:pt x="25469" y="1125099"/>
                          <a:pt x="5190" y="967507"/>
                        </a:cubicBezTo>
                        <a:cubicBezTo>
                          <a:pt x="-15089" y="809915"/>
                          <a:pt x="28227" y="390568"/>
                          <a:pt x="63228" y="260273"/>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מעוגל 1"/>
                  <p:cNvSpPr/>
                  <p:nvPr/>
                </p:nvSpPr>
                <p:spPr>
                  <a:xfrm>
                    <a:off x="2741441" y="3249058"/>
                    <a:ext cx="1440290" cy="133821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מעוגל 1"/>
                  <p:cNvSpPr/>
                  <p:nvPr/>
                </p:nvSpPr>
                <p:spPr>
                  <a:xfrm>
                    <a:off x="6197634" y="4781318"/>
                    <a:ext cx="1776580" cy="42055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לבן מעוגל 1"/>
                  <p:cNvSpPr/>
                  <p:nvPr/>
                </p:nvSpPr>
                <p:spPr>
                  <a:xfrm>
                    <a:off x="4933063" y="4781317"/>
                    <a:ext cx="1243801" cy="42052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מלבן מעוגל 1"/>
                  <p:cNvSpPr/>
                  <p:nvPr/>
                </p:nvSpPr>
                <p:spPr>
                  <a:xfrm>
                    <a:off x="3689262" y="4745878"/>
                    <a:ext cx="1243801" cy="45603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מלבן מעוגל 1"/>
                  <p:cNvSpPr/>
                  <p:nvPr/>
                </p:nvSpPr>
                <p:spPr>
                  <a:xfrm>
                    <a:off x="2445462" y="4781318"/>
                    <a:ext cx="1243801" cy="40661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7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לבן מעוגל 1"/>
                  <p:cNvSpPr/>
                  <p:nvPr/>
                </p:nvSpPr>
                <p:spPr>
                  <a:xfrm>
                    <a:off x="2335693" y="5758601"/>
                    <a:ext cx="1243801" cy="43247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מלבן מעוגל 1"/>
                  <p:cNvSpPr/>
                  <p:nvPr/>
                </p:nvSpPr>
                <p:spPr>
                  <a:xfrm>
                    <a:off x="3559829" y="5718849"/>
                    <a:ext cx="1243801" cy="48995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מעוגל 1"/>
                  <p:cNvSpPr/>
                  <p:nvPr/>
                </p:nvSpPr>
                <p:spPr>
                  <a:xfrm>
                    <a:off x="4778333" y="5718850"/>
                    <a:ext cx="1243801" cy="4722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מעוגל 1"/>
                  <p:cNvSpPr/>
                  <p:nvPr/>
                </p:nvSpPr>
                <p:spPr>
                  <a:xfrm>
                    <a:off x="5966171" y="5718848"/>
                    <a:ext cx="1243801" cy="47813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אליפסה 27"/>
                  <p:cNvSpPr/>
                  <p:nvPr/>
                </p:nvSpPr>
                <p:spPr>
                  <a:xfrm>
                    <a:off x="6482724" y="2230106"/>
                    <a:ext cx="503489" cy="4626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אליפסה 28"/>
                  <p:cNvSpPr/>
                  <p:nvPr/>
                </p:nvSpPr>
                <p:spPr>
                  <a:xfrm>
                    <a:off x="6676796" y="3706646"/>
                    <a:ext cx="501658" cy="46265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אליפסה 29"/>
                  <p:cNvSpPr/>
                  <p:nvPr/>
                </p:nvSpPr>
                <p:spPr>
                  <a:xfrm>
                    <a:off x="4613405" y="3779489"/>
                    <a:ext cx="503490" cy="4646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אליפסה 30"/>
                  <p:cNvSpPr/>
                  <p:nvPr/>
                </p:nvSpPr>
                <p:spPr>
                  <a:xfrm>
                    <a:off x="3209128" y="3736177"/>
                    <a:ext cx="503489" cy="4646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אליפסה 31"/>
                  <p:cNvSpPr/>
                  <p:nvPr/>
                </p:nvSpPr>
                <p:spPr>
                  <a:xfrm>
                    <a:off x="6733552" y="4952847"/>
                    <a:ext cx="560246" cy="17127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0" name="Picture 12"/>
                  <p:cNvPicPr>
                    <a:picLocks noChangeAspect="1" noChangeArrowheads="1"/>
                  </p:cNvPicPr>
                  <p:nvPr/>
                </p:nvPicPr>
                <p:blipFill>
                  <a:blip r:embed="rId5" cstate="email">
                    <a:extLst/>
                  </a:blip>
                  <a:srcRect/>
                  <a:stretch>
                    <a:fillRect/>
                  </a:stretch>
                </p:blipFill>
                <p:spPr bwMode="auto">
                  <a:xfrm rot="5400000">
                    <a:off x="4271057" y="5125432"/>
                    <a:ext cx="925076" cy="900733"/>
                  </a:xfrm>
                  <a:prstGeom prst="rect">
                    <a:avLst/>
                  </a:prstGeom>
                  <a:noFill/>
                  <a:ln>
                    <a:noFill/>
                  </a:ln>
                  <a:effectLst/>
                  <a:scene3d>
                    <a:camera prst="isometricOffAxis1Left"/>
                    <a:lightRig rig="threePt" dir="t"/>
                  </a:scene3d>
                  <a:extLst/>
                </p:spPr>
              </p:pic>
              <p:pic>
                <p:nvPicPr>
                  <p:cNvPr id="10967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715" y="5201841"/>
                    <a:ext cx="713736" cy="69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מלבן מעוגל 43"/>
                  <p:cNvSpPr/>
                  <p:nvPr/>
                </p:nvSpPr>
                <p:spPr>
                  <a:xfrm rot="15900000">
                    <a:off x="6077246" y="2194672"/>
                    <a:ext cx="72008" cy="289422"/>
                  </a:xfrm>
                  <a:prstGeom prst="round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מלבן מעוגל 44"/>
                  <p:cNvSpPr/>
                  <p:nvPr/>
                </p:nvSpPr>
                <p:spPr>
                  <a:xfrm>
                    <a:off x="6022135" y="2339385"/>
                    <a:ext cx="72008" cy="289423"/>
                  </a:xfrm>
                  <a:prstGeom prst="roundRect">
                    <a:avLst/>
                  </a:prstGeom>
                  <a:solidFill>
                    <a:srgbClr val="FFC000"/>
                  </a:solidFill>
                  <a:scene3d>
                    <a:camera prst="isometricOffAxis2Top"/>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מלבן מעוגל 45"/>
                  <p:cNvSpPr/>
                  <p:nvPr/>
                </p:nvSpPr>
                <p:spPr>
                  <a:xfrm>
                    <a:off x="6108953" y="2876664"/>
                    <a:ext cx="72008" cy="289422"/>
                  </a:xfrm>
                  <a:prstGeom prst="roundRect">
                    <a:avLst/>
                  </a:prstGeom>
                  <a:solidFill>
                    <a:srgbClr val="FFC000"/>
                  </a:solidFill>
                  <a:scene3d>
                    <a:camera prst="isometricOffAxis2Righ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7" name="מלבן מעוגל 46"/>
                  <p:cNvSpPr/>
                  <p:nvPr/>
                </p:nvSpPr>
                <p:spPr>
                  <a:xfrm flipH="1">
                    <a:off x="5951740" y="3249058"/>
                    <a:ext cx="45719" cy="336268"/>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מלבן מעוגל 47"/>
                  <p:cNvSpPr/>
                  <p:nvPr/>
                </p:nvSpPr>
                <p:spPr>
                  <a:xfrm>
                    <a:off x="6036484" y="1940057"/>
                    <a:ext cx="72008" cy="289423"/>
                  </a:xfrm>
                  <a:prstGeom prst="roundRect">
                    <a:avLst/>
                  </a:prstGeom>
                  <a:solidFill>
                    <a:srgbClr val="FFC000"/>
                  </a:solidFill>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0968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29254">
                    <a:off x="2217672" y="5115318"/>
                    <a:ext cx="773975" cy="75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53"/>
                <p:cNvSpPr txBox="1"/>
                <p:nvPr/>
              </p:nvSpPr>
              <p:spPr>
                <a:xfrm>
                  <a:off x="2187222" y="5836091"/>
                  <a:ext cx="4137148" cy="3698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u="sng" kern="0" dirty="0">
                      <a:solidFill>
                        <a:srgbClr val="1D4C72"/>
                      </a:solidFill>
                      <a:latin typeface="Arial" pitchFamily="34" charset="0"/>
                      <a:ea typeface="+mn-ea"/>
                      <a:cs typeface="Arial" pitchFamily="34" charset="0"/>
                    </a:rPr>
                    <a:t>יציאת תאי דם לבנים מכלי הדם אל הרקמות</a:t>
                  </a:r>
                </a:p>
              </p:txBody>
            </p:sp>
            <p:sp>
              <p:nvSpPr>
                <p:cNvPr id="55" name="TextBox 54"/>
                <p:cNvSpPr txBox="1"/>
                <p:nvPr/>
              </p:nvSpPr>
              <p:spPr>
                <a:xfrm>
                  <a:off x="912422" y="4799522"/>
                  <a:ext cx="1050956" cy="33811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נים דם</a:t>
                  </a:r>
                </a:p>
              </p:txBody>
            </p:sp>
            <p:sp>
              <p:nvSpPr>
                <p:cNvPr id="56" name="TextBox 55"/>
                <p:cNvSpPr txBox="1"/>
                <p:nvPr/>
              </p:nvSpPr>
              <p:spPr>
                <a:xfrm>
                  <a:off x="6578377" y="3129582"/>
                  <a:ext cx="1728839" cy="1323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תאי דם לבנים יוצאים מכלי הדם ו"בולעים" את החיידקים בתהליך פגוציטוזה</a:t>
                  </a:r>
                </a:p>
              </p:txBody>
            </p:sp>
            <p:cxnSp>
              <p:nvCxnSpPr>
                <p:cNvPr id="3" name="מחבר חץ ישר 2"/>
                <p:cNvCxnSpPr/>
                <p:nvPr/>
              </p:nvCxnSpPr>
              <p:spPr>
                <a:xfrm flipH="1" flipV="1">
                  <a:off x="5563935" y="3516906"/>
                  <a:ext cx="1096994" cy="222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flipH="1">
                  <a:off x="5503608" y="3872483"/>
                  <a:ext cx="1235112" cy="971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874630" y="1270742"/>
                  <a:ext cx="2876635" cy="33811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חיידקים חודרים דרך פצע בעור</a:t>
                  </a:r>
                </a:p>
              </p:txBody>
            </p:sp>
          </p:grpSp>
          <p:grpSp>
            <p:nvGrpSpPr>
              <p:cNvPr id="109606" name="קבוצה 1"/>
              <p:cNvGrpSpPr>
                <a:grpSpLocks/>
              </p:cNvGrpSpPr>
              <p:nvPr/>
            </p:nvGrpSpPr>
            <p:grpSpPr bwMode="auto">
              <a:xfrm>
                <a:off x="804469" y="2586288"/>
                <a:ext cx="6071787" cy="2962411"/>
                <a:chOff x="804469" y="2586288"/>
                <a:chExt cx="6071787" cy="2962411"/>
              </a:xfrm>
            </p:grpSpPr>
            <p:sp>
              <p:nvSpPr>
                <p:cNvPr id="67"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TextBox 68"/>
                <p:cNvSpPr txBox="1"/>
                <p:nvPr/>
              </p:nvSpPr>
              <p:spPr>
                <a:xfrm>
                  <a:off x="804469" y="2586692"/>
                  <a:ext cx="1728838" cy="33811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תאים ברקמות</a:t>
                  </a:r>
                </a:p>
              </p:txBody>
            </p:sp>
            <p:pic>
              <p:nvPicPr>
                <p:cNvPr id="109611"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66180">
                  <a:off x="4514889" y="4704991"/>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9585"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28608">
              <a:off x="5713413" y="4713288"/>
              <a:ext cx="5857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86" name="קבוצה 4"/>
            <p:cNvGrpSpPr>
              <a:grpSpLocks/>
            </p:cNvGrpSpPr>
            <p:nvPr/>
          </p:nvGrpSpPr>
          <p:grpSpPr bwMode="auto">
            <a:xfrm>
              <a:off x="3094620" y="4767679"/>
              <a:ext cx="847495" cy="393537"/>
              <a:chOff x="7524328" y="4193438"/>
              <a:chExt cx="847495" cy="494413"/>
            </a:xfrm>
          </p:grpSpPr>
          <p:sp>
            <p:nvSpPr>
              <p:cNvPr id="2" name="אליפסה 1"/>
              <p:cNvSpPr/>
              <p:nvPr/>
            </p:nvSpPr>
            <p:spPr>
              <a:xfrm>
                <a:off x="7524328" y="4193438"/>
                <a:ext cx="847495" cy="494413"/>
              </a:xfrm>
              <a:prstGeom prst="ellipse">
                <a:avLst/>
              </a:prstGeom>
              <a:solidFill>
                <a:schemeClr val="bg2">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5" name="אליפסה 64"/>
              <p:cNvSpPr/>
              <p:nvPr/>
            </p:nvSpPr>
            <p:spPr bwMode="auto">
              <a:xfrm>
                <a:off x="7882661" y="4300805"/>
                <a:ext cx="269889" cy="27320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9587" name="קבוצה 65"/>
            <p:cNvGrpSpPr>
              <a:grpSpLocks/>
            </p:cNvGrpSpPr>
            <p:nvPr/>
          </p:nvGrpSpPr>
          <p:grpSpPr bwMode="auto">
            <a:xfrm>
              <a:off x="5006501" y="4069721"/>
              <a:ext cx="689234" cy="1163262"/>
              <a:chOff x="7723880" y="3375672"/>
              <a:chExt cx="689234" cy="1461444"/>
            </a:xfrm>
          </p:grpSpPr>
          <p:sp>
            <p:nvSpPr>
              <p:cNvPr id="71" name="אליפסה 70"/>
              <p:cNvSpPr/>
              <p:nvPr/>
            </p:nvSpPr>
            <p:spPr>
              <a:xfrm>
                <a:off x="7723880" y="3375672"/>
                <a:ext cx="689234" cy="1461444"/>
              </a:xfrm>
              <a:custGeom>
                <a:avLst/>
                <a:gdLst>
                  <a:gd name="connsiteX0" fmla="*/ 0 w 922760"/>
                  <a:gd name="connsiteY0" fmla="*/ 256173 h 512345"/>
                  <a:gd name="connsiteX1" fmla="*/ 461380 w 922760"/>
                  <a:gd name="connsiteY1" fmla="*/ 0 h 512345"/>
                  <a:gd name="connsiteX2" fmla="*/ 922760 w 922760"/>
                  <a:gd name="connsiteY2" fmla="*/ 256173 h 512345"/>
                  <a:gd name="connsiteX3" fmla="*/ 461380 w 922760"/>
                  <a:gd name="connsiteY3" fmla="*/ 512346 h 512345"/>
                  <a:gd name="connsiteX4" fmla="*/ 0 w 922760"/>
                  <a:gd name="connsiteY4" fmla="*/ 256173 h 512345"/>
                  <a:gd name="connsiteX0" fmla="*/ 1399 w 924159"/>
                  <a:gd name="connsiteY0" fmla="*/ 727660 h 983833"/>
                  <a:gd name="connsiteX1" fmla="*/ 591366 w 924159"/>
                  <a:gd name="connsiteY1" fmla="*/ 0 h 983833"/>
                  <a:gd name="connsiteX2" fmla="*/ 924159 w 924159"/>
                  <a:gd name="connsiteY2" fmla="*/ 727660 h 983833"/>
                  <a:gd name="connsiteX3" fmla="*/ 462779 w 924159"/>
                  <a:gd name="connsiteY3" fmla="*/ 983833 h 983833"/>
                  <a:gd name="connsiteX4" fmla="*/ 1399 w 924159"/>
                  <a:gd name="connsiteY4" fmla="*/ 727660 h 983833"/>
                  <a:gd name="connsiteX0" fmla="*/ 183 w 922943"/>
                  <a:gd name="connsiteY0" fmla="*/ 733253 h 989426"/>
                  <a:gd name="connsiteX1" fmla="*/ 408173 w 922943"/>
                  <a:gd name="connsiteY1" fmla="*/ 414165 h 989426"/>
                  <a:gd name="connsiteX2" fmla="*/ 590150 w 922943"/>
                  <a:gd name="connsiteY2" fmla="*/ 5593 h 989426"/>
                  <a:gd name="connsiteX3" fmla="*/ 922943 w 922943"/>
                  <a:gd name="connsiteY3" fmla="*/ 733253 h 989426"/>
                  <a:gd name="connsiteX4" fmla="*/ 461563 w 922943"/>
                  <a:gd name="connsiteY4" fmla="*/ 989426 h 989426"/>
                  <a:gd name="connsiteX5" fmla="*/ 183 w 922943"/>
                  <a:gd name="connsiteY5" fmla="*/ 733253 h 989426"/>
                  <a:gd name="connsiteX0" fmla="*/ 183 w 930757"/>
                  <a:gd name="connsiteY0" fmla="*/ 727884 h 984057"/>
                  <a:gd name="connsiteX1" fmla="*/ 408173 w 930757"/>
                  <a:gd name="connsiteY1" fmla="*/ 408796 h 984057"/>
                  <a:gd name="connsiteX2" fmla="*/ 590150 w 930757"/>
                  <a:gd name="connsiteY2" fmla="*/ 224 h 984057"/>
                  <a:gd name="connsiteX3" fmla="*/ 622485 w 930757"/>
                  <a:gd name="connsiteY3" fmla="*/ 465947 h 984057"/>
                  <a:gd name="connsiteX4" fmla="*/ 922943 w 930757"/>
                  <a:gd name="connsiteY4" fmla="*/ 727884 h 984057"/>
                  <a:gd name="connsiteX5" fmla="*/ 461563 w 930757"/>
                  <a:gd name="connsiteY5" fmla="*/ 984057 h 984057"/>
                  <a:gd name="connsiteX6" fmla="*/ 183 w 930757"/>
                  <a:gd name="connsiteY6" fmla="*/ 727884 h 984057"/>
                  <a:gd name="connsiteX0" fmla="*/ 183 w 930796"/>
                  <a:gd name="connsiteY0" fmla="*/ 925708 h 1181881"/>
                  <a:gd name="connsiteX1" fmla="*/ 408173 w 930796"/>
                  <a:gd name="connsiteY1" fmla="*/ 606620 h 1181881"/>
                  <a:gd name="connsiteX2" fmla="*/ 590150 w 930796"/>
                  <a:gd name="connsiteY2" fmla="*/ 198048 h 1181881"/>
                  <a:gd name="connsiteX3" fmla="*/ 579623 w 930796"/>
                  <a:gd name="connsiteY3" fmla="*/ 20835 h 1181881"/>
                  <a:gd name="connsiteX4" fmla="*/ 622485 w 930796"/>
                  <a:gd name="connsiteY4" fmla="*/ 663771 h 1181881"/>
                  <a:gd name="connsiteX5" fmla="*/ 922943 w 930796"/>
                  <a:gd name="connsiteY5" fmla="*/ 925708 h 1181881"/>
                  <a:gd name="connsiteX6" fmla="*/ 461563 w 930796"/>
                  <a:gd name="connsiteY6" fmla="*/ 1181881 h 1181881"/>
                  <a:gd name="connsiteX7" fmla="*/ 183 w 930796"/>
                  <a:gd name="connsiteY7" fmla="*/ 925708 h 1181881"/>
                  <a:gd name="connsiteX0" fmla="*/ 183 w 930796"/>
                  <a:gd name="connsiteY0" fmla="*/ 920873 h 1177046"/>
                  <a:gd name="connsiteX1" fmla="*/ 408173 w 930796"/>
                  <a:gd name="connsiteY1" fmla="*/ 601785 h 1177046"/>
                  <a:gd name="connsiteX2" fmla="*/ 451034 w 930796"/>
                  <a:gd name="connsiteY2" fmla="*/ 173163 h 1177046"/>
                  <a:gd name="connsiteX3" fmla="*/ 590150 w 930796"/>
                  <a:gd name="connsiteY3" fmla="*/ 193213 h 1177046"/>
                  <a:gd name="connsiteX4" fmla="*/ 579623 w 930796"/>
                  <a:gd name="connsiteY4" fmla="*/ 16000 h 1177046"/>
                  <a:gd name="connsiteX5" fmla="*/ 622485 w 930796"/>
                  <a:gd name="connsiteY5" fmla="*/ 658936 h 1177046"/>
                  <a:gd name="connsiteX6" fmla="*/ 922943 w 930796"/>
                  <a:gd name="connsiteY6" fmla="*/ 920873 h 1177046"/>
                  <a:gd name="connsiteX7" fmla="*/ 461563 w 930796"/>
                  <a:gd name="connsiteY7" fmla="*/ 1177046 h 1177046"/>
                  <a:gd name="connsiteX8" fmla="*/ 183 w 930796"/>
                  <a:gd name="connsiteY8" fmla="*/ 920873 h 1177046"/>
                  <a:gd name="connsiteX0" fmla="*/ 183 w 930744"/>
                  <a:gd name="connsiteY0" fmla="*/ 905641 h 1161814"/>
                  <a:gd name="connsiteX1" fmla="*/ 408173 w 930744"/>
                  <a:gd name="connsiteY1" fmla="*/ 586553 h 1161814"/>
                  <a:gd name="connsiteX2" fmla="*/ 451034 w 930744"/>
                  <a:gd name="connsiteY2" fmla="*/ 157931 h 1161814"/>
                  <a:gd name="connsiteX3" fmla="*/ 590150 w 930744"/>
                  <a:gd name="connsiteY3" fmla="*/ 177981 h 1161814"/>
                  <a:gd name="connsiteX4" fmla="*/ 579623 w 930744"/>
                  <a:gd name="connsiteY4" fmla="*/ 768 h 1161814"/>
                  <a:gd name="connsiteX5" fmla="*/ 736784 w 930744"/>
                  <a:gd name="connsiteY5" fmla="*/ 200793 h 1161814"/>
                  <a:gd name="connsiteX6" fmla="*/ 622485 w 930744"/>
                  <a:gd name="connsiteY6" fmla="*/ 643704 h 1161814"/>
                  <a:gd name="connsiteX7" fmla="*/ 922943 w 930744"/>
                  <a:gd name="connsiteY7" fmla="*/ 905641 h 1161814"/>
                  <a:gd name="connsiteX8" fmla="*/ 461563 w 930744"/>
                  <a:gd name="connsiteY8" fmla="*/ 1161814 h 1161814"/>
                  <a:gd name="connsiteX9" fmla="*/ 183 w 930744"/>
                  <a:gd name="connsiteY9" fmla="*/ 905641 h 1161814"/>
                  <a:gd name="connsiteX0" fmla="*/ 183 w 930744"/>
                  <a:gd name="connsiteY0" fmla="*/ 906381 h 1162554"/>
                  <a:gd name="connsiteX1" fmla="*/ 408173 w 930744"/>
                  <a:gd name="connsiteY1" fmla="*/ 587293 h 1162554"/>
                  <a:gd name="connsiteX2" fmla="*/ 451034 w 930744"/>
                  <a:gd name="connsiteY2" fmla="*/ 158671 h 1162554"/>
                  <a:gd name="connsiteX3" fmla="*/ 533000 w 930744"/>
                  <a:gd name="connsiteY3" fmla="*/ 92996 h 1162554"/>
                  <a:gd name="connsiteX4" fmla="*/ 579623 w 930744"/>
                  <a:gd name="connsiteY4" fmla="*/ 1508 h 1162554"/>
                  <a:gd name="connsiteX5" fmla="*/ 736784 w 930744"/>
                  <a:gd name="connsiteY5" fmla="*/ 201533 h 1162554"/>
                  <a:gd name="connsiteX6" fmla="*/ 622485 w 930744"/>
                  <a:gd name="connsiteY6" fmla="*/ 644444 h 1162554"/>
                  <a:gd name="connsiteX7" fmla="*/ 922943 w 930744"/>
                  <a:gd name="connsiteY7" fmla="*/ 906381 h 1162554"/>
                  <a:gd name="connsiteX8" fmla="*/ 461563 w 930744"/>
                  <a:gd name="connsiteY8" fmla="*/ 1162554 h 1162554"/>
                  <a:gd name="connsiteX9" fmla="*/ 183 w 930744"/>
                  <a:gd name="connsiteY9" fmla="*/ 906381 h 1162554"/>
                  <a:gd name="connsiteX0" fmla="*/ 473 w 731009"/>
                  <a:gd name="connsiteY0" fmla="*/ 906381 h 1162554"/>
                  <a:gd name="connsiteX1" fmla="*/ 208438 w 731009"/>
                  <a:gd name="connsiteY1" fmla="*/ 587293 h 1162554"/>
                  <a:gd name="connsiteX2" fmla="*/ 251299 w 731009"/>
                  <a:gd name="connsiteY2" fmla="*/ 158671 h 1162554"/>
                  <a:gd name="connsiteX3" fmla="*/ 333265 w 731009"/>
                  <a:gd name="connsiteY3" fmla="*/ 92996 h 1162554"/>
                  <a:gd name="connsiteX4" fmla="*/ 379888 w 731009"/>
                  <a:gd name="connsiteY4" fmla="*/ 1508 h 1162554"/>
                  <a:gd name="connsiteX5" fmla="*/ 537049 w 731009"/>
                  <a:gd name="connsiteY5" fmla="*/ 201533 h 1162554"/>
                  <a:gd name="connsiteX6" fmla="*/ 422750 w 731009"/>
                  <a:gd name="connsiteY6" fmla="*/ 644444 h 1162554"/>
                  <a:gd name="connsiteX7" fmla="*/ 723208 w 731009"/>
                  <a:gd name="connsiteY7" fmla="*/ 906381 h 1162554"/>
                  <a:gd name="connsiteX8" fmla="*/ 261828 w 731009"/>
                  <a:gd name="connsiteY8" fmla="*/ 1162554 h 1162554"/>
                  <a:gd name="connsiteX9" fmla="*/ 473 w 731009"/>
                  <a:gd name="connsiteY9" fmla="*/ 906381 h 1162554"/>
                  <a:gd name="connsiteX0" fmla="*/ 473 w 566942"/>
                  <a:gd name="connsiteY0" fmla="*/ 906381 h 1162579"/>
                  <a:gd name="connsiteX1" fmla="*/ 208438 w 566942"/>
                  <a:gd name="connsiteY1" fmla="*/ 587293 h 1162579"/>
                  <a:gd name="connsiteX2" fmla="*/ 251299 w 566942"/>
                  <a:gd name="connsiteY2" fmla="*/ 158671 h 1162579"/>
                  <a:gd name="connsiteX3" fmla="*/ 333265 w 566942"/>
                  <a:gd name="connsiteY3" fmla="*/ 92996 h 1162579"/>
                  <a:gd name="connsiteX4" fmla="*/ 379888 w 566942"/>
                  <a:gd name="connsiteY4" fmla="*/ 1508 h 1162579"/>
                  <a:gd name="connsiteX5" fmla="*/ 537049 w 566942"/>
                  <a:gd name="connsiteY5" fmla="*/ 201533 h 1162579"/>
                  <a:gd name="connsiteX6" fmla="*/ 422750 w 566942"/>
                  <a:gd name="connsiteY6" fmla="*/ 644444 h 1162579"/>
                  <a:gd name="connsiteX7" fmla="*/ 551758 w 566942"/>
                  <a:gd name="connsiteY7" fmla="*/ 892094 h 1162579"/>
                  <a:gd name="connsiteX8" fmla="*/ 261828 w 566942"/>
                  <a:gd name="connsiteY8" fmla="*/ 1162554 h 1162579"/>
                  <a:gd name="connsiteX9" fmla="*/ 473 w 566942"/>
                  <a:gd name="connsiteY9" fmla="*/ 906381 h 1162579"/>
                  <a:gd name="connsiteX0" fmla="*/ 473 w 689234"/>
                  <a:gd name="connsiteY0" fmla="*/ 906381 h 1162554"/>
                  <a:gd name="connsiteX1" fmla="*/ 208438 w 689234"/>
                  <a:gd name="connsiteY1" fmla="*/ 587293 h 1162554"/>
                  <a:gd name="connsiteX2" fmla="*/ 251299 w 689234"/>
                  <a:gd name="connsiteY2" fmla="*/ 158671 h 1162554"/>
                  <a:gd name="connsiteX3" fmla="*/ 333265 w 689234"/>
                  <a:gd name="connsiteY3" fmla="*/ 92996 h 1162554"/>
                  <a:gd name="connsiteX4" fmla="*/ 379888 w 689234"/>
                  <a:gd name="connsiteY4" fmla="*/ 1508 h 1162554"/>
                  <a:gd name="connsiteX5" fmla="*/ 537049 w 689234"/>
                  <a:gd name="connsiteY5" fmla="*/ 201533 h 1162554"/>
                  <a:gd name="connsiteX6" fmla="*/ 422750 w 689234"/>
                  <a:gd name="connsiteY6" fmla="*/ 644444 h 1162554"/>
                  <a:gd name="connsiteX7" fmla="*/ 680346 w 689234"/>
                  <a:gd name="connsiteY7" fmla="*/ 906381 h 1162554"/>
                  <a:gd name="connsiteX8" fmla="*/ 261828 w 689234"/>
                  <a:gd name="connsiteY8" fmla="*/ 1162554 h 1162554"/>
                  <a:gd name="connsiteX9" fmla="*/ 473 w 689234"/>
                  <a:gd name="connsiteY9" fmla="*/ 906381 h 1162554"/>
                  <a:gd name="connsiteX0" fmla="*/ 473 w 689234"/>
                  <a:gd name="connsiteY0" fmla="*/ 907089 h 1163262"/>
                  <a:gd name="connsiteX1" fmla="*/ 208438 w 689234"/>
                  <a:gd name="connsiteY1" fmla="*/ 588001 h 1163262"/>
                  <a:gd name="connsiteX2" fmla="*/ 251299 w 689234"/>
                  <a:gd name="connsiteY2" fmla="*/ 159379 h 1163262"/>
                  <a:gd name="connsiteX3" fmla="*/ 261827 w 689234"/>
                  <a:gd name="connsiteY3" fmla="*/ 65129 h 1163262"/>
                  <a:gd name="connsiteX4" fmla="*/ 379888 w 689234"/>
                  <a:gd name="connsiteY4" fmla="*/ 2216 h 1163262"/>
                  <a:gd name="connsiteX5" fmla="*/ 537049 w 689234"/>
                  <a:gd name="connsiteY5" fmla="*/ 202241 h 1163262"/>
                  <a:gd name="connsiteX6" fmla="*/ 422750 w 689234"/>
                  <a:gd name="connsiteY6" fmla="*/ 645152 h 1163262"/>
                  <a:gd name="connsiteX7" fmla="*/ 680346 w 689234"/>
                  <a:gd name="connsiteY7" fmla="*/ 907089 h 1163262"/>
                  <a:gd name="connsiteX8" fmla="*/ 261828 w 689234"/>
                  <a:gd name="connsiteY8" fmla="*/ 1163262 h 1163262"/>
                  <a:gd name="connsiteX9" fmla="*/ 473 w 689234"/>
                  <a:gd name="connsiteY9" fmla="*/ 907089 h 1163262"/>
                  <a:gd name="connsiteX0" fmla="*/ 473 w 689234"/>
                  <a:gd name="connsiteY0" fmla="*/ 907089 h 1163262"/>
                  <a:gd name="connsiteX1" fmla="*/ 208438 w 689234"/>
                  <a:gd name="connsiteY1" fmla="*/ 588001 h 1163262"/>
                  <a:gd name="connsiteX2" fmla="*/ 251299 w 689234"/>
                  <a:gd name="connsiteY2" fmla="*/ 159379 h 1163262"/>
                  <a:gd name="connsiteX3" fmla="*/ 304689 w 689234"/>
                  <a:gd name="connsiteY3" fmla="*/ 65129 h 1163262"/>
                  <a:gd name="connsiteX4" fmla="*/ 379888 w 689234"/>
                  <a:gd name="connsiteY4" fmla="*/ 2216 h 1163262"/>
                  <a:gd name="connsiteX5" fmla="*/ 537049 w 689234"/>
                  <a:gd name="connsiteY5" fmla="*/ 202241 h 1163262"/>
                  <a:gd name="connsiteX6" fmla="*/ 422750 w 689234"/>
                  <a:gd name="connsiteY6" fmla="*/ 645152 h 1163262"/>
                  <a:gd name="connsiteX7" fmla="*/ 680346 w 689234"/>
                  <a:gd name="connsiteY7" fmla="*/ 907089 h 1163262"/>
                  <a:gd name="connsiteX8" fmla="*/ 261828 w 689234"/>
                  <a:gd name="connsiteY8" fmla="*/ 1163262 h 1163262"/>
                  <a:gd name="connsiteX9" fmla="*/ 473 w 689234"/>
                  <a:gd name="connsiteY9" fmla="*/ 907089 h 116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234" h="1163262">
                    <a:moveTo>
                      <a:pt x="473" y="907089"/>
                    </a:moveTo>
                    <a:cubicBezTo>
                      <a:pt x="-8425" y="811212"/>
                      <a:pt x="110110" y="709278"/>
                      <a:pt x="208438" y="588001"/>
                    </a:cubicBezTo>
                    <a:cubicBezTo>
                      <a:pt x="297867" y="487195"/>
                      <a:pt x="220970" y="227474"/>
                      <a:pt x="251299" y="159379"/>
                    </a:cubicBezTo>
                    <a:cubicBezTo>
                      <a:pt x="281628" y="91284"/>
                      <a:pt x="283258" y="91323"/>
                      <a:pt x="304689" y="65129"/>
                    </a:cubicBezTo>
                    <a:cubicBezTo>
                      <a:pt x="326120" y="38935"/>
                      <a:pt x="379262" y="-11111"/>
                      <a:pt x="379888" y="2216"/>
                    </a:cubicBezTo>
                    <a:cubicBezTo>
                      <a:pt x="380515" y="15543"/>
                      <a:pt x="529905" y="95085"/>
                      <a:pt x="537049" y="202241"/>
                    </a:cubicBezTo>
                    <a:cubicBezTo>
                      <a:pt x="544193" y="309397"/>
                      <a:pt x="367911" y="537202"/>
                      <a:pt x="422750" y="645152"/>
                    </a:cubicBezTo>
                    <a:cubicBezTo>
                      <a:pt x="477589" y="753102"/>
                      <a:pt x="740504" y="820737"/>
                      <a:pt x="680346" y="907089"/>
                    </a:cubicBezTo>
                    <a:cubicBezTo>
                      <a:pt x="620188" y="993441"/>
                      <a:pt x="375140" y="1163262"/>
                      <a:pt x="261828" y="1163262"/>
                    </a:cubicBezTo>
                    <a:cubicBezTo>
                      <a:pt x="148516" y="1163262"/>
                      <a:pt x="9371" y="1002966"/>
                      <a:pt x="473" y="907089"/>
                    </a:cubicBezTo>
                    <a:close/>
                  </a:path>
                </a:pathLst>
              </a:custGeom>
              <a:solidFill>
                <a:schemeClr val="bg2">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2" name="אליפסה 71"/>
              <p:cNvSpPr/>
              <p:nvPr/>
            </p:nvSpPr>
            <p:spPr bwMode="auto">
              <a:xfrm>
                <a:off x="7880159" y="3990979"/>
                <a:ext cx="214324" cy="526470"/>
              </a:xfrm>
              <a:custGeom>
                <a:avLst/>
                <a:gdLst>
                  <a:gd name="connsiteX0" fmla="*/ 0 w 269875"/>
                  <a:gd name="connsiteY0" fmla="*/ 109301 h 218602"/>
                  <a:gd name="connsiteX1" fmla="*/ 134938 w 269875"/>
                  <a:gd name="connsiteY1" fmla="*/ 0 h 218602"/>
                  <a:gd name="connsiteX2" fmla="*/ 269876 w 269875"/>
                  <a:gd name="connsiteY2" fmla="*/ 109301 h 218602"/>
                  <a:gd name="connsiteX3" fmla="*/ 134938 w 269875"/>
                  <a:gd name="connsiteY3" fmla="*/ 218602 h 218602"/>
                  <a:gd name="connsiteX4" fmla="*/ 0 w 269875"/>
                  <a:gd name="connsiteY4" fmla="*/ 109301 h 218602"/>
                  <a:gd name="connsiteX0" fmla="*/ 245 w 270121"/>
                  <a:gd name="connsiteY0" fmla="*/ 180739 h 290040"/>
                  <a:gd name="connsiteX1" fmla="*/ 163758 w 270121"/>
                  <a:gd name="connsiteY1" fmla="*/ 0 h 290040"/>
                  <a:gd name="connsiteX2" fmla="*/ 270121 w 270121"/>
                  <a:gd name="connsiteY2" fmla="*/ 180739 h 290040"/>
                  <a:gd name="connsiteX3" fmla="*/ 135183 w 270121"/>
                  <a:gd name="connsiteY3" fmla="*/ 290040 h 290040"/>
                  <a:gd name="connsiteX4" fmla="*/ 245 w 270121"/>
                  <a:gd name="connsiteY4" fmla="*/ 180739 h 290040"/>
                  <a:gd name="connsiteX0" fmla="*/ 158 w 212884"/>
                  <a:gd name="connsiteY0" fmla="*/ 180777 h 290143"/>
                  <a:gd name="connsiteX1" fmla="*/ 163671 w 212884"/>
                  <a:gd name="connsiteY1" fmla="*/ 38 h 290143"/>
                  <a:gd name="connsiteX2" fmla="*/ 212884 w 212884"/>
                  <a:gd name="connsiteY2" fmla="*/ 166489 h 290143"/>
                  <a:gd name="connsiteX3" fmla="*/ 135096 w 212884"/>
                  <a:gd name="connsiteY3" fmla="*/ 290078 h 290143"/>
                  <a:gd name="connsiteX4" fmla="*/ 158 w 212884"/>
                  <a:gd name="connsiteY4" fmla="*/ 180777 h 290143"/>
                  <a:gd name="connsiteX0" fmla="*/ 177 w 284341"/>
                  <a:gd name="connsiteY0" fmla="*/ 180777 h 290143"/>
                  <a:gd name="connsiteX1" fmla="*/ 163690 w 284341"/>
                  <a:gd name="connsiteY1" fmla="*/ 38 h 290143"/>
                  <a:gd name="connsiteX2" fmla="*/ 284341 w 284341"/>
                  <a:gd name="connsiteY2" fmla="*/ 166489 h 290143"/>
                  <a:gd name="connsiteX3" fmla="*/ 135115 w 284341"/>
                  <a:gd name="connsiteY3" fmla="*/ 290078 h 290143"/>
                  <a:gd name="connsiteX4" fmla="*/ 177 w 284341"/>
                  <a:gd name="connsiteY4" fmla="*/ 180777 h 290143"/>
                  <a:gd name="connsiteX0" fmla="*/ 382 w 284546"/>
                  <a:gd name="connsiteY0" fmla="*/ 309343 h 418740"/>
                  <a:gd name="connsiteX1" fmla="*/ 178182 w 284546"/>
                  <a:gd name="connsiteY1" fmla="*/ 17 h 418740"/>
                  <a:gd name="connsiteX2" fmla="*/ 284546 w 284546"/>
                  <a:gd name="connsiteY2" fmla="*/ 295055 h 418740"/>
                  <a:gd name="connsiteX3" fmla="*/ 135320 w 284546"/>
                  <a:gd name="connsiteY3" fmla="*/ 418644 h 418740"/>
                  <a:gd name="connsiteX4" fmla="*/ 382 w 284546"/>
                  <a:gd name="connsiteY4" fmla="*/ 309343 h 418740"/>
                  <a:gd name="connsiteX0" fmla="*/ 343 w 213070"/>
                  <a:gd name="connsiteY0" fmla="*/ 309343 h 418740"/>
                  <a:gd name="connsiteX1" fmla="*/ 178143 w 213070"/>
                  <a:gd name="connsiteY1" fmla="*/ 17 h 418740"/>
                  <a:gd name="connsiteX2" fmla="*/ 213070 w 213070"/>
                  <a:gd name="connsiteY2" fmla="*/ 295055 h 418740"/>
                  <a:gd name="connsiteX3" fmla="*/ 135281 w 213070"/>
                  <a:gd name="connsiteY3" fmla="*/ 418644 h 418740"/>
                  <a:gd name="connsiteX4" fmla="*/ 343 w 213070"/>
                  <a:gd name="connsiteY4" fmla="*/ 309343 h 41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70" h="418740">
                    <a:moveTo>
                      <a:pt x="343" y="309343"/>
                    </a:moveTo>
                    <a:cubicBezTo>
                      <a:pt x="7487" y="239572"/>
                      <a:pt x="142688" y="2398"/>
                      <a:pt x="178143" y="17"/>
                    </a:cubicBezTo>
                    <a:cubicBezTo>
                      <a:pt x="213598" y="-2364"/>
                      <a:pt x="213070" y="234690"/>
                      <a:pt x="213070" y="295055"/>
                    </a:cubicBezTo>
                    <a:cubicBezTo>
                      <a:pt x="213070" y="355420"/>
                      <a:pt x="170736" y="416263"/>
                      <a:pt x="135281" y="418644"/>
                    </a:cubicBezTo>
                    <a:cubicBezTo>
                      <a:pt x="99826" y="421025"/>
                      <a:pt x="-6801" y="379114"/>
                      <a:pt x="343" y="309343"/>
                    </a:cubicBezTo>
                    <a:close/>
                  </a:path>
                </a:pathLst>
              </a:cu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9588" name="קבוצה 72"/>
            <p:cNvGrpSpPr>
              <a:grpSpLocks/>
            </p:cNvGrpSpPr>
            <p:nvPr/>
          </p:nvGrpSpPr>
          <p:grpSpPr bwMode="auto">
            <a:xfrm>
              <a:off x="4732473" y="3084048"/>
              <a:ext cx="930958" cy="985679"/>
              <a:chOff x="7521632" y="4037753"/>
              <a:chExt cx="930958" cy="799359"/>
            </a:xfrm>
          </p:grpSpPr>
          <p:sp>
            <p:nvSpPr>
              <p:cNvPr id="74" name="אליפסה 73"/>
              <p:cNvSpPr/>
              <p:nvPr/>
            </p:nvSpPr>
            <p:spPr>
              <a:xfrm>
                <a:off x="7521632" y="4037753"/>
                <a:ext cx="930958" cy="799359"/>
              </a:xfrm>
              <a:custGeom>
                <a:avLst/>
                <a:gdLst>
                  <a:gd name="connsiteX0" fmla="*/ 0 w 922760"/>
                  <a:gd name="connsiteY0" fmla="*/ 396853 h 793706"/>
                  <a:gd name="connsiteX1" fmla="*/ 461380 w 922760"/>
                  <a:gd name="connsiteY1" fmla="*/ 0 h 793706"/>
                  <a:gd name="connsiteX2" fmla="*/ 922760 w 922760"/>
                  <a:gd name="connsiteY2" fmla="*/ 396853 h 793706"/>
                  <a:gd name="connsiteX3" fmla="*/ 461380 w 922760"/>
                  <a:gd name="connsiteY3" fmla="*/ 793706 h 793706"/>
                  <a:gd name="connsiteX4" fmla="*/ 0 w 922760"/>
                  <a:gd name="connsiteY4" fmla="*/ 396853 h 793706"/>
                  <a:gd name="connsiteX0" fmla="*/ 0 w 922760"/>
                  <a:gd name="connsiteY0" fmla="*/ 197470 h 594323"/>
                  <a:gd name="connsiteX1" fmla="*/ 461380 w 922760"/>
                  <a:gd name="connsiteY1" fmla="*/ 642 h 594323"/>
                  <a:gd name="connsiteX2" fmla="*/ 922760 w 922760"/>
                  <a:gd name="connsiteY2" fmla="*/ 197470 h 594323"/>
                  <a:gd name="connsiteX3" fmla="*/ 461380 w 922760"/>
                  <a:gd name="connsiteY3" fmla="*/ 594323 h 594323"/>
                  <a:gd name="connsiteX4" fmla="*/ 0 w 922760"/>
                  <a:gd name="connsiteY4" fmla="*/ 197470 h 594323"/>
                  <a:gd name="connsiteX0" fmla="*/ 0 w 922760"/>
                  <a:gd name="connsiteY0" fmla="*/ 276428 h 673281"/>
                  <a:gd name="connsiteX1" fmla="*/ 461380 w 922760"/>
                  <a:gd name="connsiteY1" fmla="*/ 79600 h 673281"/>
                  <a:gd name="connsiteX2" fmla="*/ 922760 w 922760"/>
                  <a:gd name="connsiteY2" fmla="*/ 276428 h 673281"/>
                  <a:gd name="connsiteX3" fmla="*/ 461380 w 922760"/>
                  <a:gd name="connsiteY3" fmla="*/ 673281 h 673281"/>
                  <a:gd name="connsiteX4" fmla="*/ 0 w 922760"/>
                  <a:gd name="connsiteY4" fmla="*/ 276428 h 673281"/>
                  <a:gd name="connsiteX0" fmla="*/ 0 w 922760"/>
                  <a:gd name="connsiteY0" fmla="*/ 265048 h 661901"/>
                  <a:gd name="connsiteX1" fmla="*/ 461380 w 922760"/>
                  <a:gd name="connsiteY1" fmla="*/ 68220 h 661901"/>
                  <a:gd name="connsiteX2" fmla="*/ 922760 w 922760"/>
                  <a:gd name="connsiteY2" fmla="*/ 265048 h 661901"/>
                  <a:gd name="connsiteX3" fmla="*/ 461380 w 922760"/>
                  <a:gd name="connsiteY3" fmla="*/ 661901 h 661901"/>
                  <a:gd name="connsiteX4" fmla="*/ 0 w 922760"/>
                  <a:gd name="connsiteY4" fmla="*/ 265048 h 661901"/>
                  <a:gd name="connsiteX0" fmla="*/ 8926 w 931686"/>
                  <a:gd name="connsiteY0" fmla="*/ 447408 h 844261"/>
                  <a:gd name="connsiteX1" fmla="*/ 188657 w 931686"/>
                  <a:gd name="connsiteY1" fmla="*/ 3512 h 844261"/>
                  <a:gd name="connsiteX2" fmla="*/ 470306 w 931686"/>
                  <a:gd name="connsiteY2" fmla="*/ 250580 h 844261"/>
                  <a:gd name="connsiteX3" fmla="*/ 931686 w 931686"/>
                  <a:gd name="connsiteY3" fmla="*/ 447408 h 844261"/>
                  <a:gd name="connsiteX4" fmla="*/ 470306 w 931686"/>
                  <a:gd name="connsiteY4" fmla="*/ 844261 h 844261"/>
                  <a:gd name="connsiteX5" fmla="*/ 8926 w 931686"/>
                  <a:gd name="connsiteY5" fmla="*/ 447408 h 844261"/>
                  <a:gd name="connsiteX0" fmla="*/ 8926 w 936834"/>
                  <a:gd name="connsiteY0" fmla="*/ 447087 h 843940"/>
                  <a:gd name="connsiteX1" fmla="*/ 188657 w 936834"/>
                  <a:gd name="connsiteY1" fmla="*/ 3191 h 843940"/>
                  <a:gd name="connsiteX2" fmla="*/ 470306 w 936834"/>
                  <a:gd name="connsiteY2" fmla="*/ 250259 h 843940"/>
                  <a:gd name="connsiteX3" fmla="*/ 703007 w 936834"/>
                  <a:gd name="connsiteY3" fmla="*/ 303228 h 843940"/>
                  <a:gd name="connsiteX4" fmla="*/ 931686 w 936834"/>
                  <a:gd name="connsiteY4" fmla="*/ 447087 h 843940"/>
                  <a:gd name="connsiteX5" fmla="*/ 470306 w 936834"/>
                  <a:gd name="connsiteY5" fmla="*/ 843940 h 843940"/>
                  <a:gd name="connsiteX6" fmla="*/ 8926 w 936834"/>
                  <a:gd name="connsiteY6" fmla="*/ 447087 h 843940"/>
                  <a:gd name="connsiteX0" fmla="*/ 8926 w 938061"/>
                  <a:gd name="connsiteY0" fmla="*/ 503354 h 900207"/>
                  <a:gd name="connsiteX1" fmla="*/ 188657 w 938061"/>
                  <a:gd name="connsiteY1" fmla="*/ 59458 h 900207"/>
                  <a:gd name="connsiteX2" fmla="*/ 470306 w 938061"/>
                  <a:gd name="connsiteY2" fmla="*/ 306526 h 900207"/>
                  <a:gd name="connsiteX3" fmla="*/ 745870 w 938061"/>
                  <a:gd name="connsiteY3" fmla="*/ 2308 h 900207"/>
                  <a:gd name="connsiteX4" fmla="*/ 931686 w 938061"/>
                  <a:gd name="connsiteY4" fmla="*/ 503354 h 900207"/>
                  <a:gd name="connsiteX5" fmla="*/ 470306 w 938061"/>
                  <a:gd name="connsiteY5" fmla="*/ 900207 h 900207"/>
                  <a:gd name="connsiteX6" fmla="*/ 8926 w 938061"/>
                  <a:gd name="connsiteY6" fmla="*/ 503354 h 900207"/>
                  <a:gd name="connsiteX0" fmla="*/ 8926 w 938061"/>
                  <a:gd name="connsiteY0" fmla="*/ 503502 h 900355"/>
                  <a:gd name="connsiteX1" fmla="*/ 188657 w 938061"/>
                  <a:gd name="connsiteY1" fmla="*/ 59606 h 900355"/>
                  <a:gd name="connsiteX2" fmla="*/ 302957 w 938061"/>
                  <a:gd name="connsiteY2" fmla="*/ 188196 h 900355"/>
                  <a:gd name="connsiteX3" fmla="*/ 470306 w 938061"/>
                  <a:gd name="connsiteY3" fmla="*/ 306674 h 900355"/>
                  <a:gd name="connsiteX4" fmla="*/ 745870 w 938061"/>
                  <a:gd name="connsiteY4" fmla="*/ 2456 h 900355"/>
                  <a:gd name="connsiteX5" fmla="*/ 931686 w 938061"/>
                  <a:gd name="connsiteY5" fmla="*/ 503502 h 900355"/>
                  <a:gd name="connsiteX6" fmla="*/ 470306 w 938061"/>
                  <a:gd name="connsiteY6" fmla="*/ 900355 h 900355"/>
                  <a:gd name="connsiteX7" fmla="*/ 8926 w 938061"/>
                  <a:gd name="connsiteY7" fmla="*/ 503502 h 900355"/>
                  <a:gd name="connsiteX0" fmla="*/ 8926 w 938061"/>
                  <a:gd name="connsiteY0" fmla="*/ 503555 h 900408"/>
                  <a:gd name="connsiteX1" fmla="*/ 188657 w 938061"/>
                  <a:gd name="connsiteY1" fmla="*/ 59659 h 900408"/>
                  <a:gd name="connsiteX2" fmla="*/ 260095 w 938061"/>
                  <a:gd name="connsiteY2" fmla="*/ 231111 h 900408"/>
                  <a:gd name="connsiteX3" fmla="*/ 470306 w 938061"/>
                  <a:gd name="connsiteY3" fmla="*/ 306727 h 900408"/>
                  <a:gd name="connsiteX4" fmla="*/ 745870 w 938061"/>
                  <a:gd name="connsiteY4" fmla="*/ 2509 h 900408"/>
                  <a:gd name="connsiteX5" fmla="*/ 931686 w 938061"/>
                  <a:gd name="connsiteY5" fmla="*/ 503555 h 900408"/>
                  <a:gd name="connsiteX6" fmla="*/ 470306 w 938061"/>
                  <a:gd name="connsiteY6" fmla="*/ 900408 h 900408"/>
                  <a:gd name="connsiteX7" fmla="*/ 8926 w 938061"/>
                  <a:gd name="connsiteY7" fmla="*/ 503555 h 900408"/>
                  <a:gd name="connsiteX0" fmla="*/ 2696 w 931831"/>
                  <a:gd name="connsiteY0" fmla="*/ 508530 h 905383"/>
                  <a:gd name="connsiteX1" fmla="*/ 282440 w 931831"/>
                  <a:gd name="connsiteY1" fmla="*/ 7484 h 905383"/>
                  <a:gd name="connsiteX2" fmla="*/ 253865 w 931831"/>
                  <a:gd name="connsiteY2" fmla="*/ 236086 h 905383"/>
                  <a:gd name="connsiteX3" fmla="*/ 464076 w 931831"/>
                  <a:gd name="connsiteY3" fmla="*/ 311702 h 905383"/>
                  <a:gd name="connsiteX4" fmla="*/ 739640 w 931831"/>
                  <a:gd name="connsiteY4" fmla="*/ 7484 h 905383"/>
                  <a:gd name="connsiteX5" fmla="*/ 925456 w 931831"/>
                  <a:gd name="connsiteY5" fmla="*/ 508530 h 905383"/>
                  <a:gd name="connsiteX6" fmla="*/ 464076 w 931831"/>
                  <a:gd name="connsiteY6" fmla="*/ 905383 h 905383"/>
                  <a:gd name="connsiteX7" fmla="*/ 2696 w 931831"/>
                  <a:gd name="connsiteY7" fmla="*/ 508530 h 905383"/>
                  <a:gd name="connsiteX0" fmla="*/ 2696 w 930958"/>
                  <a:gd name="connsiteY0" fmla="*/ 588824 h 985677"/>
                  <a:gd name="connsiteX1" fmla="*/ 282440 w 930958"/>
                  <a:gd name="connsiteY1" fmla="*/ 87778 h 985677"/>
                  <a:gd name="connsiteX2" fmla="*/ 253865 w 930958"/>
                  <a:gd name="connsiteY2" fmla="*/ 316380 h 985677"/>
                  <a:gd name="connsiteX3" fmla="*/ 464076 w 930958"/>
                  <a:gd name="connsiteY3" fmla="*/ 391996 h 985677"/>
                  <a:gd name="connsiteX4" fmla="*/ 711065 w 930958"/>
                  <a:gd name="connsiteY4" fmla="*/ 2053 h 985677"/>
                  <a:gd name="connsiteX5" fmla="*/ 925456 w 930958"/>
                  <a:gd name="connsiteY5" fmla="*/ 588824 h 985677"/>
                  <a:gd name="connsiteX6" fmla="*/ 464076 w 930958"/>
                  <a:gd name="connsiteY6" fmla="*/ 985677 h 985677"/>
                  <a:gd name="connsiteX7" fmla="*/ 2696 w 930958"/>
                  <a:gd name="connsiteY7" fmla="*/ 588824 h 9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958" h="985677">
                    <a:moveTo>
                      <a:pt x="2696" y="588824"/>
                    </a:moveTo>
                    <a:cubicBezTo>
                      <a:pt x="-27577" y="439174"/>
                      <a:pt x="205543" y="120583"/>
                      <a:pt x="282440" y="87778"/>
                    </a:cubicBezTo>
                    <a:cubicBezTo>
                      <a:pt x="331445" y="35227"/>
                      <a:pt x="206924" y="275202"/>
                      <a:pt x="253865" y="316380"/>
                    </a:cubicBezTo>
                    <a:cubicBezTo>
                      <a:pt x="300807" y="357558"/>
                      <a:pt x="387876" y="444384"/>
                      <a:pt x="464076" y="391996"/>
                    </a:cubicBezTo>
                    <a:cubicBezTo>
                      <a:pt x="540276" y="339608"/>
                      <a:pt x="634168" y="-30752"/>
                      <a:pt x="711065" y="2053"/>
                    </a:cubicBezTo>
                    <a:cubicBezTo>
                      <a:pt x="787962" y="34858"/>
                      <a:pt x="964240" y="498705"/>
                      <a:pt x="925456" y="588824"/>
                    </a:cubicBezTo>
                    <a:cubicBezTo>
                      <a:pt x="886673" y="678943"/>
                      <a:pt x="718889" y="985677"/>
                      <a:pt x="464076" y="985677"/>
                    </a:cubicBezTo>
                    <a:cubicBezTo>
                      <a:pt x="209263" y="985677"/>
                      <a:pt x="32969" y="738474"/>
                      <a:pt x="2696" y="588824"/>
                    </a:cubicBezTo>
                    <a:close/>
                  </a:path>
                </a:pathLst>
              </a:custGeom>
              <a:solidFill>
                <a:schemeClr val="bg2">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5" name="אליפסה 74"/>
              <p:cNvSpPr/>
              <p:nvPr/>
            </p:nvSpPr>
            <p:spPr bwMode="auto">
              <a:xfrm>
                <a:off x="7850334" y="4369243"/>
                <a:ext cx="269889" cy="27547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8" name="מלבן 7"/>
            <p:cNvSpPr/>
            <p:nvPr/>
          </p:nvSpPr>
          <p:spPr>
            <a:xfrm>
              <a:off x="2524216" y="1827702"/>
              <a:ext cx="4408721" cy="238098"/>
            </a:xfrm>
            <a:custGeom>
              <a:avLst/>
              <a:gdLst>
                <a:gd name="connsiteX0" fmla="*/ 0 w 4409820"/>
                <a:gd name="connsiteY0" fmla="*/ 0 h 230241"/>
                <a:gd name="connsiteX1" fmla="*/ 4409820 w 4409820"/>
                <a:gd name="connsiteY1" fmla="*/ 0 h 230241"/>
                <a:gd name="connsiteX2" fmla="*/ 4409820 w 4409820"/>
                <a:gd name="connsiteY2" fmla="*/ 230241 h 230241"/>
                <a:gd name="connsiteX3" fmla="*/ 0 w 4409820"/>
                <a:gd name="connsiteY3" fmla="*/ 230241 h 230241"/>
                <a:gd name="connsiteX4" fmla="*/ 0 w 4409820"/>
                <a:gd name="connsiteY4" fmla="*/ 0 h 230241"/>
                <a:gd name="connsiteX0" fmla="*/ 0 w 4409820"/>
                <a:gd name="connsiteY0" fmla="*/ 0 h 230241"/>
                <a:gd name="connsiteX1" fmla="*/ 4409820 w 4409820"/>
                <a:gd name="connsiteY1" fmla="*/ 0 h 230241"/>
                <a:gd name="connsiteX2" fmla="*/ 4409820 w 4409820"/>
                <a:gd name="connsiteY2" fmla="*/ 230241 h 230241"/>
                <a:gd name="connsiteX3" fmla="*/ 404813 w 4409820"/>
                <a:gd name="connsiteY3" fmla="*/ 119063 h 230241"/>
                <a:gd name="connsiteX4" fmla="*/ 0 w 4409820"/>
                <a:gd name="connsiteY4" fmla="*/ 230241 h 230241"/>
                <a:gd name="connsiteX5" fmla="*/ 0 w 4409820"/>
                <a:gd name="connsiteY5" fmla="*/ 0 h 230241"/>
                <a:gd name="connsiteX0" fmla="*/ 0 w 4409820"/>
                <a:gd name="connsiteY0" fmla="*/ 0 h 234474"/>
                <a:gd name="connsiteX1" fmla="*/ 4409820 w 4409820"/>
                <a:gd name="connsiteY1" fmla="*/ 0 h 234474"/>
                <a:gd name="connsiteX2" fmla="*/ 4409820 w 4409820"/>
                <a:gd name="connsiteY2" fmla="*/ 230241 h 234474"/>
                <a:gd name="connsiteX3" fmla="*/ 762000 w 4409820"/>
                <a:gd name="connsiteY3" fmla="*/ 176213 h 234474"/>
                <a:gd name="connsiteX4" fmla="*/ 404813 w 4409820"/>
                <a:gd name="connsiteY4" fmla="*/ 119063 h 234474"/>
                <a:gd name="connsiteX5" fmla="*/ 0 w 4409820"/>
                <a:gd name="connsiteY5" fmla="*/ 230241 h 234474"/>
                <a:gd name="connsiteX6" fmla="*/ 0 w 4409820"/>
                <a:gd name="connsiteY6" fmla="*/ 0 h 234474"/>
                <a:gd name="connsiteX0" fmla="*/ 0 w 4409820"/>
                <a:gd name="connsiteY0" fmla="*/ 0 h 241930"/>
                <a:gd name="connsiteX1" fmla="*/ 4409820 w 4409820"/>
                <a:gd name="connsiteY1" fmla="*/ 0 h 241930"/>
                <a:gd name="connsiteX2" fmla="*/ 4409820 w 4409820"/>
                <a:gd name="connsiteY2" fmla="*/ 230241 h 241930"/>
                <a:gd name="connsiteX3" fmla="*/ 1090613 w 4409820"/>
                <a:gd name="connsiteY3" fmla="*/ 204787 h 241930"/>
                <a:gd name="connsiteX4" fmla="*/ 762000 w 4409820"/>
                <a:gd name="connsiteY4" fmla="*/ 176213 h 241930"/>
                <a:gd name="connsiteX5" fmla="*/ 404813 w 4409820"/>
                <a:gd name="connsiteY5" fmla="*/ 119063 h 241930"/>
                <a:gd name="connsiteX6" fmla="*/ 0 w 4409820"/>
                <a:gd name="connsiteY6" fmla="*/ 230241 h 241930"/>
                <a:gd name="connsiteX7" fmla="*/ 0 w 4409820"/>
                <a:gd name="connsiteY7" fmla="*/ 0 h 241930"/>
                <a:gd name="connsiteX0" fmla="*/ 0 w 4409820"/>
                <a:gd name="connsiteY0" fmla="*/ 0 h 236067"/>
                <a:gd name="connsiteX1" fmla="*/ 4409820 w 4409820"/>
                <a:gd name="connsiteY1" fmla="*/ 0 h 236067"/>
                <a:gd name="connsiteX2" fmla="*/ 4409820 w 4409820"/>
                <a:gd name="connsiteY2" fmla="*/ 230241 h 236067"/>
                <a:gd name="connsiteX3" fmla="*/ 1376363 w 4409820"/>
                <a:gd name="connsiteY3" fmla="*/ 133349 h 236067"/>
                <a:gd name="connsiteX4" fmla="*/ 1090613 w 4409820"/>
                <a:gd name="connsiteY4" fmla="*/ 204787 h 236067"/>
                <a:gd name="connsiteX5" fmla="*/ 762000 w 4409820"/>
                <a:gd name="connsiteY5" fmla="*/ 176213 h 236067"/>
                <a:gd name="connsiteX6" fmla="*/ 404813 w 4409820"/>
                <a:gd name="connsiteY6" fmla="*/ 119063 h 236067"/>
                <a:gd name="connsiteX7" fmla="*/ 0 w 4409820"/>
                <a:gd name="connsiteY7" fmla="*/ 230241 h 236067"/>
                <a:gd name="connsiteX8" fmla="*/ 0 w 4409820"/>
                <a:gd name="connsiteY8" fmla="*/ 0 h 236067"/>
                <a:gd name="connsiteX0" fmla="*/ 0 w 4409820"/>
                <a:gd name="connsiteY0" fmla="*/ 0 h 232990"/>
                <a:gd name="connsiteX1" fmla="*/ 4409820 w 4409820"/>
                <a:gd name="connsiteY1" fmla="*/ 0 h 232990"/>
                <a:gd name="connsiteX2" fmla="*/ 4409820 w 4409820"/>
                <a:gd name="connsiteY2" fmla="*/ 230241 h 232990"/>
                <a:gd name="connsiteX3" fmla="*/ 2362200 w 4409820"/>
                <a:gd name="connsiteY3" fmla="*/ 90487 h 232990"/>
                <a:gd name="connsiteX4" fmla="*/ 1376363 w 4409820"/>
                <a:gd name="connsiteY4" fmla="*/ 133349 h 232990"/>
                <a:gd name="connsiteX5" fmla="*/ 1090613 w 4409820"/>
                <a:gd name="connsiteY5" fmla="*/ 204787 h 232990"/>
                <a:gd name="connsiteX6" fmla="*/ 762000 w 4409820"/>
                <a:gd name="connsiteY6" fmla="*/ 176213 h 232990"/>
                <a:gd name="connsiteX7" fmla="*/ 404813 w 4409820"/>
                <a:gd name="connsiteY7" fmla="*/ 119063 h 232990"/>
                <a:gd name="connsiteX8" fmla="*/ 0 w 4409820"/>
                <a:gd name="connsiteY8" fmla="*/ 230241 h 232990"/>
                <a:gd name="connsiteX9" fmla="*/ 0 w 4409820"/>
                <a:gd name="connsiteY9" fmla="*/ 0 h 232990"/>
                <a:gd name="connsiteX0" fmla="*/ 0 w 4409820"/>
                <a:gd name="connsiteY0" fmla="*/ 0 h 234681"/>
                <a:gd name="connsiteX1" fmla="*/ 4409820 w 4409820"/>
                <a:gd name="connsiteY1" fmla="*/ 0 h 234681"/>
                <a:gd name="connsiteX2" fmla="*/ 4409820 w 4409820"/>
                <a:gd name="connsiteY2" fmla="*/ 230241 h 234681"/>
                <a:gd name="connsiteX3" fmla="*/ 3105150 w 4409820"/>
                <a:gd name="connsiteY3" fmla="*/ 161925 h 234681"/>
                <a:gd name="connsiteX4" fmla="*/ 2362200 w 4409820"/>
                <a:gd name="connsiteY4" fmla="*/ 90487 h 234681"/>
                <a:gd name="connsiteX5" fmla="*/ 1376363 w 4409820"/>
                <a:gd name="connsiteY5" fmla="*/ 133349 h 234681"/>
                <a:gd name="connsiteX6" fmla="*/ 1090613 w 4409820"/>
                <a:gd name="connsiteY6" fmla="*/ 204787 h 234681"/>
                <a:gd name="connsiteX7" fmla="*/ 762000 w 4409820"/>
                <a:gd name="connsiteY7" fmla="*/ 176213 h 234681"/>
                <a:gd name="connsiteX8" fmla="*/ 404813 w 4409820"/>
                <a:gd name="connsiteY8" fmla="*/ 119063 h 234681"/>
                <a:gd name="connsiteX9" fmla="*/ 0 w 4409820"/>
                <a:gd name="connsiteY9" fmla="*/ 230241 h 234681"/>
                <a:gd name="connsiteX10" fmla="*/ 0 w 4409820"/>
                <a:gd name="connsiteY10" fmla="*/ 0 h 234681"/>
                <a:gd name="connsiteX0" fmla="*/ 0 w 4409820"/>
                <a:gd name="connsiteY0" fmla="*/ 0 h 237759"/>
                <a:gd name="connsiteX1" fmla="*/ 4409820 w 4409820"/>
                <a:gd name="connsiteY1" fmla="*/ 0 h 237759"/>
                <a:gd name="connsiteX2" fmla="*/ 4409820 w 4409820"/>
                <a:gd name="connsiteY2" fmla="*/ 230241 h 237759"/>
                <a:gd name="connsiteX3" fmla="*/ 4119563 w 4409820"/>
                <a:gd name="connsiteY3" fmla="*/ 147637 h 237759"/>
                <a:gd name="connsiteX4" fmla="*/ 3105150 w 4409820"/>
                <a:gd name="connsiteY4" fmla="*/ 161925 h 237759"/>
                <a:gd name="connsiteX5" fmla="*/ 2362200 w 4409820"/>
                <a:gd name="connsiteY5" fmla="*/ 90487 h 237759"/>
                <a:gd name="connsiteX6" fmla="*/ 1376363 w 4409820"/>
                <a:gd name="connsiteY6" fmla="*/ 133349 h 237759"/>
                <a:gd name="connsiteX7" fmla="*/ 1090613 w 4409820"/>
                <a:gd name="connsiteY7" fmla="*/ 204787 h 237759"/>
                <a:gd name="connsiteX8" fmla="*/ 762000 w 4409820"/>
                <a:gd name="connsiteY8" fmla="*/ 176213 h 237759"/>
                <a:gd name="connsiteX9" fmla="*/ 404813 w 4409820"/>
                <a:gd name="connsiteY9" fmla="*/ 119063 h 237759"/>
                <a:gd name="connsiteX10" fmla="*/ 0 w 4409820"/>
                <a:gd name="connsiteY10" fmla="*/ 230241 h 237759"/>
                <a:gd name="connsiteX11" fmla="*/ 0 w 4409820"/>
                <a:gd name="connsiteY11" fmla="*/ 0 h 23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9820" h="237759">
                  <a:moveTo>
                    <a:pt x="0" y="0"/>
                  </a:moveTo>
                  <a:lnTo>
                    <a:pt x="4409820" y="0"/>
                  </a:lnTo>
                  <a:lnTo>
                    <a:pt x="4409820" y="230241"/>
                  </a:lnTo>
                  <a:cubicBezTo>
                    <a:pt x="4361444" y="266754"/>
                    <a:pt x="4337008" y="159023"/>
                    <a:pt x="4119563" y="147637"/>
                  </a:cubicBezTo>
                  <a:cubicBezTo>
                    <a:pt x="3902118" y="136251"/>
                    <a:pt x="3398044" y="183356"/>
                    <a:pt x="3105150" y="161925"/>
                  </a:cubicBezTo>
                  <a:cubicBezTo>
                    <a:pt x="2812256" y="140494"/>
                    <a:pt x="2643187" y="90487"/>
                    <a:pt x="2362200" y="90487"/>
                  </a:cubicBezTo>
                  <a:cubicBezTo>
                    <a:pt x="2081213" y="90487"/>
                    <a:pt x="1588294" y="123824"/>
                    <a:pt x="1376363" y="133349"/>
                  </a:cubicBezTo>
                  <a:cubicBezTo>
                    <a:pt x="1164432" y="142874"/>
                    <a:pt x="1193007" y="209549"/>
                    <a:pt x="1090613" y="204787"/>
                  </a:cubicBezTo>
                  <a:cubicBezTo>
                    <a:pt x="988219" y="200025"/>
                    <a:pt x="873919" y="190500"/>
                    <a:pt x="762000" y="176213"/>
                  </a:cubicBezTo>
                  <a:cubicBezTo>
                    <a:pt x="650081" y="161926"/>
                    <a:pt x="531813" y="100533"/>
                    <a:pt x="404813" y="119063"/>
                  </a:cubicBezTo>
                  <a:lnTo>
                    <a:pt x="0" y="230241"/>
                  </a:lnTo>
                  <a:lnTo>
                    <a:pt x="0" y="0"/>
                  </a:lnTo>
                  <a:close/>
                </a:path>
              </a:pathLst>
            </a:custGeom>
            <a:solidFill>
              <a:schemeClr val="accent3">
                <a:lumMod val="20000"/>
                <a:lumOff val="8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 name="אליפסה 8"/>
            <p:cNvSpPr/>
            <p:nvPr/>
          </p:nvSpPr>
          <p:spPr>
            <a:xfrm>
              <a:off x="4797636" y="1707066"/>
              <a:ext cx="774741" cy="3317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7171" name="מחבר חץ ישר 7170"/>
            <p:cNvCxnSpPr/>
            <p:nvPr/>
          </p:nvCxnSpPr>
          <p:spPr>
            <a:xfrm flipH="1">
              <a:off x="5196120" y="1538809"/>
              <a:ext cx="0" cy="40794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bwMode="auto">
            <a:xfrm>
              <a:off x="804863" y="1775321"/>
              <a:ext cx="1728878" cy="3396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srgbClr val="1D4C72"/>
                  </a:solidFill>
                  <a:latin typeface="Arial" pitchFamily="34" charset="0"/>
                  <a:ea typeface="+mn-ea"/>
                  <a:cs typeface="Arial" pitchFamily="34" charset="0"/>
                </a:rPr>
                <a:t>העור</a:t>
              </a:r>
            </a:p>
          </p:txBody>
        </p:sp>
      </p:grpSp>
      <p:sp>
        <p:nvSpPr>
          <p:cNvPr id="81" name="אליפסה 80"/>
          <p:cNvSpPr/>
          <p:nvPr/>
        </p:nvSpPr>
        <p:spPr bwMode="auto">
          <a:xfrm>
            <a:off x="4678363" y="4811713"/>
            <a:ext cx="485775" cy="11747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 name="אליפסה 81"/>
          <p:cNvSpPr/>
          <p:nvPr/>
        </p:nvSpPr>
        <p:spPr bwMode="auto">
          <a:xfrm>
            <a:off x="3609975" y="4813300"/>
            <a:ext cx="487363" cy="13811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אליפסה 82"/>
          <p:cNvSpPr/>
          <p:nvPr/>
        </p:nvSpPr>
        <p:spPr bwMode="auto">
          <a:xfrm>
            <a:off x="2473325" y="4802188"/>
            <a:ext cx="485775"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4" name="אליפסה 83"/>
          <p:cNvSpPr/>
          <p:nvPr/>
        </p:nvSpPr>
        <p:spPr bwMode="auto">
          <a:xfrm>
            <a:off x="6438900" y="5600700"/>
            <a:ext cx="346075" cy="11271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5" name="אליפסה 84"/>
          <p:cNvSpPr/>
          <p:nvPr/>
        </p:nvSpPr>
        <p:spPr bwMode="auto">
          <a:xfrm>
            <a:off x="5534025" y="5575300"/>
            <a:ext cx="485775" cy="13811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6" name="אליפסה 85"/>
          <p:cNvSpPr/>
          <p:nvPr/>
        </p:nvSpPr>
        <p:spPr bwMode="auto">
          <a:xfrm>
            <a:off x="6078538" y="4989513"/>
            <a:ext cx="485775"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7" name="אליפסה 86"/>
          <p:cNvSpPr/>
          <p:nvPr/>
        </p:nvSpPr>
        <p:spPr bwMode="auto">
          <a:xfrm>
            <a:off x="4525963" y="5599113"/>
            <a:ext cx="485775"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8" name="אליפסה 87"/>
          <p:cNvSpPr/>
          <p:nvPr/>
        </p:nvSpPr>
        <p:spPr bwMode="auto">
          <a:xfrm>
            <a:off x="3541713" y="5664200"/>
            <a:ext cx="312737" cy="7937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9" name="אליפסה 88"/>
          <p:cNvSpPr/>
          <p:nvPr/>
        </p:nvSpPr>
        <p:spPr bwMode="auto">
          <a:xfrm>
            <a:off x="2481263" y="5583238"/>
            <a:ext cx="487362" cy="1381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6433BA-09E3-44AA-B16B-C983443BFC3F}" type="slidenum">
              <a:rPr lang="he-IL" sz="1200" smtClean="0">
                <a:solidFill>
                  <a:prstClr val="white">
                    <a:lumMod val="75000"/>
                  </a:prstClr>
                </a:solidFill>
              </a:rPr>
              <a:pPr fontAlgn="base">
                <a:spcBef>
                  <a:spcPct val="0"/>
                </a:spcBef>
                <a:spcAft>
                  <a:spcPct val="0"/>
                </a:spcAft>
                <a:defRPr/>
              </a:pPr>
              <a:t>12</a:t>
            </a:fld>
            <a:endParaRPr lang="he-IL" sz="1200" dirty="0" smtClean="0">
              <a:solidFill>
                <a:prstClr val="white">
                  <a:lumMod val="75000"/>
                </a:prstClr>
              </a:solidFill>
            </a:endParaRPr>
          </a:p>
        </p:txBody>
      </p:sp>
    </p:spTree>
    <p:extLst>
      <p:ext uri="{BB962C8B-B14F-4D97-AF65-F5344CB8AC3E}">
        <p14:creationId xmlns:p14="http://schemas.microsoft.com/office/powerpoint/2010/main" val="3427372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341313" y="16970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prstClr val="black"/>
                </a:solidFill>
                <a:latin typeface="Arial"/>
                <a:ea typeface="+mn-ea"/>
                <a:cs typeface="Arial"/>
              </a:rPr>
              <a:t>תשובה:   </a:t>
            </a:r>
          </a:p>
          <a:p>
            <a:pPr fontAlgn="auto">
              <a:spcBef>
                <a:spcPts val="0"/>
              </a:spcBef>
              <a:spcAft>
                <a:spcPts val="0"/>
              </a:spcAft>
              <a:defRPr/>
            </a:pPr>
            <a:r>
              <a:rPr lang="he-IL" sz="1800" kern="0" dirty="0">
                <a:solidFill>
                  <a:prstClr val="black"/>
                </a:solidFill>
                <a:latin typeface="Arial"/>
                <a:ea typeface="+mn-ea"/>
                <a:cs typeface="Arial"/>
              </a:rPr>
              <a:t>היתרון הוא שהגורם הזר מחוסל, לפני שהוא חודר לדם ומתפשט לכל אברי הגוף</a:t>
            </a:r>
            <a:r>
              <a:rPr lang="he-IL" sz="1800" kern="0" dirty="0">
                <a:solidFill>
                  <a:sysClr val="windowText" lastClr="000000">
                    <a:lumMod val="65000"/>
                    <a:lumOff val="35000"/>
                  </a:sysClr>
                </a:solidFill>
                <a:latin typeface="Arial"/>
                <a:ea typeface="+mn-ea"/>
                <a:cs typeface="Arial"/>
              </a:rPr>
              <a:t>.</a:t>
            </a:r>
          </a:p>
        </p:txBody>
      </p:sp>
      <p:sp>
        <p:nvSpPr>
          <p:cNvPr id="7" name="TextBox 6"/>
          <p:cNvSpPr txBox="1"/>
          <p:nvPr/>
        </p:nvSpPr>
        <p:spPr>
          <a:xfrm>
            <a:off x="214313" y="474663"/>
            <a:ext cx="8470900"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3:</a:t>
            </a: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מקצת תאי הדם הלבנים מסוגלים לצאת מצינורות הדם ולהגיע למקום </a:t>
            </a:r>
            <a:r>
              <a:rPr lang="he-IL" sz="1800" kern="0" dirty="0">
                <a:solidFill>
                  <a:srgbClr val="1F497D"/>
                </a:solidFill>
                <a:latin typeface="Arial" pitchFamily="34" charset="0"/>
                <a:cs typeface="Arial" pitchFamily="34" charset="0"/>
              </a:rPr>
              <a:t>שגורמי המחלה חדרו אליו</a:t>
            </a:r>
            <a:r>
              <a:rPr lang="he-IL" sz="1800" kern="0" dirty="0">
                <a:solidFill>
                  <a:srgbClr val="1F497D"/>
                </a:solidFill>
                <a:latin typeface="Arial" pitchFamily="34" charset="0"/>
                <a:ea typeface="+mn-ea"/>
                <a:cs typeface="Arial" pitchFamily="34" charset="0"/>
              </a:rPr>
              <a:t>, לדוגמה, לפצע בעור</a:t>
            </a:r>
            <a:r>
              <a:rPr lang="he-IL" sz="1800" kern="0" dirty="0">
                <a:solidFill>
                  <a:srgbClr val="1D4C72"/>
                </a:solidFill>
                <a:latin typeface="Arial" pitchFamily="34" charset="0"/>
                <a:ea typeface="+mn-ea"/>
                <a:cs typeface="Arial" pitchFamily="34" charset="0"/>
              </a:rPr>
              <a:t>. מהו היתרון בכך?</a:t>
            </a:r>
          </a:p>
        </p:txBody>
      </p:sp>
      <p:sp>
        <p:nvSpPr>
          <p:cNvPr id="9"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26D4A7-D64F-44C9-9757-88F3AA332CED}" type="slidenum">
              <a:rPr lang="he-IL" sz="1200" smtClean="0">
                <a:solidFill>
                  <a:prstClr val="white">
                    <a:lumMod val="75000"/>
                  </a:prstClr>
                </a:solidFill>
              </a:rPr>
              <a:pPr fontAlgn="base">
                <a:spcBef>
                  <a:spcPct val="0"/>
                </a:spcBef>
                <a:spcAft>
                  <a:spcPct val="0"/>
                </a:spcAft>
                <a:defRPr/>
              </a:pPr>
              <a:t>13</a:t>
            </a:fld>
            <a:endParaRPr lang="he-IL" sz="1200" dirty="0" smtClean="0">
              <a:solidFill>
                <a:prstClr val="white">
                  <a:lumMod val="75000"/>
                </a:prstClr>
              </a:solidFill>
            </a:endParaRPr>
          </a:p>
        </p:txBody>
      </p:sp>
    </p:spTree>
    <p:extLst>
      <p:ext uri="{BB962C8B-B14F-4D97-AF65-F5344CB8AC3E}">
        <p14:creationId xmlns:p14="http://schemas.microsoft.com/office/powerpoint/2010/main" val="2152144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a:t>
            </a:r>
            <a:endParaRPr lang="he-IL" sz="1800" dirty="0" smtClean="0"/>
          </a:p>
        </p:txBody>
      </p:sp>
      <p:sp>
        <p:nvSpPr>
          <p:cNvPr id="8" name="TextBox 7"/>
          <p:cNvSpPr txBox="1"/>
          <p:nvPr/>
        </p:nvSpPr>
        <p:spPr>
          <a:xfrm>
            <a:off x="249238" y="442913"/>
            <a:ext cx="8469312"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3:</a:t>
            </a: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תאי הדם הלבנים הפגוציטים (יש תאי דם לבנים שאינם פגוציטים, נלמד עליהם בהמשך </a:t>
            </a: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השיעור) מבחינים בין תאי הגוף לבין תאים זרים.</a:t>
            </a:r>
          </a:p>
          <a:p>
            <a:pPr marL="285750" indent="-285750" fontAlgn="auto">
              <a:spcBef>
                <a:spcPts val="0"/>
              </a:spcBef>
              <a:spcAft>
                <a:spcPts val="0"/>
              </a:spcAft>
              <a:buFontTx/>
              <a:buChar char="-"/>
              <a:defRPr/>
            </a:pPr>
            <a:r>
              <a:rPr lang="he-IL" sz="1800" kern="0" dirty="0">
                <a:solidFill>
                  <a:srgbClr val="1F497D"/>
                </a:solidFill>
                <a:latin typeface="Arial" pitchFamily="34" charset="0"/>
                <a:ea typeface="+mn-ea"/>
                <a:cs typeface="Arial" pitchFamily="34" charset="0"/>
              </a:rPr>
              <a:t>כיצד הם מבחינים בין התאים?</a:t>
            </a:r>
          </a:p>
          <a:p>
            <a:pPr marL="171450" indent="-171450" fontAlgn="auto">
              <a:spcBef>
                <a:spcPts val="0"/>
              </a:spcBef>
              <a:spcAft>
                <a:spcPts val="0"/>
              </a:spcAft>
              <a:buFontTx/>
              <a:buChar char="-"/>
              <a:defRPr/>
            </a:pPr>
            <a:r>
              <a:rPr lang="he-IL" sz="1800" kern="0" dirty="0">
                <a:solidFill>
                  <a:srgbClr val="1F497D"/>
                </a:solidFill>
                <a:latin typeface="Arial" pitchFamily="34" charset="0"/>
                <a:ea typeface="+mn-ea"/>
                <a:cs typeface="Arial" pitchFamily="34" charset="0"/>
              </a:rPr>
              <a:t> מדוע ההבחנה הזאת הכרחית?</a:t>
            </a:r>
          </a:p>
        </p:txBody>
      </p:sp>
      <p:sp>
        <p:nvSpPr>
          <p:cNvPr id="14"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90D674-EEC8-4241-8702-014C9D1C6FC4}" type="slidenum">
              <a:rPr lang="he-IL" sz="1200" smtClean="0">
                <a:solidFill>
                  <a:prstClr val="white">
                    <a:lumMod val="75000"/>
                  </a:prstClr>
                </a:solidFill>
              </a:rPr>
              <a:pPr fontAlgn="base">
                <a:spcBef>
                  <a:spcPct val="0"/>
                </a:spcBef>
                <a:spcAft>
                  <a:spcPct val="0"/>
                </a:spcAft>
                <a:defRPr/>
              </a:pPr>
              <a:t>14</a:t>
            </a:fld>
            <a:endParaRPr lang="he-IL" sz="1200" dirty="0" smtClean="0">
              <a:solidFill>
                <a:prstClr val="white">
                  <a:lumMod val="75000"/>
                </a:prstClr>
              </a:solidFill>
            </a:endParaRPr>
          </a:p>
        </p:txBody>
      </p:sp>
      <p:grpSp>
        <p:nvGrpSpPr>
          <p:cNvPr id="27" name="קבוצה 26"/>
          <p:cNvGrpSpPr/>
          <p:nvPr/>
        </p:nvGrpSpPr>
        <p:grpSpPr>
          <a:xfrm>
            <a:off x="109537" y="1534219"/>
            <a:ext cx="4462463" cy="4566701"/>
            <a:chOff x="-96839" y="2132856"/>
            <a:chExt cx="4462463" cy="4566701"/>
          </a:xfrm>
        </p:grpSpPr>
        <p:sp>
          <p:nvSpPr>
            <p:cNvPr id="28" name="מלבן 2"/>
            <p:cNvSpPr>
              <a:spLocks noChangeArrowheads="1"/>
            </p:cNvSpPr>
            <p:nvPr/>
          </p:nvSpPr>
          <p:spPr bwMode="auto">
            <a:xfrm>
              <a:off x="-96839" y="6453336"/>
              <a:ext cx="44624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prstClr val="black"/>
                  </a:solidFill>
                </a:rPr>
                <a:t>Mariana Ruiz Villarreal (LadyofHats, Wikimedia commons)</a:t>
              </a:r>
            </a:p>
          </p:txBody>
        </p:sp>
        <p:grpSp>
          <p:nvGrpSpPr>
            <p:cNvPr id="29" name="קבוצה 28"/>
            <p:cNvGrpSpPr/>
            <p:nvPr/>
          </p:nvGrpSpPr>
          <p:grpSpPr>
            <a:xfrm>
              <a:off x="289077" y="2132856"/>
              <a:ext cx="3744761" cy="4345905"/>
              <a:chOff x="289077" y="2280319"/>
              <a:chExt cx="3744761" cy="4345905"/>
            </a:xfrm>
          </p:grpSpPr>
          <p:grpSp>
            <p:nvGrpSpPr>
              <p:cNvPr id="30" name="קבוצה 12"/>
              <p:cNvGrpSpPr>
                <a:grpSpLocks/>
              </p:cNvGrpSpPr>
              <p:nvPr/>
            </p:nvGrpSpPr>
            <p:grpSpPr bwMode="auto">
              <a:xfrm>
                <a:off x="592138" y="2280319"/>
                <a:ext cx="3441700" cy="4345905"/>
                <a:chOff x="-966832" y="2463631"/>
                <a:chExt cx="3440921" cy="4345310"/>
              </a:xfrm>
            </p:grpSpPr>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832" y="2463631"/>
                  <a:ext cx="3440921" cy="43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משולש ישר-זווית 33"/>
                <p:cNvSpPr/>
                <p:nvPr/>
              </p:nvSpPr>
              <p:spPr>
                <a:xfrm>
                  <a:off x="972654" y="3023274"/>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משולש ישר-זווית 34"/>
                <p:cNvSpPr/>
                <p:nvPr/>
              </p:nvSpPr>
              <p:spPr>
                <a:xfrm rot="60000">
                  <a:off x="734583" y="4549397"/>
                  <a:ext cx="146017"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משולש ישר-זווית 35"/>
                <p:cNvSpPr/>
                <p:nvPr/>
              </p:nvSpPr>
              <p:spPr>
                <a:xfrm>
                  <a:off x="486989" y="6464502"/>
                  <a:ext cx="142843" cy="107935"/>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1" name="מלבן 30"/>
              <p:cNvSpPr/>
              <p:nvPr/>
            </p:nvSpPr>
            <p:spPr>
              <a:xfrm>
                <a:off x="289077" y="5085184"/>
                <a:ext cx="1757211" cy="307777"/>
              </a:xfrm>
              <a:prstGeom prst="rect">
                <a:avLst/>
              </a:prstGeom>
            </p:spPr>
            <p:txBody>
              <a:bodyPr wrap="none">
                <a:spAutoFit/>
              </a:bodyPr>
              <a:lstStyle/>
              <a:p>
                <a:r>
                  <a:rPr lang="he-IL" sz="1400" b="1" kern="0" dirty="0">
                    <a:solidFill>
                      <a:srgbClr val="1D4C72"/>
                    </a:solidFill>
                    <a:latin typeface="Arial" pitchFamily="34" charset="0"/>
                    <a:ea typeface="+mn-ea"/>
                    <a:cs typeface="Arial" pitchFamily="34" charset="0"/>
                  </a:rPr>
                  <a:t>נוצר שקע בקרום התא</a:t>
                </a:r>
                <a:endParaRPr lang="he-IL" sz="1400" b="1" dirty="0">
                  <a:solidFill>
                    <a:prstClr val="black"/>
                  </a:solidFill>
                </a:endParaRPr>
              </a:p>
            </p:txBody>
          </p:sp>
          <p:sp>
            <p:nvSpPr>
              <p:cNvPr id="32" name="מלבן 31"/>
              <p:cNvSpPr/>
              <p:nvPr/>
            </p:nvSpPr>
            <p:spPr>
              <a:xfrm>
                <a:off x="2006862" y="2532261"/>
                <a:ext cx="596638" cy="307777"/>
              </a:xfrm>
              <a:prstGeom prst="rect">
                <a:avLst/>
              </a:prstGeom>
            </p:spPr>
            <p:txBody>
              <a:bodyPr wrap="none">
                <a:spAutoFit/>
              </a:bodyPr>
              <a:lstStyle/>
              <a:p>
                <a:r>
                  <a:rPr lang="he-IL" sz="1400" b="1" kern="0" dirty="0">
                    <a:solidFill>
                      <a:srgbClr val="1D4C72"/>
                    </a:solidFill>
                    <a:latin typeface="Arial" pitchFamily="34" charset="0"/>
                    <a:ea typeface="+mn-ea"/>
                    <a:cs typeface="Arial" pitchFamily="34" charset="0"/>
                  </a:rPr>
                  <a:t>חיידק</a:t>
                </a:r>
                <a:endParaRPr lang="he-IL" sz="1400" b="1" dirty="0">
                  <a:solidFill>
                    <a:prstClr val="black"/>
                  </a:solidFill>
                </a:endParaRPr>
              </a:p>
            </p:txBody>
          </p:sp>
        </p:grpSp>
      </p:grpSp>
    </p:spTree>
    <p:extLst>
      <p:ext uri="{BB962C8B-B14F-4D97-AF65-F5344CB8AC3E}">
        <p14:creationId xmlns:p14="http://schemas.microsoft.com/office/powerpoint/2010/main" val="3460440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הפגוציטים מבחינים בין תאים עצמיים לתאים זרים</a:t>
            </a:r>
            <a:endParaRPr lang="he-IL" sz="1800" dirty="0" smtClean="0"/>
          </a:p>
        </p:txBody>
      </p:sp>
      <p:sp>
        <p:nvSpPr>
          <p:cNvPr id="9" name="Rectangle 12"/>
          <p:cNvSpPr/>
          <p:nvPr/>
        </p:nvSpPr>
        <p:spPr>
          <a:xfrm>
            <a:off x="503237" y="2128614"/>
            <a:ext cx="8215313" cy="338861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fontAlgn="auto">
              <a:spcBef>
                <a:spcPts val="0"/>
              </a:spcBef>
              <a:spcAft>
                <a:spcPts val="0"/>
              </a:spcAft>
              <a:defRPr/>
            </a:pPr>
            <a:r>
              <a:rPr lang="he-IL" sz="1800" dirty="0">
                <a:solidFill>
                  <a:prstClr val="black"/>
                </a:solidFill>
                <a:latin typeface="Arial"/>
                <a:ea typeface="+mn-ea"/>
                <a:cs typeface="Arial"/>
              </a:rPr>
              <a:t>הפגוציטים מסוגלים להבחין בין תאים עצמיים לתאים זרים לפי חומרים </a:t>
            </a:r>
            <a:r>
              <a:rPr lang="he-IL" sz="1800" dirty="0" smtClean="0">
                <a:solidFill>
                  <a:prstClr val="black"/>
                </a:solidFill>
                <a:latin typeface="Arial"/>
                <a:ea typeface="+mn-ea"/>
                <a:cs typeface="Arial"/>
              </a:rPr>
              <a:t>(אנטיגנים) הבולטים </a:t>
            </a:r>
            <a:r>
              <a:rPr lang="he-IL" sz="1800" dirty="0">
                <a:solidFill>
                  <a:prstClr val="black"/>
                </a:solidFill>
                <a:latin typeface="Arial"/>
                <a:ea typeface="+mn-ea"/>
                <a:cs typeface="Arial"/>
              </a:rPr>
              <a:t>מקרומי </a:t>
            </a:r>
            <a:r>
              <a:rPr lang="he-IL" sz="1800" dirty="0" smtClean="0">
                <a:solidFill>
                  <a:prstClr val="black"/>
                </a:solidFill>
                <a:latin typeface="Arial"/>
                <a:ea typeface="+mn-ea"/>
                <a:cs typeface="Arial"/>
              </a:rPr>
              <a:t>התאים</a:t>
            </a:r>
            <a:r>
              <a:rPr lang="he-IL" sz="1800" dirty="0">
                <a:solidFill>
                  <a:prstClr val="black"/>
                </a:solidFill>
                <a:latin typeface="Arial"/>
                <a:ea typeface="+mn-ea"/>
                <a:cs typeface="Arial"/>
              </a:rPr>
              <a:t>, השונים מן החומרים הבולטים מתאי הגוף.</a:t>
            </a:r>
          </a:p>
          <a:p>
            <a:pPr fontAlgn="auto">
              <a:spcBef>
                <a:spcPts val="0"/>
              </a:spcBef>
              <a:spcAft>
                <a:spcPts val="0"/>
              </a:spcAft>
              <a:defRPr/>
            </a:pPr>
            <a:endParaRPr lang="he-IL" sz="1800" dirty="0">
              <a:solidFill>
                <a:prstClr val="black"/>
              </a:solidFill>
              <a:latin typeface="Arial"/>
              <a:ea typeface="+mn-ea"/>
              <a:cs typeface="Arial"/>
            </a:endParaRPr>
          </a:p>
          <a:p>
            <a:pPr fontAlgn="auto">
              <a:spcBef>
                <a:spcPts val="0"/>
              </a:spcBef>
              <a:spcAft>
                <a:spcPts val="0"/>
              </a:spcAft>
              <a:defRPr/>
            </a:pPr>
            <a:endParaRPr lang="he-IL" sz="1800" dirty="0">
              <a:solidFill>
                <a:prstClr val="black"/>
              </a:solidFill>
              <a:latin typeface="Arial"/>
              <a:ea typeface="+mn-ea"/>
              <a:cs typeface="Arial"/>
            </a:endParaRPr>
          </a:p>
          <a:p>
            <a:pPr fontAlgn="auto">
              <a:spcBef>
                <a:spcPts val="0"/>
              </a:spcBef>
              <a:spcAft>
                <a:spcPts val="0"/>
              </a:spcAft>
              <a:defRPr/>
            </a:pPr>
            <a:endParaRPr lang="he-IL" sz="1800" dirty="0">
              <a:solidFill>
                <a:prstClr val="black"/>
              </a:solidFill>
              <a:latin typeface="Arial"/>
              <a:ea typeface="+mn-ea"/>
              <a:cs typeface="Arial"/>
            </a:endParaRPr>
          </a:p>
          <a:p>
            <a:pPr fontAlgn="auto">
              <a:spcBef>
                <a:spcPts val="0"/>
              </a:spcBef>
              <a:spcAft>
                <a:spcPts val="0"/>
              </a:spcAft>
              <a:defRPr/>
            </a:pPr>
            <a:endParaRPr lang="he-IL" sz="1800" dirty="0">
              <a:solidFill>
                <a:prstClr val="black"/>
              </a:solidFill>
              <a:latin typeface="Arial"/>
              <a:ea typeface="+mn-ea"/>
              <a:cs typeface="Arial"/>
            </a:endParaRPr>
          </a:p>
          <a:p>
            <a:pPr fontAlgn="auto">
              <a:spcBef>
                <a:spcPts val="0"/>
              </a:spcBef>
              <a:spcAft>
                <a:spcPts val="0"/>
              </a:spcAft>
              <a:defRPr/>
            </a:pPr>
            <a:endParaRPr lang="he-IL" sz="1800" dirty="0">
              <a:solidFill>
                <a:prstClr val="black"/>
              </a:solidFill>
              <a:latin typeface="Arial"/>
              <a:ea typeface="+mn-ea"/>
              <a:cs typeface="Arial"/>
            </a:endParaRPr>
          </a:p>
          <a:p>
            <a:pPr fontAlgn="auto">
              <a:spcBef>
                <a:spcPts val="0"/>
              </a:spcBef>
              <a:spcAft>
                <a:spcPts val="0"/>
              </a:spcAft>
              <a:defRPr/>
            </a:pPr>
            <a:r>
              <a:rPr lang="he-IL" sz="1800" dirty="0">
                <a:solidFill>
                  <a:prstClr val="black"/>
                </a:solidFill>
                <a:latin typeface="Arial"/>
                <a:ea typeface="+mn-ea"/>
                <a:cs typeface="Arial"/>
              </a:rPr>
              <a:t> </a:t>
            </a:r>
            <a:r>
              <a:rPr lang="he-IL" sz="1800" dirty="0" smtClean="0">
                <a:solidFill>
                  <a:prstClr val="black"/>
                </a:solidFill>
                <a:latin typeface="Arial"/>
                <a:ea typeface="+mn-ea"/>
                <a:cs typeface="Arial"/>
              </a:rPr>
              <a:t>כושר </a:t>
            </a:r>
            <a:r>
              <a:rPr lang="he-IL" sz="1800" dirty="0">
                <a:solidFill>
                  <a:prstClr val="black"/>
                </a:solidFill>
                <a:latin typeface="Arial"/>
                <a:ea typeface="+mn-ea"/>
                <a:cs typeface="Arial"/>
              </a:rPr>
              <a:t>ההבחנה הזה חיוני משום שהוא מונע "בליעת" תאי גוף עצמיים על ידי תאי הדם </a:t>
            </a:r>
          </a:p>
          <a:p>
            <a:pPr fontAlgn="auto">
              <a:spcBef>
                <a:spcPts val="0"/>
              </a:spcBef>
              <a:spcAft>
                <a:spcPts val="0"/>
              </a:spcAft>
              <a:defRPr/>
            </a:pPr>
            <a:r>
              <a:rPr lang="he-IL" sz="1800" dirty="0">
                <a:solidFill>
                  <a:prstClr val="black"/>
                </a:solidFill>
                <a:latin typeface="Arial"/>
                <a:ea typeface="+mn-ea"/>
                <a:cs typeface="Arial"/>
              </a:rPr>
              <a:t> </a:t>
            </a:r>
            <a:r>
              <a:rPr lang="he-IL" sz="1800" dirty="0" smtClean="0">
                <a:solidFill>
                  <a:prstClr val="black"/>
                </a:solidFill>
                <a:latin typeface="Arial"/>
                <a:ea typeface="+mn-ea"/>
                <a:cs typeface="Arial"/>
              </a:rPr>
              <a:t>הלבנים.</a:t>
            </a:r>
            <a:endParaRPr lang="he-IL" sz="1800" dirty="0">
              <a:solidFill>
                <a:prstClr val="black"/>
              </a:solidFill>
              <a:latin typeface="Arial"/>
              <a:ea typeface="+mn-ea"/>
              <a:cs typeface="Arial"/>
            </a:endParaRPr>
          </a:p>
        </p:txBody>
      </p:sp>
      <p:grpSp>
        <p:nvGrpSpPr>
          <p:cNvPr id="2" name="קבוצה 1"/>
          <p:cNvGrpSpPr/>
          <p:nvPr/>
        </p:nvGrpSpPr>
        <p:grpSpPr>
          <a:xfrm>
            <a:off x="4488862" y="3356992"/>
            <a:ext cx="1371600" cy="495347"/>
            <a:chOff x="2484438" y="4884739"/>
            <a:chExt cx="1371600" cy="495347"/>
          </a:xfrm>
        </p:grpSpPr>
        <p:grpSp>
          <p:nvGrpSpPr>
            <p:cNvPr id="108550" name="קבוצה 2"/>
            <p:cNvGrpSpPr>
              <a:grpSpLocks/>
            </p:cNvGrpSpPr>
            <p:nvPr/>
          </p:nvGrpSpPr>
          <p:grpSpPr bwMode="auto">
            <a:xfrm>
              <a:off x="2916238" y="4884739"/>
              <a:ext cx="939800" cy="495347"/>
              <a:chOff x="2195736" y="5301208"/>
              <a:chExt cx="940494" cy="494274"/>
            </a:xfrm>
          </p:grpSpPr>
          <p:pic>
            <p:nvPicPr>
              <p:cNvPr id="108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5301208"/>
                <a:ext cx="940494" cy="4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שולש ישר-זווית 9"/>
              <p:cNvSpPr/>
              <p:nvPr/>
            </p:nvSpPr>
            <p:spPr>
              <a:xfrm>
                <a:off x="2267226" y="5644924"/>
                <a:ext cx="144570" cy="107716"/>
              </a:xfrm>
              <a:prstGeom prst="rtTriangle">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7" name="מחבר חץ ישר 6"/>
            <p:cNvCxnSpPr/>
            <p:nvPr/>
          </p:nvCxnSpPr>
          <p:spPr>
            <a:xfrm>
              <a:off x="2484438" y="5302822"/>
              <a:ext cx="431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8"/>
          <p:cNvSpPr>
            <a:spLocks noGrp="1"/>
          </p:cNvSpPr>
          <p:nvPr>
            <p:ph type="sldNum" sz="quarter" idx="12"/>
          </p:nvPr>
        </p:nvSpPr>
        <p:spPr bwMode="auto">
          <a:xfrm>
            <a:off x="134144"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3BE9BA-3C50-4C56-AD82-10A88F01446A}" type="slidenum">
              <a:rPr lang="he-IL" sz="1200" smtClean="0">
                <a:solidFill>
                  <a:prstClr val="white">
                    <a:lumMod val="75000"/>
                  </a:prstClr>
                </a:solidFill>
              </a:rPr>
              <a:pPr fontAlgn="base">
                <a:spcBef>
                  <a:spcPct val="0"/>
                </a:spcBef>
                <a:spcAft>
                  <a:spcPct val="0"/>
                </a:spcAft>
                <a:defRPr/>
              </a:pPr>
              <a:t>15</a:t>
            </a:fld>
            <a:endParaRPr lang="he-IL" sz="1200" dirty="0" smtClean="0">
              <a:solidFill>
                <a:prstClr val="white">
                  <a:lumMod val="75000"/>
                </a:prstClr>
              </a:solidFill>
            </a:endParaRPr>
          </a:p>
        </p:txBody>
      </p:sp>
      <p:sp>
        <p:nvSpPr>
          <p:cNvPr id="13" name="TextBox 12"/>
          <p:cNvSpPr txBox="1"/>
          <p:nvPr/>
        </p:nvSpPr>
        <p:spPr>
          <a:xfrm>
            <a:off x="249238" y="442913"/>
            <a:ext cx="8469312"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a:t>
            </a: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תאי הדם הלבנים הפגוציטים (יש תאי דם לבנים שאינם פגוציטים, נלמד עליהם בהמשך </a:t>
            </a:r>
          </a:p>
          <a:p>
            <a:pPr fontAlgn="auto">
              <a:spcBef>
                <a:spcPts val="0"/>
              </a:spcBef>
              <a:spcAft>
                <a:spcPts val="0"/>
              </a:spcAft>
              <a:defRPr/>
            </a:pPr>
            <a:r>
              <a:rPr lang="he-IL" sz="1800" kern="0" dirty="0">
                <a:solidFill>
                  <a:srgbClr val="1F497D"/>
                </a:solidFill>
                <a:latin typeface="Arial" pitchFamily="34" charset="0"/>
                <a:ea typeface="+mn-ea"/>
                <a:cs typeface="Arial" pitchFamily="34" charset="0"/>
              </a:rPr>
              <a:t>השיעור) מבחינים בין תאי הגוף לבין תאים זרים.</a:t>
            </a:r>
          </a:p>
          <a:p>
            <a:pPr marL="285750" indent="-285750" fontAlgn="auto">
              <a:spcBef>
                <a:spcPts val="0"/>
              </a:spcBef>
              <a:spcAft>
                <a:spcPts val="0"/>
              </a:spcAft>
              <a:buFontTx/>
              <a:buChar char="-"/>
              <a:defRPr/>
            </a:pPr>
            <a:r>
              <a:rPr lang="he-IL" sz="1800" kern="0" dirty="0">
                <a:solidFill>
                  <a:srgbClr val="1F497D"/>
                </a:solidFill>
                <a:latin typeface="Arial" pitchFamily="34" charset="0"/>
                <a:ea typeface="+mn-ea"/>
                <a:cs typeface="Arial" pitchFamily="34" charset="0"/>
              </a:rPr>
              <a:t>כיצד הם מבחינים בין התאים?</a:t>
            </a:r>
          </a:p>
          <a:p>
            <a:pPr marL="171450" indent="-171450" fontAlgn="auto">
              <a:spcBef>
                <a:spcPts val="0"/>
              </a:spcBef>
              <a:spcAft>
                <a:spcPts val="0"/>
              </a:spcAft>
              <a:buFontTx/>
              <a:buChar char="-"/>
              <a:defRPr/>
            </a:pPr>
            <a:r>
              <a:rPr lang="he-IL" sz="1800" kern="0" dirty="0">
                <a:solidFill>
                  <a:srgbClr val="1F497D"/>
                </a:solidFill>
                <a:latin typeface="Arial" pitchFamily="34" charset="0"/>
                <a:ea typeface="+mn-ea"/>
                <a:cs typeface="Arial" pitchFamily="34" charset="0"/>
              </a:rPr>
              <a:t> מדוע ההבחנה הזאת הכרחית?</a:t>
            </a:r>
          </a:p>
        </p:txBody>
      </p:sp>
    </p:spTree>
    <p:extLst>
      <p:ext uri="{BB962C8B-B14F-4D97-AF65-F5344CB8AC3E}">
        <p14:creationId xmlns:p14="http://schemas.microsoft.com/office/powerpoint/2010/main" val="418376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תגובת הדלקת</a:t>
            </a:r>
            <a:endParaRPr lang="he-IL" sz="1800" dirty="0" smtClean="0">
              <a:solidFill>
                <a:schemeClr val="accent6">
                  <a:lumMod val="50000"/>
                  <a:lumOff val="50000"/>
                </a:schemeClr>
              </a:solidFill>
            </a:endParaRPr>
          </a:p>
        </p:txBody>
      </p:sp>
      <p:sp>
        <p:nvSpPr>
          <p:cNvPr id="106500" name="TextBox 6"/>
          <p:cNvSpPr txBox="1">
            <a:spLocks noChangeArrowheads="1"/>
          </p:cNvSpPr>
          <p:nvPr/>
        </p:nvSpPr>
        <p:spPr bwMode="auto">
          <a:xfrm>
            <a:off x="223838" y="523875"/>
            <a:ext cx="8470900" cy="2616200"/>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sz="1800" dirty="0">
                <a:solidFill>
                  <a:srgbClr val="000000"/>
                </a:solidFill>
                <a:latin typeface="Arial" pitchFamily="34" charset="0"/>
                <a:cs typeface="Arial" pitchFamily="34" charset="0"/>
              </a:rPr>
              <a:t>קו ההגנה השני מבוסס בעיקר על תגובת הדלקת.</a:t>
            </a:r>
          </a:p>
          <a:p>
            <a:pPr>
              <a:defRPr/>
            </a:pPr>
            <a:r>
              <a:rPr lang="he-IL" sz="1800" dirty="0">
                <a:solidFill>
                  <a:srgbClr val="000000"/>
                </a:solidFill>
                <a:latin typeface="Arial" pitchFamily="34" charset="0"/>
                <a:cs typeface="Arial" pitchFamily="34" charset="0"/>
              </a:rPr>
              <a:t>תגובת הדלקת מתבטאת </a:t>
            </a:r>
            <a:r>
              <a:rPr lang="he-IL" sz="1800" dirty="0">
                <a:solidFill>
                  <a:prstClr val="black"/>
                </a:solidFill>
                <a:latin typeface="Arial" pitchFamily="34" charset="0"/>
                <a:cs typeface="Arial" pitchFamily="34" charset="0"/>
              </a:rPr>
              <a:t>בכך שהאזור הפגוע מתנפח, נעשה אדום, ונוצרת בו תחושת כאב.</a:t>
            </a:r>
          </a:p>
          <a:p>
            <a:pPr>
              <a:defRPr/>
            </a:pPr>
            <a:r>
              <a:rPr lang="he-IL" sz="1800" dirty="0">
                <a:solidFill>
                  <a:prstClr val="black"/>
                </a:solidFill>
                <a:latin typeface="Arial" pitchFamily="34" charset="0"/>
                <a:cs typeface="Arial" pitchFamily="34" charset="0"/>
              </a:rPr>
              <a:t>ההתנפחות נגרמת עקב התרחבות נימי הדם באזור הפגוע, ודליפת נוזלים לרקמה, כמו כן, נמשכים לאזור תאי דם לבנים פגוציטים התוקפים את הגורמים הזרים. לעתים, נוצרת מוגלה שמקורה משרידי פגוציטים ואנטיגנים מתים. </a:t>
            </a:r>
            <a:r>
              <a:rPr lang="he-IL" sz="1800" dirty="0">
                <a:solidFill>
                  <a:prstClr val="black"/>
                </a:solidFill>
                <a:ea typeface="Calibri" pitchFamily="34" charset="0"/>
                <a:cs typeface="Arial" pitchFamily="34" charset="0"/>
              </a:rPr>
              <a:t>התרחבות כלי הדם והלימפה ומשיכת הפגוציטים, נגרמים בהשפעת חומרים שהשתחררו מן התאים שנפגעו עקב הפציעה.</a:t>
            </a:r>
            <a:endParaRPr lang="en-US" sz="2000" dirty="0">
              <a:solidFill>
                <a:prstClr val="black"/>
              </a:solidFill>
              <a:cs typeface="Calibri" pitchFamily="34" charset="0"/>
            </a:endParaRPr>
          </a:p>
          <a:p>
            <a:pPr>
              <a:defRPr/>
            </a:pPr>
            <a:r>
              <a:rPr lang="he-IL" sz="2000" dirty="0">
                <a:solidFill>
                  <a:prstClr val="black"/>
                </a:solidFill>
                <a:cs typeface="Calibri" pitchFamily="34" charset="0"/>
              </a:rPr>
              <a:t> </a:t>
            </a:r>
            <a:endParaRPr lang="en-US" sz="2000" dirty="0">
              <a:solidFill>
                <a:prstClr val="black"/>
              </a:solidFill>
              <a:cs typeface="Calibri" pitchFamily="34" charset="0"/>
            </a:endParaRPr>
          </a:p>
          <a:p>
            <a:pPr>
              <a:defRPr/>
            </a:pPr>
            <a:endParaRPr lang="he-IL" sz="1800" dirty="0">
              <a:solidFill>
                <a:srgbClr val="000000"/>
              </a:solidFill>
              <a:latin typeface="Arial" pitchFamily="34" charset="0"/>
              <a:cs typeface="Arial" pitchFamily="34" charset="0"/>
            </a:endParaRPr>
          </a:p>
          <a:p>
            <a:pPr>
              <a:defRPr/>
            </a:pPr>
            <a:endParaRPr lang="he-IL" sz="1800" dirty="0">
              <a:solidFill>
                <a:srgbClr val="000000"/>
              </a:solidFill>
              <a:latin typeface="Arial" pitchFamily="34" charset="0"/>
              <a:cs typeface="Arial" pitchFamily="34" charset="0"/>
            </a:endParaRPr>
          </a:p>
        </p:txBody>
      </p:sp>
      <p:grpSp>
        <p:nvGrpSpPr>
          <p:cNvPr id="111621" name="קבוצה 1"/>
          <p:cNvGrpSpPr>
            <a:grpSpLocks/>
          </p:cNvGrpSpPr>
          <p:nvPr/>
        </p:nvGrpSpPr>
        <p:grpSpPr bwMode="auto">
          <a:xfrm>
            <a:off x="2386013" y="2565400"/>
            <a:ext cx="4146550" cy="3941763"/>
            <a:chOff x="2339752" y="2452577"/>
            <a:chExt cx="4146516" cy="3941583"/>
          </a:xfrm>
        </p:grpSpPr>
        <p:pic>
          <p:nvPicPr>
            <p:cNvPr id="1116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931" y="2452577"/>
              <a:ext cx="384333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מלבן 1"/>
            <p:cNvSpPr>
              <a:spLocks noChangeArrowheads="1"/>
            </p:cNvSpPr>
            <p:nvPr/>
          </p:nvSpPr>
          <p:spPr bwMode="auto">
            <a:xfrm>
              <a:off x="2339752" y="6116347"/>
              <a:ext cx="2740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prstClr val="black"/>
                  </a:solidFill>
                  <a:latin typeface="Calibri" pitchFamily="34" charset="0"/>
                  <a:ea typeface="Calibri" pitchFamily="34" charset="0"/>
                  <a:cs typeface="Arial" pitchFamily="34" charset="0"/>
                </a:rPr>
                <a:t>©  Arria Belli (Wikimedia commons)</a:t>
              </a:r>
            </a:p>
          </p:txBody>
        </p:sp>
      </p:grpSp>
      <p:sp>
        <p:nvSpPr>
          <p:cNvPr id="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716E5E-ABCD-491C-ADA9-4A3E79D87D41}" type="slidenum">
              <a:rPr lang="he-IL" sz="1200" smtClean="0">
                <a:solidFill>
                  <a:prstClr val="white">
                    <a:lumMod val="75000"/>
                  </a:prstClr>
                </a:solidFill>
              </a:rPr>
              <a:pPr fontAlgn="base">
                <a:spcBef>
                  <a:spcPct val="0"/>
                </a:spcBef>
                <a:spcAft>
                  <a:spcPct val="0"/>
                </a:spcAft>
                <a:defRPr/>
              </a:pPr>
              <a:t>16</a:t>
            </a:fld>
            <a:endParaRPr lang="he-IL" sz="1200" dirty="0" smtClean="0">
              <a:solidFill>
                <a:prstClr val="white">
                  <a:lumMod val="75000"/>
                </a:prstClr>
              </a:solidFill>
            </a:endParaRPr>
          </a:p>
        </p:txBody>
      </p:sp>
    </p:spTree>
    <p:extLst>
      <p:ext uri="{BB962C8B-B14F-4D97-AF65-F5344CB8AC3E}">
        <p14:creationId xmlns:p14="http://schemas.microsoft.com/office/powerpoint/2010/main" val="1194191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 ההגנה </a:t>
            </a:r>
            <a:r>
              <a:rPr lang="he-IL" sz="1800" b="1" dirty="0" smtClean="0">
                <a:solidFill>
                  <a:schemeClr val="accent3"/>
                </a:solidFill>
                <a:ea typeface="+mn-ea"/>
              </a:rPr>
              <a:t>השלישי (מערכת החיסון) </a:t>
            </a:r>
            <a:r>
              <a:rPr lang="he-IL" sz="1800" b="1" dirty="0" smtClean="0">
                <a:solidFill>
                  <a:srgbClr val="FF6600"/>
                </a:solidFill>
                <a:ea typeface="+mn-ea"/>
              </a:rPr>
              <a:t>: תגובה ייחודית</a:t>
            </a:r>
            <a:endParaRPr lang="he-IL" sz="1800" dirty="0" smtClean="0"/>
          </a:p>
        </p:txBody>
      </p:sp>
      <p:sp>
        <p:nvSpPr>
          <p:cNvPr id="115717" name="מלבן 1"/>
          <p:cNvSpPr>
            <a:spLocks noChangeArrowheads="1"/>
          </p:cNvSpPr>
          <p:nvPr/>
        </p:nvSpPr>
        <p:spPr bwMode="auto">
          <a:xfrm>
            <a:off x="731838" y="4403725"/>
            <a:ext cx="77152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solidFill>
                  <a:srgbClr val="000000"/>
                </a:solidFill>
                <a:latin typeface="Arial" pitchFamily="34" charset="0"/>
                <a:cs typeface="Arial" pitchFamily="34" charset="0"/>
              </a:rPr>
              <a:t>בתגובה </a:t>
            </a:r>
            <a:r>
              <a:rPr lang="he-IL" sz="1800" dirty="0">
                <a:solidFill>
                  <a:prstClr val="black"/>
                </a:solidFill>
                <a:latin typeface="Arial" pitchFamily="34" charset="0"/>
                <a:cs typeface="Arial" pitchFamily="34" charset="0"/>
              </a:rPr>
              <a:t>החיסונית פועלים במשותף תאי </a:t>
            </a:r>
            <a:r>
              <a:rPr lang="en-US" sz="1800" dirty="0">
                <a:solidFill>
                  <a:prstClr val="black"/>
                </a:solidFill>
                <a:latin typeface="Arial" pitchFamily="34" charset="0"/>
                <a:cs typeface="Arial" pitchFamily="34" charset="0"/>
              </a:rPr>
              <a:t>T</a:t>
            </a:r>
            <a:r>
              <a:rPr lang="he-IL" sz="1800" dirty="0">
                <a:solidFill>
                  <a:prstClr val="black"/>
                </a:solidFill>
                <a:latin typeface="Arial" pitchFamily="34" charset="0"/>
                <a:cs typeface="Arial" pitchFamily="34" charset="0"/>
              </a:rPr>
              <a:t> ותאי </a:t>
            </a:r>
            <a:r>
              <a:rPr lang="en-US" sz="1800" dirty="0">
                <a:solidFill>
                  <a:prstClr val="black"/>
                </a:solidFill>
                <a:latin typeface="Arial" pitchFamily="34" charset="0"/>
                <a:cs typeface="Arial" pitchFamily="34" charset="0"/>
              </a:rPr>
              <a:t>B</a:t>
            </a:r>
            <a:r>
              <a:rPr lang="he-IL" sz="1800" dirty="0">
                <a:solidFill>
                  <a:prstClr val="black"/>
                </a:solidFill>
                <a:latin typeface="Arial" pitchFamily="34" charset="0"/>
                <a:cs typeface="Arial" pitchFamily="34" charset="0"/>
              </a:rPr>
              <a:t> המייצרים נוגדנים, </a:t>
            </a:r>
          </a:p>
          <a:p>
            <a:pPr>
              <a:lnSpc>
                <a:spcPct val="150000"/>
              </a:lnSpc>
            </a:pPr>
            <a:r>
              <a:rPr lang="he-IL" sz="1800" dirty="0">
                <a:solidFill>
                  <a:prstClr val="black"/>
                </a:solidFill>
                <a:latin typeface="Arial" pitchFamily="34" charset="0"/>
                <a:cs typeface="Arial" pitchFamily="34" charset="0"/>
              </a:rPr>
              <a:t>ואולם לא בכל חדירה של אנטיגן מופעלות שתי דרכי התגובה באותה המידה: </a:t>
            </a:r>
          </a:p>
          <a:p>
            <a:pPr>
              <a:lnSpc>
                <a:spcPct val="150000"/>
              </a:lnSpc>
            </a:pPr>
            <a:r>
              <a:rPr lang="he-IL" sz="1800" dirty="0">
                <a:solidFill>
                  <a:prstClr val="black"/>
                </a:solidFill>
                <a:latin typeface="Arial" pitchFamily="34" charset="0"/>
                <a:cs typeface="Arial" pitchFamily="34" charset="0"/>
              </a:rPr>
              <a:t>נוגדנים יעילים בייחוד נגד אנטיגנים שמשוטטים בנוזלי הגוף, לדוגמה: חיידקים, רעלים ווירוסים שטרם חדרו לתאי הגוף.</a:t>
            </a:r>
          </a:p>
          <a:p>
            <a:pPr>
              <a:lnSpc>
                <a:spcPct val="150000"/>
              </a:lnSpc>
            </a:pPr>
            <a:r>
              <a:rPr lang="he-IL" sz="1800" dirty="0">
                <a:solidFill>
                  <a:prstClr val="black"/>
                </a:solidFill>
                <a:latin typeface="Arial" pitchFamily="34" charset="0"/>
                <a:cs typeface="Arial" pitchFamily="34" charset="0"/>
              </a:rPr>
              <a:t>תאי </a:t>
            </a:r>
            <a:r>
              <a:rPr lang="en-US" sz="1800" dirty="0">
                <a:solidFill>
                  <a:prstClr val="black"/>
                </a:solidFill>
                <a:latin typeface="Arial" pitchFamily="34" charset="0"/>
                <a:cs typeface="Arial" pitchFamily="34" charset="0"/>
              </a:rPr>
              <a:t>T</a:t>
            </a:r>
            <a:r>
              <a:rPr lang="he-IL" sz="1800" dirty="0">
                <a:solidFill>
                  <a:prstClr val="black"/>
                </a:solidFill>
                <a:latin typeface="Arial" pitchFamily="34" charset="0"/>
                <a:cs typeface="Arial" pitchFamily="34" charset="0"/>
              </a:rPr>
              <a:t> יעילים בייחוד נגד תאי גוף שהותקפו על ידי וירוסים ונגד תאים סרטניים.</a:t>
            </a:r>
          </a:p>
        </p:txBody>
      </p:sp>
      <p:grpSp>
        <p:nvGrpSpPr>
          <p:cNvPr id="115718" name="קבוצה 7"/>
          <p:cNvGrpSpPr>
            <a:grpSpLocks/>
          </p:cNvGrpSpPr>
          <p:nvPr/>
        </p:nvGrpSpPr>
        <p:grpSpPr bwMode="auto">
          <a:xfrm>
            <a:off x="2195513" y="2636838"/>
            <a:ext cx="5557837" cy="1676400"/>
            <a:chOff x="1834032" y="4750694"/>
            <a:chExt cx="5558358" cy="1676400"/>
          </a:xfrm>
        </p:grpSpPr>
        <p:sp>
          <p:nvSpPr>
            <p:cNvPr id="115721" name="מלבן 1"/>
            <p:cNvSpPr>
              <a:spLocks noChangeArrowheads="1"/>
            </p:cNvSpPr>
            <p:nvPr/>
          </p:nvSpPr>
          <p:spPr bwMode="auto">
            <a:xfrm>
              <a:off x="3531898" y="5164726"/>
              <a:ext cx="21463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he-IL" sz="1600" dirty="0">
                  <a:solidFill>
                    <a:prstClr val="black"/>
                  </a:solidFill>
                  <a:latin typeface="Arial" pitchFamily="34" charset="0"/>
                  <a:cs typeface="Calibri" pitchFamily="34" charset="0"/>
                </a:rPr>
                <a:t>תאי דם לבנים</a:t>
              </a:r>
            </a:p>
            <a:p>
              <a:pPr algn="ctr">
                <a:lnSpc>
                  <a:spcPct val="150000"/>
                </a:lnSpc>
              </a:pPr>
              <a:r>
                <a:rPr lang="he-IL" sz="1600" dirty="0">
                  <a:solidFill>
                    <a:prstClr val="black"/>
                  </a:solidFill>
                  <a:latin typeface="Arial" pitchFamily="34" charset="0"/>
                  <a:cs typeface="Calibri" pitchFamily="34" charset="0"/>
                </a:rPr>
                <a:t>מסוג לימפוציטים</a:t>
              </a:r>
            </a:p>
            <a:p>
              <a:pPr algn="l">
                <a:lnSpc>
                  <a:spcPct val="150000"/>
                </a:lnSpc>
              </a:pPr>
              <a:r>
                <a:rPr lang="he-IL" sz="1600" dirty="0">
                  <a:solidFill>
                    <a:prstClr val="black"/>
                  </a:solidFill>
                  <a:latin typeface="Arial" pitchFamily="34" charset="0"/>
                  <a:cs typeface="Arial" pitchFamily="34" charset="0"/>
                </a:rPr>
                <a:t>   </a:t>
              </a:r>
            </a:p>
          </p:txBody>
        </p:sp>
        <p:pic>
          <p:nvPicPr>
            <p:cNvPr id="11572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4032" y="4750694"/>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440" y="4750694"/>
              <a:ext cx="1885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FD932A-5A10-4839-AC1B-1EB2890C007E}" type="slidenum">
              <a:rPr lang="he-IL" sz="1200" smtClean="0">
                <a:solidFill>
                  <a:prstClr val="white">
                    <a:lumMod val="75000"/>
                  </a:prstClr>
                </a:solidFill>
              </a:rPr>
              <a:pPr fontAlgn="base">
                <a:spcBef>
                  <a:spcPct val="0"/>
                </a:spcBef>
                <a:spcAft>
                  <a:spcPct val="0"/>
                </a:spcAft>
                <a:defRPr/>
              </a:pPr>
              <a:t>17</a:t>
            </a:fld>
            <a:endParaRPr lang="he-IL" sz="1200" dirty="0" smtClean="0">
              <a:solidFill>
                <a:prstClr val="white">
                  <a:lumMod val="75000"/>
                </a:prstClr>
              </a:solidFill>
            </a:endParaRPr>
          </a:p>
        </p:txBody>
      </p:sp>
      <p:sp>
        <p:nvSpPr>
          <p:cNvPr id="115720" name="מלבן 1"/>
          <p:cNvSpPr>
            <a:spLocks noChangeArrowheads="1"/>
          </p:cNvSpPr>
          <p:nvPr/>
        </p:nvSpPr>
        <p:spPr bwMode="auto">
          <a:xfrm>
            <a:off x="919163" y="4102100"/>
            <a:ext cx="316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prstClr val="black"/>
                </a:solidFill>
              </a:rPr>
              <a:t>©istock.com/ Sebastian Kaulitzki</a:t>
            </a:r>
            <a:r>
              <a:rPr lang="en-US" dirty="0">
                <a:solidFill>
                  <a:prstClr val="black"/>
                </a:solidFill>
              </a:rPr>
              <a:t> </a:t>
            </a:r>
            <a:endParaRPr lang="he-IL" dirty="0">
              <a:solidFill>
                <a:prstClr val="black"/>
              </a:solidFill>
            </a:endParaRPr>
          </a:p>
        </p:txBody>
      </p:sp>
      <p:sp>
        <p:nvSpPr>
          <p:cNvPr id="2" name="מלבן 1"/>
          <p:cNvSpPr/>
          <p:nvPr/>
        </p:nvSpPr>
        <p:spPr>
          <a:xfrm>
            <a:off x="731838" y="548680"/>
            <a:ext cx="7739478" cy="1754326"/>
          </a:xfrm>
          <a:prstGeom prst="rect">
            <a:avLst/>
          </a:prstGeom>
        </p:spPr>
        <p:txBody>
          <a:bodyPr wrap="square">
            <a:spAutoFit/>
          </a:bodyPr>
          <a:lstStyle/>
          <a:p>
            <a:pPr>
              <a:lnSpc>
                <a:spcPct val="150000"/>
              </a:lnSpc>
              <a:defRPr/>
            </a:pPr>
            <a:r>
              <a:rPr lang="he-IL" sz="1800" u="sng" dirty="0">
                <a:solidFill>
                  <a:srgbClr val="FF6600"/>
                </a:solidFill>
                <a:latin typeface="Arial"/>
                <a:ea typeface="+mn-ea"/>
                <a:cs typeface="Arial"/>
              </a:rPr>
              <a:t>קו ההגנה השלישי – המערכת החיסונית</a:t>
            </a:r>
          </a:p>
          <a:p>
            <a:pPr>
              <a:lnSpc>
                <a:spcPct val="150000"/>
              </a:lnSpc>
              <a:defRPr/>
            </a:pPr>
            <a:r>
              <a:rPr lang="he-IL" sz="1800" dirty="0">
                <a:solidFill>
                  <a:srgbClr val="000000"/>
                </a:solidFill>
                <a:latin typeface="Arial"/>
                <a:ea typeface="+mn-ea"/>
                <a:cs typeface="Arial"/>
              </a:rPr>
              <a:t>כולל תאי דם לבנים הקרויים לימפוציטים: לימפוציטים מסוג </a:t>
            </a:r>
            <a:r>
              <a:rPr lang="en-US" sz="1800" dirty="0">
                <a:solidFill>
                  <a:srgbClr val="000000"/>
                </a:solidFill>
                <a:latin typeface="Arial"/>
                <a:ea typeface="+mn-ea"/>
                <a:cs typeface="Arial"/>
              </a:rPr>
              <a:t>B</a:t>
            </a:r>
            <a:r>
              <a:rPr lang="he-IL" sz="1800" dirty="0">
                <a:solidFill>
                  <a:srgbClr val="000000"/>
                </a:solidFill>
                <a:latin typeface="Arial"/>
                <a:ea typeface="+mn-ea"/>
                <a:cs typeface="Arial"/>
              </a:rPr>
              <a:t> מייצרים </a:t>
            </a:r>
            <a:r>
              <a:rPr lang="he-IL" sz="1800" dirty="0">
                <a:solidFill>
                  <a:srgbClr val="FF6600"/>
                </a:solidFill>
                <a:latin typeface="Arial"/>
                <a:ea typeface="+mn-ea"/>
                <a:cs typeface="Arial"/>
              </a:rPr>
              <a:t>נוגדנים</a:t>
            </a:r>
            <a:r>
              <a:rPr lang="he-IL" sz="1800" dirty="0">
                <a:solidFill>
                  <a:srgbClr val="000000"/>
                </a:solidFill>
                <a:latin typeface="Arial"/>
                <a:ea typeface="+mn-ea"/>
                <a:cs typeface="Arial"/>
              </a:rPr>
              <a:t> ולימפוציטים מסוג </a:t>
            </a:r>
            <a:r>
              <a:rPr lang="en-US" sz="1800" dirty="0">
                <a:solidFill>
                  <a:srgbClr val="000000"/>
                </a:solidFill>
                <a:latin typeface="Arial"/>
                <a:ea typeface="+mn-ea"/>
                <a:cs typeface="Arial"/>
              </a:rPr>
              <a:t>T</a:t>
            </a:r>
            <a:r>
              <a:rPr lang="he-IL" sz="1800" dirty="0">
                <a:solidFill>
                  <a:srgbClr val="000000"/>
                </a:solidFill>
                <a:latin typeface="Arial"/>
                <a:ea typeface="+mn-ea"/>
                <a:cs typeface="Arial"/>
              </a:rPr>
              <a:t> </a:t>
            </a:r>
            <a:r>
              <a:rPr lang="he-IL" sz="1800" dirty="0">
                <a:solidFill>
                  <a:prstClr val="black"/>
                </a:solidFill>
                <a:latin typeface="Arial"/>
                <a:ea typeface="+mn-ea"/>
                <a:cs typeface="Arial"/>
              </a:rPr>
              <a:t>תוקפים ישירות </a:t>
            </a:r>
            <a:r>
              <a:rPr lang="he-IL" sz="1800" dirty="0">
                <a:solidFill>
                  <a:srgbClr val="000000"/>
                </a:solidFill>
                <a:latin typeface="Arial"/>
                <a:ea typeface="+mn-ea"/>
                <a:cs typeface="Arial"/>
              </a:rPr>
              <a:t>את האנטיגן.</a:t>
            </a:r>
          </a:p>
          <a:p>
            <a:pPr>
              <a:lnSpc>
                <a:spcPct val="150000"/>
              </a:lnSpc>
              <a:defRPr/>
            </a:pPr>
            <a:r>
              <a:rPr lang="he-IL" sz="1800" dirty="0">
                <a:solidFill>
                  <a:srgbClr val="000000"/>
                </a:solidFill>
                <a:latin typeface="Arial"/>
                <a:ea typeface="+mn-ea"/>
                <a:cs typeface="Arial"/>
              </a:rPr>
              <a:t>התגובה היא ייחודית לכל אנטיגן ולכן היא נקראת </a:t>
            </a:r>
            <a:r>
              <a:rPr lang="he-IL" sz="1800" dirty="0">
                <a:solidFill>
                  <a:srgbClr val="FF6600"/>
                </a:solidFill>
                <a:latin typeface="Arial"/>
                <a:ea typeface="+mn-ea"/>
                <a:cs typeface="Arial"/>
              </a:rPr>
              <a:t>תגובה ייחודית</a:t>
            </a:r>
            <a:r>
              <a:rPr lang="he-IL" sz="1800" dirty="0">
                <a:solidFill>
                  <a:srgbClr val="000000"/>
                </a:solidFill>
                <a:latin typeface="Arial"/>
                <a:ea typeface="+mn-ea"/>
                <a:cs typeface="Arial"/>
              </a:rPr>
              <a:t>.</a:t>
            </a:r>
          </a:p>
        </p:txBody>
      </p:sp>
    </p:spTree>
    <p:extLst>
      <p:ext uri="{BB962C8B-B14F-4D97-AF65-F5344CB8AC3E}">
        <p14:creationId xmlns:p14="http://schemas.microsoft.com/office/powerpoint/2010/main" val="89190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 ההגנה </a:t>
            </a:r>
            <a:r>
              <a:rPr lang="he-IL" sz="1800" b="1" dirty="0" smtClean="0">
                <a:solidFill>
                  <a:schemeClr val="accent3"/>
                </a:solidFill>
                <a:ea typeface="+mn-ea"/>
              </a:rPr>
              <a:t>השלישי – פירוט</a:t>
            </a:r>
            <a:endParaRPr lang="he-IL" sz="1800" dirty="0" smtClean="0"/>
          </a:p>
        </p:txBody>
      </p:sp>
      <p:sp>
        <p:nvSpPr>
          <p:cNvPr id="8" name="מלבן 7"/>
          <p:cNvSpPr/>
          <p:nvPr/>
        </p:nvSpPr>
        <p:spPr>
          <a:xfrm>
            <a:off x="396875" y="620713"/>
            <a:ext cx="8280400" cy="1511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defRPr/>
            </a:pPr>
            <a:r>
              <a:rPr lang="he-IL" sz="1800" u="sng" dirty="0">
                <a:solidFill>
                  <a:srgbClr val="FF6600"/>
                </a:solidFill>
              </a:rPr>
              <a:t>שלב הזיהוי</a:t>
            </a: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p:txBody>
      </p:sp>
      <p:sp>
        <p:nvSpPr>
          <p:cNvPr id="9" name="מלבן 8"/>
          <p:cNvSpPr/>
          <p:nvPr/>
        </p:nvSpPr>
        <p:spPr>
          <a:xfrm>
            <a:off x="434975" y="2276872"/>
            <a:ext cx="8277225" cy="2016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r>
              <a:rPr lang="he-IL" sz="1800" u="sng" dirty="0">
                <a:solidFill>
                  <a:srgbClr val="FF6600"/>
                </a:solidFill>
              </a:rPr>
              <a:t>שלב ההתארגנות </a:t>
            </a:r>
          </a:p>
          <a:p>
            <a:pPr>
              <a:lnSpc>
                <a:spcPct val="150000"/>
              </a:lnSpc>
              <a:defRPr/>
            </a:pPr>
            <a:r>
              <a:rPr lang="he-IL" sz="1800" dirty="0">
                <a:solidFill>
                  <a:prstClr val="black"/>
                </a:solidFill>
              </a:rPr>
              <a:t>בתגובה לקישור, לימפוציט </a:t>
            </a:r>
            <a:r>
              <a:rPr lang="en-US" sz="1800" dirty="0">
                <a:solidFill>
                  <a:prstClr val="black"/>
                </a:solidFill>
              </a:rPr>
              <a:t>-T</a:t>
            </a:r>
            <a:r>
              <a:rPr lang="he-IL" sz="1800" dirty="0">
                <a:solidFill>
                  <a:prstClr val="black"/>
                </a:solidFill>
              </a:rPr>
              <a:t>עוזר מפריש חומרים שגורמים להתרבוּת תאי דם לבנים </a:t>
            </a:r>
            <a:r>
              <a:rPr lang="he-IL" sz="1800" dirty="0">
                <a:solidFill>
                  <a:srgbClr val="000000"/>
                </a:solidFill>
              </a:rPr>
              <a:t>מסוג לימפוציטים </a:t>
            </a:r>
            <a:r>
              <a:rPr lang="en-US" sz="1800" dirty="0">
                <a:solidFill>
                  <a:srgbClr val="000000"/>
                </a:solidFill>
              </a:rPr>
              <a:t>B</a:t>
            </a:r>
            <a:r>
              <a:rPr lang="he-IL" sz="1800" dirty="0">
                <a:solidFill>
                  <a:srgbClr val="000000"/>
                </a:solidFill>
              </a:rPr>
              <a:t> ותאי דם לבנים מסוג לימפוציטים </a:t>
            </a:r>
            <a:r>
              <a:rPr lang="en-US" sz="1800" dirty="0">
                <a:solidFill>
                  <a:srgbClr val="000000"/>
                </a:solidFill>
              </a:rPr>
              <a:t>T</a:t>
            </a:r>
            <a:r>
              <a:rPr lang="he-IL" sz="1800" dirty="0">
                <a:solidFill>
                  <a:srgbClr val="000000"/>
                </a:solidFill>
              </a:rPr>
              <a:t>-הורגים</a:t>
            </a:r>
            <a:r>
              <a:rPr lang="he-IL" sz="1800" dirty="0">
                <a:solidFill>
                  <a:prstClr val="black"/>
                </a:solidFill>
              </a:rPr>
              <a:t>, בעלי </a:t>
            </a:r>
            <a:r>
              <a:rPr lang="he-IL" sz="1800" dirty="0">
                <a:solidFill>
                  <a:srgbClr val="000000"/>
                </a:solidFill>
              </a:rPr>
              <a:t>קולטן המתאים במבנהו המרחבי לאנטיגן.</a:t>
            </a: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p:txBody>
      </p:sp>
      <p:sp>
        <p:nvSpPr>
          <p:cNvPr id="10" name="מלבן 9"/>
          <p:cNvSpPr/>
          <p:nvPr/>
        </p:nvSpPr>
        <p:spPr>
          <a:xfrm>
            <a:off x="427038" y="4437113"/>
            <a:ext cx="8277225" cy="2087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a:p>
            <a:pPr>
              <a:lnSpc>
                <a:spcPct val="150000"/>
              </a:lnSpc>
              <a:defRPr/>
            </a:pPr>
            <a:endParaRPr lang="he-IL" sz="1800" dirty="0">
              <a:solidFill>
                <a:srgbClr val="000000"/>
              </a:solidFill>
            </a:endParaRPr>
          </a:p>
        </p:txBody>
      </p:sp>
      <p:sp>
        <p:nvSpPr>
          <p:cNvPr id="116744" name="מלבן 1"/>
          <p:cNvSpPr>
            <a:spLocks noChangeArrowheads="1"/>
          </p:cNvSpPr>
          <p:nvPr/>
        </p:nvSpPr>
        <p:spPr bwMode="auto">
          <a:xfrm>
            <a:off x="625475" y="1052513"/>
            <a:ext cx="8050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800" dirty="0">
                <a:solidFill>
                  <a:prstClr val="black"/>
                </a:solidFill>
                <a:cs typeface="Arial" pitchFamily="34" charset="0"/>
              </a:rPr>
              <a:t>מופעל על ידי </a:t>
            </a:r>
            <a:r>
              <a:rPr lang="he-IL" sz="1800" dirty="0" smtClean="0">
                <a:solidFill>
                  <a:prstClr val="black"/>
                </a:solidFill>
                <a:cs typeface="Arial" pitchFamily="34" charset="0"/>
              </a:rPr>
              <a:t>התאים הפגוציטים </a:t>
            </a:r>
            <a:r>
              <a:rPr lang="he-IL" sz="1800" dirty="0">
                <a:solidFill>
                  <a:prstClr val="black"/>
                </a:solidFill>
                <a:cs typeface="Arial" pitchFamily="34" charset="0"/>
              </a:rPr>
              <a:t>שפעלו בקו ההגנה השני. </a:t>
            </a:r>
            <a:r>
              <a:rPr lang="he-IL" sz="1800" dirty="0" smtClean="0">
                <a:solidFill>
                  <a:prstClr val="black"/>
                </a:solidFill>
                <a:cs typeface="Arial" pitchFamily="34" charset="0"/>
              </a:rPr>
              <a:t>הפגוציטים </a:t>
            </a:r>
            <a:r>
              <a:rPr lang="he-IL" sz="1800" dirty="0">
                <a:solidFill>
                  <a:prstClr val="black"/>
                </a:solidFill>
                <a:cs typeface="Arial" pitchFamily="34" charset="0"/>
              </a:rPr>
              <a:t>ש"בלעו" אנטיגן, מציגים את החומרים שבלטו ממנו על הקרום שלהם. תא דם לבן מסוג לימפוציט </a:t>
            </a:r>
            <a:r>
              <a:rPr lang="en-US" sz="1800" dirty="0">
                <a:solidFill>
                  <a:prstClr val="black"/>
                </a:solidFill>
                <a:cs typeface="Arial" pitchFamily="34" charset="0"/>
              </a:rPr>
              <a:t>T</a:t>
            </a:r>
            <a:r>
              <a:rPr lang="he-IL" sz="1800" dirty="0">
                <a:solidFill>
                  <a:prstClr val="black"/>
                </a:solidFill>
                <a:cs typeface="Arial" pitchFamily="34" charset="0"/>
              </a:rPr>
              <a:t>-עוזר, בעל קולטן המתאים במבנהו המרחבי לאנטיגן, מתחבר אל </a:t>
            </a:r>
            <a:r>
              <a:rPr lang="he-IL" sz="1800" dirty="0" smtClean="0">
                <a:solidFill>
                  <a:prstClr val="black"/>
                </a:solidFill>
                <a:cs typeface="Arial" pitchFamily="34" charset="0"/>
              </a:rPr>
              <a:t>הפגוציטים</a:t>
            </a:r>
            <a:r>
              <a:rPr lang="he-IL" dirty="0" smtClean="0">
                <a:solidFill>
                  <a:prstClr val="black"/>
                </a:solidFill>
              </a:rPr>
              <a:t>. </a:t>
            </a:r>
            <a:endParaRPr lang="he-IL" dirty="0">
              <a:solidFill>
                <a:prstClr val="black"/>
              </a:solidFill>
            </a:endParaRPr>
          </a:p>
        </p:txBody>
      </p:sp>
      <p:sp>
        <p:nvSpPr>
          <p:cNvPr id="116745" name="Slide Number Placeholder 8"/>
          <p:cNvSpPr txBox="1">
            <a:spLocks/>
          </p:cNvSpPr>
          <p:nvPr/>
        </p:nvSpPr>
        <p:spPr bwMode="auto">
          <a:xfrm>
            <a:off x="0"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Hebrew)" pitchFamily="18" charset="0"/>
                <a:cs typeface="Times New Roman (Hebrew)" pitchFamily="18" charset="0"/>
              </a:defRPr>
            </a:lvl1pPr>
            <a:lvl2pPr marL="742950" indent="-285750" eaLnBrk="0" hangingPunct="0">
              <a:defRPr sz="2400">
                <a:solidFill>
                  <a:schemeClr val="tx1"/>
                </a:solidFill>
                <a:latin typeface="Times New Roman" pitchFamily="18" charset="0"/>
                <a:ea typeface="Times New Roman (Hebrew)" pitchFamily="18" charset="0"/>
                <a:cs typeface="Times New Roman (Hebrew)" pitchFamily="18" charset="0"/>
              </a:defRPr>
            </a:lvl2pPr>
            <a:lvl3pPr marL="1143000" indent="-228600" eaLnBrk="0" hangingPunct="0">
              <a:defRPr sz="2400">
                <a:solidFill>
                  <a:schemeClr val="tx1"/>
                </a:solidFill>
                <a:latin typeface="Times New Roman" pitchFamily="18" charset="0"/>
                <a:ea typeface="Times New Roman (Hebrew)" pitchFamily="18" charset="0"/>
                <a:cs typeface="Times New Roman (Hebrew)" pitchFamily="18" charset="0"/>
              </a:defRPr>
            </a:lvl3pPr>
            <a:lvl4pPr marL="1600200" indent="-228600" eaLnBrk="0" hangingPunct="0">
              <a:defRPr sz="2400">
                <a:solidFill>
                  <a:schemeClr val="tx1"/>
                </a:solidFill>
                <a:latin typeface="Times New Roman" pitchFamily="18" charset="0"/>
                <a:ea typeface="Times New Roman (Hebrew)" pitchFamily="18" charset="0"/>
                <a:cs typeface="Times New Roman (Hebrew)" pitchFamily="18" charset="0"/>
              </a:defRPr>
            </a:lvl4pPr>
            <a:lvl5pPr marL="2057400" indent="-228600" eaLnBrk="0" hangingPunct="0">
              <a:defRPr sz="2400">
                <a:solidFill>
                  <a:schemeClr val="tx1"/>
                </a:solidFill>
                <a:latin typeface="Times New Roman" pitchFamily="18" charset="0"/>
                <a:ea typeface="Times New Roman (Hebrew)" pitchFamily="18" charset="0"/>
                <a:cs typeface="Times New Roman (Hebrew)" pitchFamily="18"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Hebrew)" pitchFamily="18" charset="0"/>
                <a:cs typeface="Times New Roman (Hebrew)" pitchFamily="18" charset="0"/>
              </a:defRPr>
            </a:lvl9pPr>
          </a:lstStyle>
          <a:p>
            <a:pPr algn="l" eaLnBrk="1" hangingPunct="1"/>
            <a:fld id="{5BFD2FD4-DE10-49CA-8C49-EB9031AC294B}" type="slidenum">
              <a:rPr lang="he-IL" sz="1200">
                <a:solidFill>
                  <a:srgbClr val="BFBFBF"/>
                </a:solidFill>
                <a:latin typeface="Arial" pitchFamily="34" charset="0"/>
                <a:cs typeface="Arial" pitchFamily="34" charset="0"/>
              </a:rPr>
              <a:pPr algn="l" eaLnBrk="1" hangingPunct="1"/>
              <a:t>18</a:t>
            </a:fld>
            <a:endParaRPr lang="he-IL" sz="1200" dirty="0">
              <a:solidFill>
                <a:srgbClr val="BFBFBF"/>
              </a:solidFill>
              <a:latin typeface="Arial" pitchFamily="34" charset="0"/>
              <a:cs typeface="Arial" pitchFamily="34" charset="0"/>
            </a:endParaRPr>
          </a:p>
        </p:txBody>
      </p:sp>
      <p:sp>
        <p:nvSpPr>
          <p:cNvPr id="2" name="מלבן 1"/>
          <p:cNvSpPr/>
          <p:nvPr/>
        </p:nvSpPr>
        <p:spPr>
          <a:xfrm>
            <a:off x="2437985" y="6536377"/>
            <a:ext cx="6288271" cy="307777"/>
          </a:xfrm>
          <a:prstGeom prst="rect">
            <a:avLst/>
          </a:prstGeom>
        </p:spPr>
        <p:txBody>
          <a:bodyPr wrap="square">
            <a:spAutoFit/>
          </a:bodyPr>
          <a:lstStyle/>
          <a:p>
            <a:r>
              <a:rPr lang="he-IL" sz="1400" b="1" dirty="0" smtClean="0">
                <a:solidFill>
                  <a:prstClr val="black"/>
                </a:solidFill>
                <a:cs typeface="Arial" pitchFamily="34" charset="0"/>
              </a:rPr>
              <a:t>ראו תרשים בשקף הבא.</a:t>
            </a:r>
            <a:endParaRPr lang="he-IL" sz="1400" b="1" dirty="0">
              <a:solidFill>
                <a:prstClr val="black"/>
              </a:solidFill>
            </a:endParaRPr>
          </a:p>
        </p:txBody>
      </p:sp>
      <p:sp>
        <p:nvSpPr>
          <p:cNvPr id="3" name="מלבן 2"/>
          <p:cNvSpPr/>
          <p:nvPr/>
        </p:nvSpPr>
        <p:spPr>
          <a:xfrm>
            <a:off x="427038" y="4382865"/>
            <a:ext cx="8248650" cy="2169825"/>
          </a:xfrm>
          <a:prstGeom prst="rect">
            <a:avLst/>
          </a:prstGeom>
        </p:spPr>
        <p:txBody>
          <a:bodyPr wrap="square">
            <a:spAutoFit/>
          </a:bodyPr>
          <a:lstStyle/>
          <a:p>
            <a:pPr>
              <a:lnSpc>
                <a:spcPct val="150000"/>
              </a:lnSpc>
              <a:defRPr/>
            </a:pPr>
            <a:r>
              <a:rPr lang="he-IL" sz="1800" u="sng" dirty="0">
                <a:solidFill>
                  <a:srgbClr val="FF6600"/>
                </a:solidFill>
                <a:latin typeface="Arial"/>
                <a:ea typeface="+mn-ea"/>
                <a:cs typeface="Arial"/>
              </a:rPr>
              <a:t>שלב הפעולה </a:t>
            </a:r>
          </a:p>
          <a:p>
            <a:pPr>
              <a:lnSpc>
                <a:spcPct val="150000"/>
              </a:lnSpc>
              <a:defRPr/>
            </a:pPr>
            <a:r>
              <a:rPr lang="he-IL" sz="1800" dirty="0" smtClean="0">
                <a:solidFill>
                  <a:srgbClr val="000000"/>
                </a:solidFill>
                <a:latin typeface="Arial"/>
                <a:ea typeface="+mn-ea"/>
                <a:cs typeface="Arial"/>
              </a:rPr>
              <a:t>תגובה הומורלית: תאי </a:t>
            </a:r>
            <a:r>
              <a:rPr lang="en-US" sz="1800" dirty="0">
                <a:solidFill>
                  <a:srgbClr val="000000"/>
                </a:solidFill>
                <a:latin typeface="Arial"/>
                <a:ea typeface="+mn-ea"/>
                <a:cs typeface="Arial"/>
              </a:rPr>
              <a:t>B</a:t>
            </a:r>
            <a:r>
              <a:rPr lang="he-IL" sz="1800" dirty="0">
                <a:solidFill>
                  <a:srgbClr val="000000"/>
                </a:solidFill>
                <a:latin typeface="Arial"/>
                <a:ea typeface="+mn-ea"/>
                <a:cs typeface="Arial"/>
              </a:rPr>
              <a:t> מייצרים חלבונים הנקראים </a:t>
            </a:r>
            <a:r>
              <a:rPr lang="he-IL" sz="1800" dirty="0">
                <a:solidFill>
                  <a:prstClr val="black"/>
                </a:solidFill>
                <a:latin typeface="Arial"/>
                <a:ea typeface="+mn-ea"/>
                <a:cs typeface="Arial"/>
              </a:rPr>
              <a:t>נוגדנים ומפרישים אותם החוצה </a:t>
            </a:r>
            <a:r>
              <a:rPr lang="he-IL" sz="1800" dirty="0" smtClean="0">
                <a:solidFill>
                  <a:prstClr val="black"/>
                </a:solidFill>
                <a:latin typeface="Arial"/>
                <a:ea typeface="+mn-ea"/>
                <a:cs typeface="Arial"/>
              </a:rPr>
              <a:t>מהם. הנוגדנים </a:t>
            </a:r>
            <a:r>
              <a:rPr lang="he-IL" sz="1800" dirty="0">
                <a:solidFill>
                  <a:prstClr val="black"/>
                </a:solidFill>
                <a:latin typeface="Arial"/>
                <a:ea typeface="+mn-ea"/>
                <a:cs typeface="Arial"/>
              </a:rPr>
              <a:t>מתקשרים </a:t>
            </a:r>
            <a:r>
              <a:rPr lang="he-IL" sz="1800" dirty="0" smtClean="0">
                <a:solidFill>
                  <a:prstClr val="black"/>
                </a:solidFill>
                <a:latin typeface="Arial"/>
                <a:ea typeface="+mn-ea"/>
                <a:cs typeface="Arial"/>
              </a:rPr>
              <a:t>לאנטיגנים (בדרך כלל אנטיגנים חופשיים המסתובבים בנוזלי הגוף) וגורמים לחיסולם.</a:t>
            </a:r>
            <a:endParaRPr lang="he-IL" sz="1800" dirty="0">
              <a:solidFill>
                <a:prstClr val="black"/>
              </a:solidFill>
              <a:latin typeface="Arial"/>
              <a:ea typeface="+mn-ea"/>
              <a:cs typeface="Arial"/>
            </a:endParaRPr>
          </a:p>
          <a:p>
            <a:pPr>
              <a:lnSpc>
                <a:spcPct val="150000"/>
              </a:lnSpc>
              <a:defRPr/>
            </a:pPr>
            <a:r>
              <a:rPr lang="he-IL" sz="1800" dirty="0" smtClean="0">
                <a:solidFill>
                  <a:prstClr val="black"/>
                </a:solidFill>
                <a:latin typeface="Arial"/>
                <a:ea typeface="+mn-ea"/>
                <a:cs typeface="Arial"/>
              </a:rPr>
              <a:t>תגובה תאית: תאי </a:t>
            </a:r>
            <a:r>
              <a:rPr lang="en-US" sz="1800" dirty="0">
                <a:solidFill>
                  <a:prstClr val="black"/>
                </a:solidFill>
                <a:latin typeface="Arial"/>
                <a:ea typeface="+mn-ea"/>
                <a:cs typeface="Arial"/>
              </a:rPr>
              <a:t>T</a:t>
            </a:r>
            <a:r>
              <a:rPr lang="he-IL" sz="1800" dirty="0">
                <a:solidFill>
                  <a:prstClr val="black"/>
                </a:solidFill>
                <a:latin typeface="Arial"/>
                <a:ea typeface="+mn-ea"/>
                <a:cs typeface="Arial"/>
              </a:rPr>
              <a:t> תוקפים </a:t>
            </a:r>
            <a:r>
              <a:rPr lang="he-IL" sz="1800" dirty="0" smtClean="0">
                <a:solidFill>
                  <a:prstClr val="black"/>
                </a:solidFill>
                <a:latin typeface="Arial"/>
                <a:ea typeface="+mn-ea"/>
                <a:cs typeface="Arial"/>
              </a:rPr>
              <a:t>תאי גוף נגועים באנטיגן </a:t>
            </a:r>
            <a:r>
              <a:rPr lang="he-IL" sz="1800" dirty="0" smtClean="0">
                <a:solidFill>
                  <a:srgbClr val="000000"/>
                </a:solidFill>
                <a:latin typeface="Arial"/>
                <a:ea typeface="+mn-ea"/>
                <a:cs typeface="Arial"/>
              </a:rPr>
              <a:t>ומחסלים אותם.</a:t>
            </a:r>
            <a:endParaRPr lang="he-IL" sz="1800" dirty="0">
              <a:solidFill>
                <a:srgbClr val="000000"/>
              </a:solidFill>
              <a:latin typeface="Arial"/>
              <a:ea typeface="+mn-ea"/>
              <a:cs typeface="Arial"/>
            </a:endParaRPr>
          </a:p>
        </p:txBody>
      </p:sp>
    </p:spTree>
    <p:extLst>
      <p:ext uri="{BB962C8B-B14F-4D97-AF65-F5344CB8AC3E}">
        <p14:creationId xmlns:p14="http://schemas.microsoft.com/office/powerpoint/2010/main" val="2496304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התגובה החיסונית – תרשים</a:t>
            </a:r>
            <a:endParaRPr lang="he-IL" sz="1800" dirty="0" smtClean="0"/>
          </a:p>
        </p:txBody>
      </p:sp>
      <p:sp>
        <p:nvSpPr>
          <p:cNvPr id="44036" name="מלבן 1"/>
          <p:cNvSpPr>
            <a:spLocks noChangeArrowheads="1"/>
          </p:cNvSpPr>
          <p:nvPr/>
        </p:nvSpPr>
        <p:spPr bwMode="auto">
          <a:xfrm>
            <a:off x="-36512" y="354429"/>
            <a:ext cx="4856163" cy="2354491"/>
          </a:xfrm>
          <a:prstGeom prst="rect">
            <a:avLst/>
          </a:prstGeom>
          <a:noFill/>
          <a:ln w="9525">
            <a:noFill/>
            <a:miter lim="800000"/>
            <a:headEnd/>
            <a:tailEnd/>
          </a:ln>
        </p:spPr>
        <p:txBody>
          <a:bodyPr>
            <a:spAutoFit/>
          </a:bodyPr>
          <a:lstStyle/>
          <a:p>
            <a:pPr>
              <a:lnSpc>
                <a:spcPct val="150000"/>
              </a:lnSpc>
              <a:defRPr/>
            </a:pPr>
            <a:r>
              <a:rPr lang="he-IL" sz="1600" b="1" u="sng" dirty="0">
                <a:solidFill>
                  <a:srgbClr val="FF6600"/>
                </a:solidFill>
                <a:latin typeface="Arial" pitchFamily="34" charset="0"/>
                <a:cs typeface="Arial" pitchFamily="34" charset="0"/>
              </a:rPr>
              <a:t>שלב הזיהוי</a:t>
            </a:r>
          </a:p>
          <a:p>
            <a:pPr>
              <a:lnSpc>
                <a:spcPct val="150000"/>
              </a:lnSpc>
              <a:defRPr/>
            </a:pPr>
            <a:r>
              <a:rPr lang="he-IL" sz="1600" noProof="1" smtClean="0">
                <a:solidFill>
                  <a:prstClr val="black"/>
                </a:solidFill>
                <a:latin typeface="Arial" pitchFamily="34" charset="0"/>
                <a:cs typeface="Arial" pitchFamily="34" charset="0"/>
              </a:rPr>
              <a:t>פגוציט </a:t>
            </a:r>
            <a:r>
              <a:rPr lang="he-IL" sz="1600" dirty="0" smtClean="0">
                <a:solidFill>
                  <a:srgbClr val="000000"/>
                </a:solidFill>
                <a:latin typeface="Arial" pitchFamily="34" charset="0"/>
                <a:cs typeface="Arial" pitchFamily="34" charset="0"/>
              </a:rPr>
              <a:t>ש"בלע</a:t>
            </a:r>
            <a:r>
              <a:rPr lang="he-IL" sz="1600" dirty="0">
                <a:solidFill>
                  <a:srgbClr val="000000"/>
                </a:solidFill>
                <a:latin typeface="Arial" pitchFamily="34" charset="0"/>
                <a:cs typeface="Arial" pitchFamily="34" charset="0"/>
              </a:rPr>
              <a:t>" </a:t>
            </a:r>
            <a:r>
              <a:rPr lang="he-IL" sz="1600" dirty="0" smtClean="0">
                <a:solidFill>
                  <a:srgbClr val="000000"/>
                </a:solidFill>
                <a:latin typeface="Arial" pitchFamily="34" charset="0"/>
                <a:cs typeface="Arial" pitchFamily="34" charset="0"/>
              </a:rPr>
              <a:t>אנטיגן (לדוגמה וירוס), </a:t>
            </a:r>
          </a:p>
          <a:p>
            <a:pPr>
              <a:lnSpc>
                <a:spcPct val="150000"/>
              </a:lnSpc>
              <a:defRPr/>
            </a:pPr>
            <a:r>
              <a:rPr lang="he-IL" sz="1600" dirty="0" smtClean="0">
                <a:solidFill>
                  <a:srgbClr val="000000"/>
                </a:solidFill>
                <a:latin typeface="Arial" pitchFamily="34" charset="0"/>
                <a:cs typeface="Arial" pitchFamily="34" charset="0"/>
              </a:rPr>
              <a:t>מציג </a:t>
            </a:r>
            <a:r>
              <a:rPr lang="he-IL" sz="1600" dirty="0">
                <a:solidFill>
                  <a:srgbClr val="000000"/>
                </a:solidFill>
                <a:latin typeface="Arial" pitchFamily="34" charset="0"/>
                <a:cs typeface="Arial" pitchFamily="34" charset="0"/>
              </a:rPr>
              <a:t>את שרידיו.</a:t>
            </a:r>
          </a:p>
          <a:p>
            <a:pPr>
              <a:lnSpc>
                <a:spcPct val="150000"/>
              </a:lnSpc>
              <a:defRPr/>
            </a:pPr>
            <a:r>
              <a:rPr lang="he-IL" sz="1600" dirty="0">
                <a:solidFill>
                  <a:srgbClr val="000000"/>
                </a:solidFill>
                <a:latin typeface="Arial" pitchFamily="34" charset="0"/>
                <a:cs typeface="Arial" pitchFamily="34" charset="0"/>
              </a:rPr>
              <a:t>תא </a:t>
            </a:r>
            <a:r>
              <a:rPr lang="en-US" sz="1600" dirty="0">
                <a:solidFill>
                  <a:srgbClr val="000000"/>
                </a:solidFill>
                <a:latin typeface="Arial" pitchFamily="34" charset="0"/>
                <a:cs typeface="Arial" pitchFamily="34" charset="0"/>
              </a:rPr>
              <a:t>T</a:t>
            </a:r>
            <a:r>
              <a:rPr lang="he-IL" sz="1600" dirty="0" smtClean="0">
                <a:solidFill>
                  <a:srgbClr val="000000"/>
                </a:solidFill>
                <a:latin typeface="Arial" pitchFamily="34" charset="0"/>
                <a:cs typeface="Arial" pitchFamily="34" charset="0"/>
              </a:rPr>
              <a:t>-עוזר, </a:t>
            </a:r>
            <a:r>
              <a:rPr lang="he-IL" sz="1600" dirty="0">
                <a:solidFill>
                  <a:srgbClr val="000000"/>
                </a:solidFill>
                <a:latin typeface="Arial" pitchFamily="34" charset="0"/>
                <a:cs typeface="Arial" pitchFamily="34" charset="0"/>
              </a:rPr>
              <a:t>בעל קולטן ייחודי לאנטיגן, מתחבר אליו, ובתגובה מפריש חומרים הגורמים להתחלקות תאי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 ו-</a:t>
            </a:r>
            <a:r>
              <a:rPr lang="en-US" sz="16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 בעלי קולטן ייחודי לאנטיגן.</a:t>
            </a:r>
          </a:p>
        </p:txBody>
      </p:sp>
      <p:sp>
        <p:nvSpPr>
          <p:cNvPr id="44037" name="מלבן 1"/>
          <p:cNvSpPr>
            <a:spLocks noChangeArrowheads="1"/>
          </p:cNvSpPr>
          <p:nvPr/>
        </p:nvSpPr>
        <p:spPr bwMode="auto">
          <a:xfrm>
            <a:off x="-36512" y="4725144"/>
            <a:ext cx="3538537" cy="1569660"/>
          </a:xfrm>
          <a:prstGeom prst="rect">
            <a:avLst/>
          </a:prstGeom>
          <a:noFill/>
          <a:ln>
            <a:noFill/>
          </a:ln>
          <a:extLst/>
        </p:spPr>
        <p:txBody>
          <a:bodyPr>
            <a:spAutoFit/>
          </a:bodyPr>
          <a:lstStyle/>
          <a:p>
            <a:pPr>
              <a:lnSpc>
                <a:spcPct val="150000"/>
              </a:lnSpc>
              <a:defRPr/>
            </a:pPr>
            <a:r>
              <a:rPr lang="he-IL" sz="1600" b="1" u="sng" dirty="0">
                <a:solidFill>
                  <a:srgbClr val="FF6600"/>
                </a:solidFill>
                <a:latin typeface="Arial" pitchFamily="34" charset="0"/>
                <a:cs typeface="Arial" pitchFamily="34" charset="0"/>
              </a:rPr>
              <a:t>שלב הפעולה</a:t>
            </a:r>
          </a:p>
          <a:p>
            <a:pPr>
              <a:lnSpc>
                <a:spcPct val="150000"/>
              </a:lnSpc>
              <a:defRPr/>
            </a:pPr>
            <a:r>
              <a:rPr lang="he-IL" sz="1600" dirty="0">
                <a:solidFill>
                  <a:srgbClr val="000000"/>
                </a:solidFill>
                <a:latin typeface="Arial" pitchFamily="34" charset="0"/>
                <a:cs typeface="Arial" pitchFamily="34" charset="0"/>
              </a:rPr>
              <a:t>תאי </a:t>
            </a:r>
            <a:r>
              <a:rPr lang="en-US" sz="16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 מייצרים נוגדנים. הנוגדנים מתקשרים לאנטיגנים </a:t>
            </a:r>
            <a:r>
              <a:rPr lang="he-IL" sz="1600" dirty="0" smtClean="0">
                <a:solidFill>
                  <a:srgbClr val="000000"/>
                </a:solidFill>
                <a:latin typeface="Arial" pitchFamily="34" charset="0"/>
                <a:cs typeface="Arial" pitchFamily="34" charset="0"/>
              </a:rPr>
              <a:t>(לדוגמה: וירוסים שטרם חדרו לתאי הגוף) וגורמים </a:t>
            </a:r>
            <a:r>
              <a:rPr lang="he-IL" sz="1600" dirty="0">
                <a:solidFill>
                  <a:srgbClr val="000000"/>
                </a:solidFill>
                <a:latin typeface="Arial" pitchFamily="34" charset="0"/>
                <a:cs typeface="Arial" pitchFamily="34" charset="0"/>
              </a:rPr>
              <a:t>לחיסולם.</a:t>
            </a:r>
          </a:p>
        </p:txBody>
      </p:sp>
      <p:grpSp>
        <p:nvGrpSpPr>
          <p:cNvPr id="117773" name="קבוצה 7167"/>
          <p:cNvGrpSpPr>
            <a:grpSpLocks/>
          </p:cNvGrpSpPr>
          <p:nvPr/>
        </p:nvGrpSpPr>
        <p:grpSpPr bwMode="auto">
          <a:xfrm>
            <a:off x="5115217" y="562968"/>
            <a:ext cx="3746206" cy="2107207"/>
            <a:chOff x="4534366" y="563251"/>
            <a:chExt cx="3746053" cy="2107204"/>
          </a:xfrm>
        </p:grpSpPr>
        <p:sp>
          <p:nvSpPr>
            <p:cNvPr id="3" name="אליפסה 2"/>
            <p:cNvSpPr/>
            <p:nvPr/>
          </p:nvSpPr>
          <p:spPr bwMode="auto">
            <a:xfrm>
              <a:off x="7214961" y="563251"/>
              <a:ext cx="1065458" cy="1209846"/>
            </a:xfrm>
            <a:custGeom>
              <a:avLst/>
              <a:gdLst>
                <a:gd name="connsiteX0" fmla="*/ 0 w 1944216"/>
                <a:gd name="connsiteY0" fmla="*/ 1123268 h 2246536"/>
                <a:gd name="connsiteX1" fmla="*/ 972108 w 1944216"/>
                <a:gd name="connsiteY1" fmla="*/ 0 h 2246536"/>
                <a:gd name="connsiteX2" fmla="*/ 1944216 w 1944216"/>
                <a:gd name="connsiteY2" fmla="*/ 1123268 h 2246536"/>
                <a:gd name="connsiteX3" fmla="*/ 972108 w 1944216"/>
                <a:gd name="connsiteY3" fmla="*/ 2246536 h 2246536"/>
                <a:gd name="connsiteX4" fmla="*/ 0 w 1944216"/>
                <a:gd name="connsiteY4" fmla="*/ 1123268 h 2246536"/>
                <a:gd name="connsiteX0" fmla="*/ 1 w 1944217"/>
                <a:gd name="connsiteY0" fmla="*/ 1123857 h 2247125"/>
                <a:gd name="connsiteX1" fmla="*/ 977281 w 1944217"/>
                <a:gd name="connsiteY1" fmla="*/ 970974 h 2247125"/>
                <a:gd name="connsiteX2" fmla="*/ 972109 w 1944217"/>
                <a:gd name="connsiteY2" fmla="*/ 589 h 2247125"/>
                <a:gd name="connsiteX3" fmla="*/ 1944217 w 1944217"/>
                <a:gd name="connsiteY3" fmla="*/ 1123857 h 2247125"/>
                <a:gd name="connsiteX4" fmla="*/ 972109 w 1944217"/>
                <a:gd name="connsiteY4" fmla="*/ 2247125 h 2247125"/>
                <a:gd name="connsiteX5" fmla="*/ 1 w 1944217"/>
                <a:gd name="connsiteY5" fmla="*/ 1123857 h 2247125"/>
                <a:gd name="connsiteX0" fmla="*/ 1 w 1944217"/>
                <a:gd name="connsiteY0" fmla="*/ 1123857 h 2247125"/>
                <a:gd name="connsiteX1" fmla="*/ 977281 w 1944217"/>
                <a:gd name="connsiteY1" fmla="*/ 970974 h 2247125"/>
                <a:gd name="connsiteX2" fmla="*/ 529196 w 1944217"/>
                <a:gd name="connsiteY2" fmla="*/ 589 h 2247125"/>
                <a:gd name="connsiteX3" fmla="*/ 1944217 w 1944217"/>
                <a:gd name="connsiteY3" fmla="*/ 1123857 h 2247125"/>
                <a:gd name="connsiteX4" fmla="*/ 972109 w 1944217"/>
                <a:gd name="connsiteY4" fmla="*/ 2247125 h 2247125"/>
                <a:gd name="connsiteX5" fmla="*/ 1 w 1944217"/>
                <a:gd name="connsiteY5" fmla="*/ 1123857 h 2247125"/>
                <a:gd name="connsiteX0" fmla="*/ 1 w 1944217"/>
                <a:gd name="connsiteY0" fmla="*/ 1147683 h 2270951"/>
                <a:gd name="connsiteX1" fmla="*/ 977281 w 1944217"/>
                <a:gd name="connsiteY1" fmla="*/ 994800 h 2270951"/>
                <a:gd name="connsiteX2" fmla="*/ 877270 w 1944217"/>
                <a:gd name="connsiteY2" fmla="*/ 423301 h 2270951"/>
                <a:gd name="connsiteX3" fmla="*/ 529196 w 1944217"/>
                <a:gd name="connsiteY3" fmla="*/ 24415 h 2270951"/>
                <a:gd name="connsiteX4" fmla="*/ 1944217 w 1944217"/>
                <a:gd name="connsiteY4" fmla="*/ 1147683 h 2270951"/>
                <a:gd name="connsiteX5" fmla="*/ 972109 w 1944217"/>
                <a:gd name="connsiteY5" fmla="*/ 2270951 h 2270951"/>
                <a:gd name="connsiteX6" fmla="*/ 1 w 1944217"/>
                <a:gd name="connsiteY6" fmla="*/ 1147683 h 2270951"/>
                <a:gd name="connsiteX0" fmla="*/ 16379 w 1960595"/>
                <a:gd name="connsiteY0" fmla="*/ 1147683 h 2270951"/>
                <a:gd name="connsiteX1" fmla="*/ 422160 w 1960595"/>
                <a:gd name="connsiteY1" fmla="*/ 1223401 h 2270951"/>
                <a:gd name="connsiteX2" fmla="*/ 993659 w 1960595"/>
                <a:gd name="connsiteY2" fmla="*/ 994800 h 2270951"/>
                <a:gd name="connsiteX3" fmla="*/ 893648 w 1960595"/>
                <a:gd name="connsiteY3" fmla="*/ 423301 h 2270951"/>
                <a:gd name="connsiteX4" fmla="*/ 545574 w 1960595"/>
                <a:gd name="connsiteY4" fmla="*/ 24415 h 2270951"/>
                <a:gd name="connsiteX5" fmla="*/ 1960595 w 1960595"/>
                <a:gd name="connsiteY5" fmla="*/ 1147683 h 2270951"/>
                <a:gd name="connsiteX6" fmla="*/ 988487 w 1960595"/>
                <a:gd name="connsiteY6" fmla="*/ 2270951 h 2270951"/>
                <a:gd name="connsiteX7" fmla="*/ 16379 w 1960595"/>
                <a:gd name="connsiteY7" fmla="*/ 1147683 h 2270951"/>
                <a:gd name="connsiteX0" fmla="*/ 17584 w 1933225"/>
                <a:gd name="connsiteY0" fmla="*/ 747633 h 2276278"/>
                <a:gd name="connsiteX1" fmla="*/ 394790 w 1933225"/>
                <a:gd name="connsiteY1" fmla="*/ 1223401 h 2276278"/>
                <a:gd name="connsiteX2" fmla="*/ 966289 w 1933225"/>
                <a:gd name="connsiteY2" fmla="*/ 994800 h 2276278"/>
                <a:gd name="connsiteX3" fmla="*/ 866278 w 1933225"/>
                <a:gd name="connsiteY3" fmla="*/ 423301 h 2276278"/>
                <a:gd name="connsiteX4" fmla="*/ 518204 w 1933225"/>
                <a:gd name="connsiteY4" fmla="*/ 24415 h 2276278"/>
                <a:gd name="connsiteX5" fmla="*/ 1933225 w 1933225"/>
                <a:gd name="connsiteY5" fmla="*/ 1147683 h 2276278"/>
                <a:gd name="connsiteX6" fmla="*/ 961117 w 1933225"/>
                <a:gd name="connsiteY6" fmla="*/ 2270951 h 2276278"/>
                <a:gd name="connsiteX7" fmla="*/ 17584 w 1933225"/>
                <a:gd name="connsiteY7" fmla="*/ 747633 h 2276278"/>
                <a:gd name="connsiteX0" fmla="*/ 27908 w 1943549"/>
                <a:gd name="connsiteY0" fmla="*/ 747633 h 2273303"/>
                <a:gd name="connsiteX1" fmla="*/ 405114 w 1943549"/>
                <a:gd name="connsiteY1" fmla="*/ 1223401 h 2273303"/>
                <a:gd name="connsiteX2" fmla="*/ 976613 w 1943549"/>
                <a:gd name="connsiteY2" fmla="*/ 994800 h 2273303"/>
                <a:gd name="connsiteX3" fmla="*/ 876602 w 1943549"/>
                <a:gd name="connsiteY3" fmla="*/ 423301 h 2273303"/>
                <a:gd name="connsiteX4" fmla="*/ 528528 w 1943549"/>
                <a:gd name="connsiteY4" fmla="*/ 24415 h 2273303"/>
                <a:gd name="connsiteX5" fmla="*/ 1943549 w 1943549"/>
                <a:gd name="connsiteY5" fmla="*/ 1147683 h 2273303"/>
                <a:gd name="connsiteX6" fmla="*/ 971441 w 1943549"/>
                <a:gd name="connsiteY6" fmla="*/ 2270951 h 2273303"/>
                <a:gd name="connsiteX7" fmla="*/ 133652 w 1943549"/>
                <a:gd name="connsiteY7" fmla="*/ 1423425 h 2273303"/>
                <a:gd name="connsiteX8" fmla="*/ 27908 w 1943549"/>
                <a:gd name="connsiteY8" fmla="*/ 747633 h 2273303"/>
                <a:gd name="connsiteX0" fmla="*/ 27908 w 1944177"/>
                <a:gd name="connsiteY0" fmla="*/ 922449 h 2448119"/>
                <a:gd name="connsiteX1" fmla="*/ 405114 w 1944177"/>
                <a:gd name="connsiteY1" fmla="*/ 1398217 h 2448119"/>
                <a:gd name="connsiteX2" fmla="*/ 976613 w 1944177"/>
                <a:gd name="connsiteY2" fmla="*/ 1169616 h 2448119"/>
                <a:gd name="connsiteX3" fmla="*/ 876602 w 1944177"/>
                <a:gd name="connsiteY3" fmla="*/ 598117 h 2448119"/>
                <a:gd name="connsiteX4" fmla="*/ 824901 w 1944177"/>
                <a:gd name="connsiteY4" fmla="*/ 18310 h 2448119"/>
                <a:gd name="connsiteX5" fmla="*/ 1943549 w 1944177"/>
                <a:gd name="connsiteY5" fmla="*/ 1322499 h 2448119"/>
                <a:gd name="connsiteX6" fmla="*/ 971441 w 1944177"/>
                <a:gd name="connsiteY6" fmla="*/ 2445767 h 2448119"/>
                <a:gd name="connsiteX7" fmla="*/ 133652 w 1944177"/>
                <a:gd name="connsiteY7" fmla="*/ 1598241 h 2448119"/>
                <a:gd name="connsiteX8" fmla="*/ 27908 w 1944177"/>
                <a:gd name="connsiteY8" fmla="*/ 922449 h 2448119"/>
                <a:gd name="connsiteX0" fmla="*/ 27908 w 1944177"/>
                <a:gd name="connsiteY0" fmla="*/ 922449 h 2448119"/>
                <a:gd name="connsiteX1" fmla="*/ 405114 w 1944177"/>
                <a:gd name="connsiteY1" fmla="*/ 1398217 h 2448119"/>
                <a:gd name="connsiteX2" fmla="*/ 976613 w 1944177"/>
                <a:gd name="connsiteY2" fmla="*/ 1169616 h 2448119"/>
                <a:gd name="connsiteX3" fmla="*/ 1011317 w 1944177"/>
                <a:gd name="connsiteY3" fmla="*/ 598117 h 2448119"/>
                <a:gd name="connsiteX4" fmla="*/ 824901 w 1944177"/>
                <a:gd name="connsiteY4" fmla="*/ 18310 h 2448119"/>
                <a:gd name="connsiteX5" fmla="*/ 1943549 w 1944177"/>
                <a:gd name="connsiteY5" fmla="*/ 1322499 h 2448119"/>
                <a:gd name="connsiteX6" fmla="*/ 971441 w 1944177"/>
                <a:gd name="connsiteY6" fmla="*/ 2445767 h 2448119"/>
                <a:gd name="connsiteX7" fmla="*/ 133652 w 1944177"/>
                <a:gd name="connsiteY7" fmla="*/ 1598241 h 2448119"/>
                <a:gd name="connsiteX8" fmla="*/ 27908 w 1944177"/>
                <a:gd name="connsiteY8" fmla="*/ 922449 h 2448119"/>
                <a:gd name="connsiteX0" fmla="*/ 27908 w 1946599"/>
                <a:gd name="connsiteY0" fmla="*/ 893094 h 2418764"/>
                <a:gd name="connsiteX1" fmla="*/ 405114 w 1946599"/>
                <a:gd name="connsiteY1" fmla="*/ 1368862 h 2418764"/>
                <a:gd name="connsiteX2" fmla="*/ 976613 w 1946599"/>
                <a:gd name="connsiteY2" fmla="*/ 1140261 h 2418764"/>
                <a:gd name="connsiteX3" fmla="*/ 1011317 w 1946599"/>
                <a:gd name="connsiteY3" fmla="*/ 568762 h 2418764"/>
                <a:gd name="connsiteX4" fmla="*/ 636300 w 1946599"/>
                <a:gd name="connsiteY4" fmla="*/ 19108 h 2418764"/>
                <a:gd name="connsiteX5" fmla="*/ 1943549 w 1946599"/>
                <a:gd name="connsiteY5" fmla="*/ 1293144 h 2418764"/>
                <a:gd name="connsiteX6" fmla="*/ 971441 w 1946599"/>
                <a:gd name="connsiteY6" fmla="*/ 2416412 h 2418764"/>
                <a:gd name="connsiteX7" fmla="*/ 133652 w 1946599"/>
                <a:gd name="connsiteY7" fmla="*/ 1568886 h 2418764"/>
                <a:gd name="connsiteX8" fmla="*/ 27908 w 1946599"/>
                <a:gd name="connsiteY8" fmla="*/ 893094 h 2418764"/>
                <a:gd name="connsiteX0" fmla="*/ 29548 w 1948237"/>
                <a:gd name="connsiteY0" fmla="*/ 893094 h 2418764"/>
                <a:gd name="connsiteX1" fmla="*/ 429047 w 1948237"/>
                <a:gd name="connsiteY1" fmla="*/ 1515228 h 2418764"/>
                <a:gd name="connsiteX2" fmla="*/ 978253 w 1948237"/>
                <a:gd name="connsiteY2" fmla="*/ 1140261 h 2418764"/>
                <a:gd name="connsiteX3" fmla="*/ 1012957 w 1948237"/>
                <a:gd name="connsiteY3" fmla="*/ 568762 h 2418764"/>
                <a:gd name="connsiteX4" fmla="*/ 637940 w 1948237"/>
                <a:gd name="connsiteY4" fmla="*/ 19108 h 2418764"/>
                <a:gd name="connsiteX5" fmla="*/ 1945189 w 1948237"/>
                <a:gd name="connsiteY5" fmla="*/ 1293144 h 2418764"/>
                <a:gd name="connsiteX6" fmla="*/ 973081 w 1948237"/>
                <a:gd name="connsiteY6" fmla="*/ 2416412 h 2418764"/>
                <a:gd name="connsiteX7" fmla="*/ 135292 w 1948237"/>
                <a:gd name="connsiteY7" fmla="*/ 1568886 h 2418764"/>
                <a:gd name="connsiteX8" fmla="*/ 29548 w 1948237"/>
                <a:gd name="connsiteY8" fmla="*/ 893094 h 2418764"/>
                <a:gd name="connsiteX0" fmla="*/ 29548 w 1948239"/>
                <a:gd name="connsiteY0" fmla="*/ 895029 h 2420699"/>
                <a:gd name="connsiteX1" fmla="*/ 429047 w 1948239"/>
                <a:gd name="connsiteY1" fmla="*/ 1517163 h 2420699"/>
                <a:gd name="connsiteX2" fmla="*/ 978253 w 1948239"/>
                <a:gd name="connsiteY2" fmla="*/ 1142196 h 2420699"/>
                <a:gd name="connsiteX3" fmla="*/ 1146714 w 1948239"/>
                <a:gd name="connsiteY3" fmla="*/ 546303 h 2420699"/>
                <a:gd name="connsiteX4" fmla="*/ 637940 w 1948239"/>
                <a:gd name="connsiteY4" fmla="*/ 21043 h 2420699"/>
                <a:gd name="connsiteX5" fmla="*/ 1945189 w 1948239"/>
                <a:gd name="connsiteY5" fmla="*/ 1295079 h 2420699"/>
                <a:gd name="connsiteX6" fmla="*/ 973081 w 1948239"/>
                <a:gd name="connsiteY6" fmla="*/ 2418347 h 2420699"/>
                <a:gd name="connsiteX7" fmla="*/ 135292 w 1948239"/>
                <a:gd name="connsiteY7" fmla="*/ 1570821 h 2420699"/>
                <a:gd name="connsiteX8" fmla="*/ 29548 w 1948239"/>
                <a:gd name="connsiteY8" fmla="*/ 895029 h 2420699"/>
                <a:gd name="connsiteX0" fmla="*/ 29548 w 1948237"/>
                <a:gd name="connsiteY0" fmla="*/ 895029 h 2420699"/>
                <a:gd name="connsiteX1" fmla="*/ 429047 w 1948237"/>
                <a:gd name="connsiteY1" fmla="*/ 1517163 h 2420699"/>
                <a:gd name="connsiteX2" fmla="*/ 978253 w 1948237"/>
                <a:gd name="connsiteY2" fmla="*/ 1142196 h 2420699"/>
                <a:gd name="connsiteX3" fmla="*/ 1057543 w 1948237"/>
                <a:gd name="connsiteY3" fmla="*/ 546302 h 2420699"/>
                <a:gd name="connsiteX4" fmla="*/ 637940 w 1948237"/>
                <a:gd name="connsiteY4" fmla="*/ 21043 h 2420699"/>
                <a:gd name="connsiteX5" fmla="*/ 1945189 w 1948237"/>
                <a:gd name="connsiteY5" fmla="*/ 1295079 h 2420699"/>
                <a:gd name="connsiteX6" fmla="*/ 973081 w 1948237"/>
                <a:gd name="connsiteY6" fmla="*/ 2418347 h 2420699"/>
                <a:gd name="connsiteX7" fmla="*/ 135292 w 1948237"/>
                <a:gd name="connsiteY7" fmla="*/ 1570821 h 2420699"/>
                <a:gd name="connsiteX8" fmla="*/ 29548 w 1948237"/>
                <a:gd name="connsiteY8" fmla="*/ 895029 h 242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237" h="2420699">
                  <a:moveTo>
                    <a:pt x="29548" y="895029"/>
                  </a:moveTo>
                  <a:cubicBezTo>
                    <a:pt x="78507" y="886086"/>
                    <a:pt x="266167" y="1542643"/>
                    <a:pt x="429047" y="1517163"/>
                  </a:cubicBezTo>
                  <a:cubicBezTo>
                    <a:pt x="591927" y="1491683"/>
                    <a:pt x="899672" y="1249352"/>
                    <a:pt x="978253" y="1142196"/>
                  </a:cubicBezTo>
                  <a:cubicBezTo>
                    <a:pt x="1105414" y="1033372"/>
                    <a:pt x="1114262" y="733161"/>
                    <a:pt x="1057543" y="546302"/>
                  </a:cubicBezTo>
                  <a:cubicBezTo>
                    <a:pt x="1000824" y="359443"/>
                    <a:pt x="489999" y="-103753"/>
                    <a:pt x="637940" y="21043"/>
                  </a:cubicBezTo>
                  <a:cubicBezTo>
                    <a:pt x="785881" y="145839"/>
                    <a:pt x="1889332" y="895528"/>
                    <a:pt x="1945189" y="1295079"/>
                  </a:cubicBezTo>
                  <a:cubicBezTo>
                    <a:pt x="2001046" y="1694630"/>
                    <a:pt x="1274730" y="2372390"/>
                    <a:pt x="973081" y="2418347"/>
                  </a:cubicBezTo>
                  <a:cubicBezTo>
                    <a:pt x="671432" y="2464304"/>
                    <a:pt x="292547" y="1824707"/>
                    <a:pt x="135292" y="1570821"/>
                  </a:cubicBezTo>
                  <a:cubicBezTo>
                    <a:pt x="-21963" y="1316935"/>
                    <a:pt x="-19411" y="903972"/>
                    <a:pt x="29548" y="895029"/>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17842" name="קבוצה 24"/>
            <p:cNvGrpSpPr>
              <a:grpSpLocks/>
            </p:cNvGrpSpPr>
            <p:nvPr/>
          </p:nvGrpSpPr>
          <p:grpSpPr bwMode="auto">
            <a:xfrm>
              <a:off x="5927843" y="657508"/>
              <a:ext cx="1028658" cy="1169986"/>
              <a:chOff x="3636470" y="3401803"/>
              <a:chExt cx="2017742" cy="2420340"/>
            </a:xfrm>
          </p:grpSpPr>
          <p:sp>
            <p:nvSpPr>
              <p:cNvPr id="12" name="אליפסה 11"/>
              <p:cNvSpPr/>
              <p:nvPr/>
            </p:nvSpPr>
            <p:spPr>
              <a:xfrm>
                <a:off x="3636470" y="3401803"/>
                <a:ext cx="2017742" cy="19441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מלבן מעוגל 12"/>
              <p:cNvSpPr/>
              <p:nvPr/>
            </p:nvSpPr>
            <p:spPr>
              <a:xfrm>
                <a:off x="4327733" y="5365660"/>
                <a:ext cx="482640" cy="21017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 name="משולש שווה שוקיים 20"/>
              <p:cNvSpPr/>
              <p:nvPr/>
            </p:nvSpPr>
            <p:spPr>
              <a:xfrm flipV="1">
                <a:off x="4570610" y="4964802"/>
                <a:ext cx="286470" cy="2036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משולש שווה שוקיים 21"/>
              <p:cNvSpPr/>
              <p:nvPr/>
            </p:nvSpPr>
            <p:spPr>
              <a:xfrm flipV="1">
                <a:off x="4424262" y="5575839"/>
                <a:ext cx="289582" cy="2463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843" name="קבוצה 25"/>
            <p:cNvGrpSpPr>
              <a:grpSpLocks/>
            </p:cNvGrpSpPr>
            <p:nvPr/>
          </p:nvGrpSpPr>
          <p:grpSpPr bwMode="auto">
            <a:xfrm rot="-10588214">
              <a:off x="4534366" y="639506"/>
              <a:ext cx="1073106" cy="1154099"/>
              <a:chOff x="958811" y="3098367"/>
              <a:chExt cx="2006252" cy="2349130"/>
            </a:xfrm>
          </p:grpSpPr>
          <p:sp>
            <p:nvSpPr>
              <p:cNvPr id="5" name="אליפסה 4"/>
              <p:cNvSpPr/>
              <p:nvPr/>
            </p:nvSpPr>
            <p:spPr>
              <a:xfrm>
                <a:off x="958811" y="3499024"/>
                <a:ext cx="2006252" cy="19484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מלבן מעוגל 9"/>
              <p:cNvSpPr/>
              <p:nvPr/>
            </p:nvSpPr>
            <p:spPr>
              <a:xfrm>
                <a:off x="1756799" y="3317015"/>
                <a:ext cx="471884" cy="2164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שולש שווה שוקיים 23"/>
              <p:cNvSpPr/>
              <p:nvPr/>
            </p:nvSpPr>
            <p:spPr>
              <a:xfrm>
                <a:off x="1839620" y="3098367"/>
                <a:ext cx="278976" cy="20680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844" name="קבוצה 28"/>
            <p:cNvGrpSpPr>
              <a:grpSpLocks/>
            </p:cNvGrpSpPr>
            <p:nvPr/>
          </p:nvGrpSpPr>
          <p:grpSpPr bwMode="auto">
            <a:xfrm>
              <a:off x="4580111" y="1645447"/>
              <a:ext cx="912775" cy="1025008"/>
              <a:chOff x="4376820" y="2767836"/>
              <a:chExt cx="952674" cy="1093556"/>
            </a:xfrm>
          </p:grpSpPr>
          <p:sp>
            <p:nvSpPr>
              <p:cNvPr id="28" name="צורת L 27"/>
              <p:cNvSpPr/>
              <p:nvPr/>
            </p:nvSpPr>
            <p:spPr>
              <a:xfrm rot="19542094">
                <a:off x="4680132" y="2767836"/>
                <a:ext cx="374906" cy="26141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a:xfrm>
                <a:off x="4376820" y="2926491"/>
                <a:ext cx="952674" cy="934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117774" name="קבוצה 30"/>
          <p:cNvGrpSpPr>
            <a:grpSpLocks/>
          </p:cNvGrpSpPr>
          <p:nvPr/>
        </p:nvGrpSpPr>
        <p:grpSpPr bwMode="auto">
          <a:xfrm>
            <a:off x="5918307" y="3069424"/>
            <a:ext cx="816436" cy="862554"/>
            <a:chOff x="4339431" y="2739252"/>
            <a:chExt cx="952649" cy="1121796"/>
          </a:xfrm>
        </p:grpSpPr>
        <p:sp>
          <p:nvSpPr>
            <p:cNvPr id="32" name="צורת L 31"/>
            <p:cNvSpPr/>
            <p:nvPr/>
          </p:nvSpPr>
          <p:spPr>
            <a:xfrm rot="19542094">
              <a:off x="4637536" y="2738230"/>
              <a:ext cx="451975" cy="37369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a:off x="4339306" y="2926110"/>
              <a:ext cx="952111" cy="935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5" name="קבוצה 33"/>
          <p:cNvGrpSpPr>
            <a:grpSpLocks/>
          </p:cNvGrpSpPr>
          <p:nvPr/>
        </p:nvGrpSpPr>
        <p:grpSpPr bwMode="auto">
          <a:xfrm>
            <a:off x="7866477" y="3061449"/>
            <a:ext cx="816436" cy="910903"/>
            <a:chOff x="4339431" y="2739252"/>
            <a:chExt cx="952649" cy="1121796"/>
          </a:xfrm>
        </p:grpSpPr>
        <p:sp>
          <p:nvSpPr>
            <p:cNvPr id="35" name="צורת L 34"/>
            <p:cNvSpPr/>
            <p:nvPr/>
          </p:nvSpPr>
          <p:spPr>
            <a:xfrm rot="19542094">
              <a:off x="4637177" y="2738330"/>
              <a:ext cx="453828" cy="37145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a:xfrm>
              <a:off x="4338948" y="2924059"/>
              <a:ext cx="953963" cy="936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6" name="קבוצה 36"/>
          <p:cNvGrpSpPr>
            <a:grpSpLocks/>
          </p:cNvGrpSpPr>
          <p:nvPr/>
        </p:nvGrpSpPr>
        <p:grpSpPr bwMode="auto">
          <a:xfrm>
            <a:off x="6903026" y="3082144"/>
            <a:ext cx="816436" cy="910903"/>
            <a:chOff x="4339431" y="2739252"/>
            <a:chExt cx="952649" cy="1121796"/>
          </a:xfrm>
        </p:grpSpPr>
        <p:sp>
          <p:nvSpPr>
            <p:cNvPr id="38" name="צורת L 37"/>
            <p:cNvSpPr/>
            <p:nvPr/>
          </p:nvSpPr>
          <p:spPr>
            <a:xfrm rot="19542094">
              <a:off x="4636989" y="2740214"/>
              <a:ext cx="453827" cy="37145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a:xfrm>
              <a:off x="4338759" y="2925943"/>
              <a:ext cx="953964" cy="934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7" name="קבוצה 39"/>
          <p:cNvGrpSpPr>
            <a:grpSpLocks/>
          </p:cNvGrpSpPr>
          <p:nvPr/>
        </p:nvGrpSpPr>
        <p:grpSpPr bwMode="auto">
          <a:xfrm>
            <a:off x="3523489" y="3045065"/>
            <a:ext cx="816436" cy="927287"/>
            <a:chOff x="4339431" y="2739252"/>
            <a:chExt cx="952649" cy="1121794"/>
          </a:xfrm>
        </p:grpSpPr>
        <p:sp>
          <p:nvSpPr>
            <p:cNvPr id="41" name="צורת L 40"/>
            <p:cNvSpPr/>
            <p:nvPr/>
          </p:nvSpPr>
          <p:spPr>
            <a:xfrm rot="19542094">
              <a:off x="4638549" y="2738962"/>
              <a:ext cx="451975" cy="370656"/>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a:xfrm>
              <a:off x="4340319" y="2925250"/>
              <a:ext cx="952111" cy="935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8" name="קבוצה 42"/>
          <p:cNvGrpSpPr>
            <a:grpSpLocks/>
          </p:cNvGrpSpPr>
          <p:nvPr/>
        </p:nvGrpSpPr>
        <p:grpSpPr bwMode="auto">
          <a:xfrm>
            <a:off x="2639059" y="3046894"/>
            <a:ext cx="816436" cy="936570"/>
            <a:chOff x="4339431" y="2739252"/>
            <a:chExt cx="952649" cy="1121796"/>
          </a:xfrm>
        </p:grpSpPr>
        <p:sp>
          <p:nvSpPr>
            <p:cNvPr id="44" name="צורת L 43"/>
            <p:cNvSpPr/>
            <p:nvPr/>
          </p:nvSpPr>
          <p:spPr>
            <a:xfrm rot="19542094">
              <a:off x="4636921" y="2738676"/>
              <a:ext cx="453827" cy="37078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אליפסה 44"/>
            <p:cNvSpPr/>
            <p:nvPr/>
          </p:nvSpPr>
          <p:spPr>
            <a:xfrm>
              <a:off x="4338691" y="2925019"/>
              <a:ext cx="953964" cy="935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17779" name="קבוצה 45"/>
          <p:cNvGrpSpPr>
            <a:grpSpLocks/>
          </p:cNvGrpSpPr>
          <p:nvPr/>
        </p:nvGrpSpPr>
        <p:grpSpPr bwMode="auto">
          <a:xfrm>
            <a:off x="4432574" y="2993019"/>
            <a:ext cx="816436" cy="852244"/>
            <a:chOff x="4339431" y="2739252"/>
            <a:chExt cx="952649" cy="1121796"/>
          </a:xfrm>
        </p:grpSpPr>
        <p:sp>
          <p:nvSpPr>
            <p:cNvPr id="47" name="צורת L 46"/>
            <p:cNvSpPr/>
            <p:nvPr/>
          </p:nvSpPr>
          <p:spPr>
            <a:xfrm rot="19542094">
              <a:off x="4637341" y="2738487"/>
              <a:ext cx="451975" cy="371949"/>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אליפסה 47"/>
            <p:cNvSpPr/>
            <p:nvPr/>
          </p:nvSpPr>
          <p:spPr>
            <a:xfrm>
              <a:off x="4339111" y="2924461"/>
              <a:ext cx="952111" cy="93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9" name="צורת L 48"/>
          <p:cNvSpPr/>
          <p:nvPr/>
        </p:nvSpPr>
        <p:spPr bwMode="auto">
          <a:xfrm rot="19542094">
            <a:off x="3413125" y="4408488"/>
            <a:ext cx="274638" cy="21907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צורת L 49"/>
          <p:cNvSpPr/>
          <p:nvPr/>
        </p:nvSpPr>
        <p:spPr bwMode="auto">
          <a:xfrm rot="19542094">
            <a:off x="3975100" y="4240213"/>
            <a:ext cx="274638" cy="21907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צורת L 51"/>
          <p:cNvSpPr/>
          <p:nvPr/>
        </p:nvSpPr>
        <p:spPr bwMode="auto">
          <a:xfrm rot="19542094">
            <a:off x="4662488" y="4206875"/>
            <a:ext cx="276225" cy="22066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צורת L 52"/>
          <p:cNvSpPr/>
          <p:nvPr/>
        </p:nvSpPr>
        <p:spPr bwMode="auto">
          <a:xfrm rot="19542094">
            <a:off x="2863850" y="4375150"/>
            <a:ext cx="276225" cy="22066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TextBox 77"/>
          <p:cNvSpPr txBox="1"/>
          <p:nvPr/>
        </p:nvSpPr>
        <p:spPr bwMode="auto">
          <a:xfrm>
            <a:off x="6945313" y="2595563"/>
            <a:ext cx="1474787"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u="sng" kern="0" dirty="0">
                <a:solidFill>
                  <a:prstClr val="black"/>
                </a:solidFill>
                <a:latin typeface="Arial" pitchFamily="34" charset="0"/>
                <a:ea typeface="+mn-ea"/>
                <a:cs typeface="Arial" pitchFamily="34" charset="0"/>
              </a:rPr>
              <a:t>תגובה תאית</a:t>
            </a:r>
          </a:p>
        </p:txBody>
      </p:sp>
      <p:sp>
        <p:nvSpPr>
          <p:cNvPr id="79" name="TextBox 78"/>
          <p:cNvSpPr txBox="1"/>
          <p:nvPr/>
        </p:nvSpPr>
        <p:spPr bwMode="auto">
          <a:xfrm>
            <a:off x="2268538" y="2668588"/>
            <a:ext cx="3235325"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b="1" u="sng" kern="0" noProof="1">
                <a:solidFill>
                  <a:prstClr val="black"/>
                </a:solidFill>
                <a:latin typeface="Arial" pitchFamily="34" charset="0"/>
                <a:ea typeface="+mn-ea"/>
                <a:cs typeface="Arial" pitchFamily="34" charset="0"/>
              </a:rPr>
              <a:t>תגובה הומורלית</a:t>
            </a:r>
          </a:p>
        </p:txBody>
      </p:sp>
      <p:sp>
        <p:nvSpPr>
          <p:cNvPr id="44061" name="מלבן 1"/>
          <p:cNvSpPr>
            <a:spLocks noChangeArrowheads="1"/>
          </p:cNvSpPr>
          <p:nvPr/>
        </p:nvSpPr>
        <p:spPr bwMode="auto">
          <a:xfrm>
            <a:off x="-95250" y="2922588"/>
            <a:ext cx="2608263" cy="830997"/>
          </a:xfrm>
          <a:prstGeom prst="rect">
            <a:avLst/>
          </a:prstGeom>
          <a:noFill/>
          <a:ln>
            <a:noFill/>
          </a:ln>
          <a:extLst/>
        </p:spPr>
        <p:txBody>
          <a:bodyPr>
            <a:spAutoFit/>
          </a:bodyPr>
          <a:lstStyle/>
          <a:p>
            <a:pPr>
              <a:lnSpc>
                <a:spcPct val="150000"/>
              </a:lnSpc>
              <a:defRPr/>
            </a:pPr>
            <a:r>
              <a:rPr lang="he-IL" sz="1600" b="1" u="sng" dirty="0">
                <a:solidFill>
                  <a:srgbClr val="FF6600"/>
                </a:solidFill>
                <a:latin typeface="Arial" pitchFamily="34" charset="0"/>
                <a:cs typeface="Arial" pitchFamily="34" charset="0"/>
              </a:rPr>
              <a:t>שלב ההתארגנות</a:t>
            </a:r>
          </a:p>
          <a:p>
            <a:pPr>
              <a:lnSpc>
                <a:spcPct val="150000"/>
              </a:lnSpc>
              <a:defRPr/>
            </a:pPr>
            <a:r>
              <a:rPr lang="he-IL" sz="1600" dirty="0">
                <a:solidFill>
                  <a:srgbClr val="000000"/>
                </a:solidFill>
                <a:latin typeface="Arial" pitchFamily="34" charset="0"/>
                <a:cs typeface="Arial" pitchFamily="34" charset="0"/>
              </a:rPr>
              <a:t>נוצר שבט של תאי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 ו-</a:t>
            </a:r>
            <a:r>
              <a:rPr lang="en-US" sz="16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 </a:t>
            </a:r>
          </a:p>
        </p:txBody>
      </p:sp>
      <p:sp>
        <p:nvSpPr>
          <p:cNvPr id="44062" name="מלבן 1"/>
          <p:cNvSpPr>
            <a:spLocks noChangeArrowheads="1"/>
          </p:cNvSpPr>
          <p:nvPr/>
        </p:nvSpPr>
        <p:spPr bwMode="auto">
          <a:xfrm>
            <a:off x="5407767" y="4509120"/>
            <a:ext cx="3538537" cy="2308324"/>
          </a:xfrm>
          <a:prstGeom prst="rect">
            <a:avLst/>
          </a:prstGeom>
          <a:noFill/>
          <a:ln>
            <a:noFill/>
          </a:ln>
          <a:extLst/>
        </p:spPr>
        <p:txBody>
          <a:bodyPr>
            <a:spAutoFit/>
          </a:bodyPr>
          <a:lstStyle/>
          <a:p>
            <a:pPr>
              <a:lnSpc>
                <a:spcPct val="150000"/>
              </a:lnSpc>
              <a:defRPr/>
            </a:pPr>
            <a:r>
              <a:rPr lang="he-IL" sz="1600" b="1" u="sng" dirty="0">
                <a:solidFill>
                  <a:srgbClr val="FF6600"/>
                </a:solidFill>
                <a:latin typeface="Arial" pitchFamily="34" charset="0"/>
                <a:cs typeface="Arial" pitchFamily="34" charset="0"/>
              </a:rPr>
              <a:t>שלב הפעולה</a:t>
            </a:r>
          </a:p>
          <a:p>
            <a:pPr>
              <a:lnSpc>
                <a:spcPct val="150000"/>
              </a:lnSpc>
              <a:defRPr/>
            </a:pPr>
            <a:r>
              <a:rPr lang="he-IL" sz="1600" dirty="0">
                <a:solidFill>
                  <a:srgbClr val="000000"/>
                </a:solidFill>
                <a:latin typeface="Arial" pitchFamily="34" charset="0"/>
                <a:cs typeface="Arial" pitchFamily="34" charset="0"/>
              </a:rPr>
              <a:t>תאי </a:t>
            </a:r>
            <a:r>
              <a:rPr lang="en-US" sz="16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 מתקשרים </a:t>
            </a:r>
          </a:p>
          <a:p>
            <a:pPr>
              <a:lnSpc>
                <a:spcPct val="150000"/>
              </a:lnSpc>
              <a:defRPr/>
            </a:pPr>
            <a:r>
              <a:rPr lang="he-IL" sz="1600" dirty="0" smtClean="0">
                <a:solidFill>
                  <a:srgbClr val="000000"/>
                </a:solidFill>
                <a:latin typeface="Arial" pitchFamily="34" charset="0"/>
                <a:cs typeface="Arial" pitchFamily="34" charset="0"/>
              </a:rPr>
              <a:t>לתאי גוף הנגועים </a:t>
            </a:r>
          </a:p>
          <a:p>
            <a:pPr>
              <a:lnSpc>
                <a:spcPct val="150000"/>
              </a:lnSpc>
              <a:defRPr/>
            </a:pPr>
            <a:r>
              <a:rPr lang="he-IL" sz="1600" dirty="0" smtClean="0">
                <a:solidFill>
                  <a:srgbClr val="000000"/>
                </a:solidFill>
                <a:latin typeface="Arial" pitchFamily="34" charset="0"/>
                <a:cs typeface="Arial" pitchFamily="34" charset="0"/>
              </a:rPr>
              <a:t>באנטיגנים (לדוגמה: </a:t>
            </a:r>
          </a:p>
          <a:p>
            <a:pPr>
              <a:lnSpc>
                <a:spcPct val="150000"/>
              </a:lnSpc>
              <a:defRPr/>
            </a:pPr>
            <a:r>
              <a:rPr lang="he-IL" sz="1600" dirty="0" smtClean="0">
                <a:solidFill>
                  <a:srgbClr val="000000"/>
                </a:solidFill>
                <a:latin typeface="Arial" pitchFamily="34" charset="0"/>
                <a:cs typeface="Arial" pitchFamily="34" charset="0"/>
              </a:rPr>
              <a:t>תאי גוף שהותקפו בווירוס) </a:t>
            </a:r>
          </a:p>
          <a:p>
            <a:pPr>
              <a:lnSpc>
                <a:spcPct val="150000"/>
              </a:lnSpc>
              <a:defRPr/>
            </a:pPr>
            <a:r>
              <a:rPr lang="he-IL" sz="1600" dirty="0" smtClean="0">
                <a:solidFill>
                  <a:srgbClr val="000000"/>
                </a:solidFill>
                <a:latin typeface="Arial" pitchFamily="34" charset="0"/>
                <a:cs typeface="Arial" pitchFamily="34" charset="0"/>
              </a:rPr>
              <a:t>ומחסלים אותם.</a:t>
            </a:r>
            <a:endParaRPr lang="he-IL" sz="1600" dirty="0">
              <a:solidFill>
                <a:srgbClr val="000000"/>
              </a:solidFill>
              <a:latin typeface="Arial" pitchFamily="34" charset="0"/>
              <a:cs typeface="Arial" pitchFamily="34" charset="0"/>
            </a:endParaRPr>
          </a:p>
        </p:txBody>
      </p:sp>
      <p:sp>
        <p:nvSpPr>
          <p:cNvPr id="117795" name="מלבן 7168"/>
          <p:cNvSpPr>
            <a:spLocks noChangeArrowheads="1"/>
          </p:cNvSpPr>
          <p:nvPr/>
        </p:nvSpPr>
        <p:spPr bwMode="auto">
          <a:xfrm>
            <a:off x="5863086" y="3333649"/>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sp>
        <p:nvSpPr>
          <p:cNvPr id="117796" name="מלבן 85"/>
          <p:cNvSpPr>
            <a:spLocks noChangeArrowheads="1"/>
          </p:cNvSpPr>
          <p:nvPr/>
        </p:nvSpPr>
        <p:spPr bwMode="auto">
          <a:xfrm>
            <a:off x="6870599" y="3367179"/>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sp>
        <p:nvSpPr>
          <p:cNvPr id="117798" name="מלבן 87"/>
          <p:cNvSpPr>
            <a:spLocks noChangeArrowheads="1"/>
          </p:cNvSpPr>
          <p:nvPr/>
        </p:nvSpPr>
        <p:spPr bwMode="auto">
          <a:xfrm>
            <a:off x="7796819" y="3400788"/>
            <a:ext cx="83391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זיכרון</a:t>
            </a:r>
            <a:endParaRPr lang="he-IL" sz="1600" dirty="0">
              <a:solidFill>
                <a:srgbClr val="000000"/>
              </a:solidFill>
            </a:endParaRPr>
          </a:p>
        </p:txBody>
      </p:sp>
      <p:sp>
        <p:nvSpPr>
          <p:cNvPr id="117799" name="מלבן 88"/>
          <p:cNvSpPr>
            <a:spLocks noChangeArrowheads="1"/>
          </p:cNvSpPr>
          <p:nvPr/>
        </p:nvSpPr>
        <p:spPr bwMode="auto">
          <a:xfrm>
            <a:off x="3767486" y="3359297"/>
            <a:ext cx="338568"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B</a:t>
            </a:r>
            <a:endParaRPr lang="he-IL" sz="1600" dirty="0">
              <a:solidFill>
                <a:srgbClr val="000000"/>
              </a:solidFill>
            </a:endParaRPr>
          </a:p>
        </p:txBody>
      </p:sp>
      <p:sp>
        <p:nvSpPr>
          <p:cNvPr id="117800" name="מלבן 89"/>
          <p:cNvSpPr>
            <a:spLocks noChangeArrowheads="1"/>
          </p:cNvSpPr>
          <p:nvPr/>
        </p:nvSpPr>
        <p:spPr bwMode="auto">
          <a:xfrm>
            <a:off x="4677295" y="3305011"/>
            <a:ext cx="338568"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B</a:t>
            </a:r>
            <a:endParaRPr lang="he-IL" sz="1600" dirty="0">
              <a:solidFill>
                <a:srgbClr val="000000"/>
              </a:solidFill>
            </a:endParaRPr>
          </a:p>
        </p:txBody>
      </p:sp>
      <p:sp>
        <p:nvSpPr>
          <p:cNvPr id="117801" name="מלבן 91"/>
          <p:cNvSpPr>
            <a:spLocks noChangeArrowheads="1"/>
          </p:cNvSpPr>
          <p:nvPr/>
        </p:nvSpPr>
        <p:spPr bwMode="auto">
          <a:xfrm>
            <a:off x="2608754" y="3387424"/>
            <a:ext cx="846742"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-B</a:t>
            </a:r>
            <a:r>
              <a:rPr lang="he-IL" sz="1600" dirty="0">
                <a:solidFill>
                  <a:srgbClr val="000000"/>
                </a:solidFill>
                <a:latin typeface="Arial" pitchFamily="34" charset="0"/>
                <a:cs typeface="Arial" pitchFamily="34" charset="0"/>
              </a:rPr>
              <a:t>זיכרון</a:t>
            </a:r>
            <a:endParaRPr lang="he-IL" sz="1600" dirty="0">
              <a:solidFill>
                <a:srgbClr val="000000"/>
              </a:solidFill>
            </a:endParaRPr>
          </a:p>
        </p:txBody>
      </p:sp>
      <p:cxnSp>
        <p:nvCxnSpPr>
          <p:cNvPr id="7171" name="מחבר חץ ישר 7170"/>
          <p:cNvCxnSpPr/>
          <p:nvPr/>
        </p:nvCxnSpPr>
        <p:spPr bwMode="auto">
          <a:xfrm>
            <a:off x="5870575" y="2668588"/>
            <a:ext cx="255588" cy="255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73" name="מחבר חץ ישר 7172"/>
          <p:cNvCxnSpPr/>
          <p:nvPr/>
        </p:nvCxnSpPr>
        <p:spPr bwMode="auto">
          <a:xfrm flipH="1">
            <a:off x="5080000" y="2670175"/>
            <a:ext cx="217488" cy="238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3" name="מחבר חץ ישר 7182"/>
          <p:cNvCxnSpPr/>
          <p:nvPr/>
        </p:nvCxnSpPr>
        <p:spPr bwMode="auto">
          <a:xfrm flipH="1" flipV="1">
            <a:off x="7596336" y="1127125"/>
            <a:ext cx="182562"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מחבר חץ ישר 105"/>
          <p:cNvCxnSpPr/>
          <p:nvPr/>
        </p:nvCxnSpPr>
        <p:spPr bwMode="auto">
          <a:xfrm flipH="1" flipV="1">
            <a:off x="6244710" y="1122363"/>
            <a:ext cx="182563"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5" name="מחבר חץ ישר 7184"/>
          <p:cNvCxnSpPr/>
          <p:nvPr/>
        </p:nvCxnSpPr>
        <p:spPr bwMode="auto">
          <a:xfrm flipH="1">
            <a:off x="6902450" y="4032771"/>
            <a:ext cx="204421" cy="6923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7" name="מחבר חץ ישר 7186"/>
          <p:cNvCxnSpPr/>
          <p:nvPr/>
        </p:nvCxnSpPr>
        <p:spPr bwMode="auto">
          <a:xfrm>
            <a:off x="4432300" y="3932238"/>
            <a:ext cx="0" cy="217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89" name="מחבר חץ ישר 7188"/>
          <p:cNvCxnSpPr/>
          <p:nvPr/>
        </p:nvCxnSpPr>
        <p:spPr bwMode="auto">
          <a:xfrm>
            <a:off x="3725863" y="3983038"/>
            <a:ext cx="0" cy="198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809" name="מלבן 1"/>
          <p:cNvSpPr>
            <a:spLocks noChangeArrowheads="1"/>
          </p:cNvSpPr>
          <p:nvPr/>
        </p:nvSpPr>
        <p:spPr bwMode="auto">
          <a:xfrm>
            <a:off x="3605435" y="4407494"/>
            <a:ext cx="96656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dirty="0">
                <a:solidFill>
                  <a:srgbClr val="000000"/>
                </a:solidFill>
                <a:latin typeface="Arial" pitchFamily="34" charset="0"/>
                <a:cs typeface="Arial" pitchFamily="34" charset="0"/>
              </a:rPr>
              <a:t>נוגדנים</a:t>
            </a:r>
          </a:p>
        </p:txBody>
      </p:sp>
      <p:sp>
        <p:nvSpPr>
          <p:cNvPr id="117811" name="מלבן 1"/>
          <p:cNvSpPr>
            <a:spLocks noChangeArrowheads="1"/>
          </p:cNvSpPr>
          <p:nvPr/>
        </p:nvSpPr>
        <p:spPr bwMode="auto">
          <a:xfrm>
            <a:off x="7376689" y="501556"/>
            <a:ext cx="700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he-IL" sz="1200" b="1" dirty="0" smtClean="0">
                <a:solidFill>
                  <a:srgbClr val="FF6600"/>
                </a:solidFill>
                <a:latin typeface="Arial" pitchFamily="34" charset="0"/>
                <a:cs typeface="Arial" pitchFamily="34" charset="0"/>
              </a:rPr>
              <a:t>אנטיגן</a:t>
            </a:r>
            <a:endParaRPr lang="he-IL" sz="1200" b="1" dirty="0">
              <a:solidFill>
                <a:srgbClr val="FF6600"/>
              </a:solidFill>
              <a:latin typeface="Arial" pitchFamily="34" charset="0"/>
              <a:cs typeface="Arial" pitchFamily="34" charset="0"/>
            </a:endParaRPr>
          </a:p>
        </p:txBody>
      </p:sp>
      <p:sp>
        <p:nvSpPr>
          <p:cNvPr id="117767" name="מלבן 93"/>
          <p:cNvSpPr>
            <a:spLocks noChangeArrowheads="1"/>
          </p:cNvSpPr>
          <p:nvPr/>
        </p:nvSpPr>
        <p:spPr bwMode="auto">
          <a:xfrm>
            <a:off x="5224463" y="2046288"/>
            <a:ext cx="74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עוזר</a:t>
            </a:r>
            <a:endParaRPr lang="he-IL" sz="1600" dirty="0">
              <a:solidFill>
                <a:srgbClr val="000000"/>
              </a:solidFill>
            </a:endParaRPr>
          </a:p>
        </p:txBody>
      </p:sp>
      <p:cxnSp>
        <p:nvCxnSpPr>
          <p:cNvPr id="7" name="מחבר חץ ישר 6"/>
          <p:cNvCxnSpPr/>
          <p:nvPr/>
        </p:nvCxnSpPr>
        <p:spPr>
          <a:xfrm flipH="1">
            <a:off x="4194120" y="4810509"/>
            <a:ext cx="17840" cy="4887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770" name="מלבן 97"/>
          <p:cNvSpPr>
            <a:spLocks noChangeArrowheads="1"/>
          </p:cNvSpPr>
          <p:nvPr/>
        </p:nvSpPr>
        <p:spPr bwMode="auto">
          <a:xfrm>
            <a:off x="7929563" y="1722711"/>
            <a:ext cx="931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prstClr val="black"/>
                </a:solidFill>
                <a:cs typeface="Arial" pitchFamily="34" charset="0"/>
              </a:rPr>
              <a:t>המקרופג'</a:t>
            </a:r>
            <a:endParaRPr lang="he-IL" sz="1600" dirty="0">
              <a:solidFill>
                <a:prstClr val="black"/>
              </a:solidFill>
            </a:endParaRPr>
          </a:p>
        </p:txBody>
      </p:sp>
      <p:sp>
        <p:nvSpPr>
          <p:cNvPr id="9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BDA6E1-E8E5-44E9-A762-67C6DFD50918}" type="slidenum">
              <a:rPr lang="he-IL" sz="1200" smtClean="0">
                <a:solidFill>
                  <a:prstClr val="white">
                    <a:lumMod val="75000"/>
                  </a:prstClr>
                </a:solidFill>
              </a:rPr>
              <a:pPr fontAlgn="base">
                <a:spcBef>
                  <a:spcPct val="0"/>
                </a:spcBef>
                <a:spcAft>
                  <a:spcPct val="0"/>
                </a:spcAft>
                <a:defRPr/>
              </a:pPr>
              <a:t>19</a:t>
            </a:fld>
            <a:endParaRPr lang="he-IL" sz="1200" dirty="0" smtClean="0">
              <a:solidFill>
                <a:prstClr val="white">
                  <a:lumMod val="75000"/>
                </a:prstClr>
              </a:solidFill>
            </a:endParaRPr>
          </a:p>
        </p:txBody>
      </p:sp>
      <p:grpSp>
        <p:nvGrpSpPr>
          <p:cNvPr id="18" name="קבוצה 17"/>
          <p:cNvGrpSpPr/>
          <p:nvPr/>
        </p:nvGrpSpPr>
        <p:grpSpPr>
          <a:xfrm>
            <a:off x="7796819" y="640969"/>
            <a:ext cx="597062" cy="627791"/>
            <a:chOff x="9682050" y="1881857"/>
            <a:chExt cx="663736" cy="694466"/>
          </a:xfrm>
        </p:grpSpPr>
        <p:grpSp>
          <p:nvGrpSpPr>
            <p:cNvPr id="111" name="קבוצה 110"/>
            <p:cNvGrpSpPr/>
            <p:nvPr/>
          </p:nvGrpSpPr>
          <p:grpSpPr>
            <a:xfrm>
              <a:off x="9929398" y="1881857"/>
              <a:ext cx="416388" cy="421381"/>
              <a:chOff x="9674892" y="5527898"/>
              <a:chExt cx="416388" cy="421381"/>
            </a:xfrm>
          </p:grpSpPr>
          <p:sp>
            <p:nvSpPr>
              <p:cNvPr id="116" name="משולש שווה שוקיים 115"/>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משולש שווה שוקיים 112"/>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4" name="אליפסה 13"/>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24" name="משולש שווה שוקיים 123"/>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5" name="משולש שווה שוקיים 124"/>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26" name="קבוצה 25"/>
          <p:cNvGrpSpPr/>
          <p:nvPr/>
        </p:nvGrpSpPr>
        <p:grpSpPr>
          <a:xfrm>
            <a:off x="3779912" y="5373216"/>
            <a:ext cx="966565" cy="907885"/>
            <a:chOff x="4067944" y="5545451"/>
            <a:chExt cx="966565" cy="907885"/>
          </a:xfrm>
        </p:grpSpPr>
        <p:sp>
          <p:nvSpPr>
            <p:cNvPr id="51" name="צורת L 50"/>
            <p:cNvSpPr/>
            <p:nvPr/>
          </p:nvSpPr>
          <p:spPr bwMode="auto">
            <a:xfrm rot="2979040">
              <a:off x="4118521" y="5730081"/>
              <a:ext cx="280988" cy="23812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7810" name="מלבן 1"/>
            <p:cNvSpPr>
              <a:spLocks noChangeArrowheads="1"/>
            </p:cNvSpPr>
            <p:nvPr/>
          </p:nvSpPr>
          <p:spPr bwMode="auto">
            <a:xfrm>
              <a:off x="4067944" y="6037324"/>
              <a:ext cx="966565" cy="4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b="1" dirty="0">
                  <a:solidFill>
                    <a:srgbClr val="FF6600"/>
                  </a:solidFill>
                  <a:latin typeface="Arial" pitchFamily="34" charset="0"/>
                  <a:cs typeface="Arial" pitchFamily="34" charset="0"/>
                </a:rPr>
                <a:t>אנטיגן</a:t>
              </a:r>
            </a:p>
          </p:txBody>
        </p:sp>
        <p:grpSp>
          <p:nvGrpSpPr>
            <p:cNvPr id="127" name="קבוצה 126"/>
            <p:cNvGrpSpPr/>
            <p:nvPr/>
          </p:nvGrpSpPr>
          <p:grpSpPr>
            <a:xfrm>
              <a:off x="4243225" y="5545451"/>
              <a:ext cx="597062" cy="627791"/>
              <a:chOff x="9682050" y="1881857"/>
              <a:chExt cx="663736" cy="694466"/>
            </a:xfrm>
          </p:grpSpPr>
          <p:grpSp>
            <p:nvGrpSpPr>
              <p:cNvPr id="128" name="קבוצה 127"/>
              <p:cNvGrpSpPr/>
              <p:nvPr/>
            </p:nvGrpSpPr>
            <p:grpSpPr>
              <a:xfrm>
                <a:off x="9929398" y="1881857"/>
                <a:ext cx="416388" cy="421381"/>
                <a:chOff x="9674892" y="5527898"/>
                <a:chExt cx="416388" cy="421381"/>
              </a:xfrm>
            </p:grpSpPr>
            <p:sp>
              <p:nvSpPr>
                <p:cNvPr id="132" name="משולש שווה שוקיים 131"/>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3" name="משולש שווה שוקיים 132"/>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29" name="אליפסה 128"/>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30" name="משולש שווה שוקיים 129"/>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1" name="משולש שווה שוקיים 130"/>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35" name="משולש שווה שוקיים 134"/>
          <p:cNvSpPr/>
          <p:nvPr/>
        </p:nvSpPr>
        <p:spPr bwMode="auto">
          <a:xfrm flipV="1">
            <a:off x="3200227" y="1293713"/>
            <a:ext cx="147637" cy="11906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07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89231">
                        <a14:foregroundMark x1="41538" y1="10667" x2="41538" y2="10667"/>
                        <a14:foregroundMark x1="13846" y1="40000" x2="13846" y2="40000"/>
                        <a14:foregroundMark x1="52308" y1="73333" x2="52308" y2="73333"/>
                      </a14:backgroundRemoval>
                    </a14:imgEffect>
                  </a14:imgLayer>
                </a14:imgProps>
              </a:ext>
              <a:ext uri="{28A0092B-C50C-407E-A947-70E740481C1C}">
                <a14:useLocalDpi xmlns:a14="http://schemas.microsoft.com/office/drawing/2010/main" val="0"/>
              </a:ext>
            </a:extLst>
          </a:blip>
          <a:srcRect/>
          <a:stretch>
            <a:fillRect/>
          </a:stretch>
        </p:blipFill>
        <p:spPr bwMode="auto">
          <a:xfrm>
            <a:off x="6733381" y="698401"/>
            <a:ext cx="6191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קבוצה 29"/>
          <p:cNvGrpSpPr/>
          <p:nvPr/>
        </p:nvGrpSpPr>
        <p:grpSpPr>
          <a:xfrm>
            <a:off x="5508104" y="4869160"/>
            <a:ext cx="1800200" cy="1391537"/>
            <a:chOff x="5364088" y="5140646"/>
            <a:chExt cx="1800200" cy="1391537"/>
          </a:xfrm>
        </p:grpSpPr>
        <p:grpSp>
          <p:nvGrpSpPr>
            <p:cNvPr id="19" name="קבוצה 18"/>
            <p:cNvGrpSpPr/>
            <p:nvPr/>
          </p:nvGrpSpPr>
          <p:grpSpPr>
            <a:xfrm>
              <a:off x="5597525" y="5140646"/>
              <a:ext cx="1566763" cy="952650"/>
              <a:chOff x="5347660" y="5087026"/>
              <a:chExt cx="1566763" cy="952650"/>
            </a:xfrm>
          </p:grpSpPr>
          <p:grpSp>
            <p:nvGrpSpPr>
              <p:cNvPr id="117790" name="קבוצה 74"/>
              <p:cNvGrpSpPr>
                <a:grpSpLocks/>
              </p:cNvGrpSpPr>
              <p:nvPr/>
            </p:nvGrpSpPr>
            <p:grpSpPr bwMode="auto">
              <a:xfrm rot="15331442">
                <a:off x="5863297" y="4988549"/>
                <a:ext cx="952650" cy="1149603"/>
                <a:chOff x="4260080" y="2733527"/>
                <a:chExt cx="952649" cy="1149556"/>
              </a:xfrm>
            </p:grpSpPr>
            <p:sp>
              <p:nvSpPr>
                <p:cNvPr id="76" name="צורת L 75"/>
                <p:cNvSpPr/>
                <p:nvPr/>
              </p:nvSpPr>
              <p:spPr>
                <a:xfrm rot="19542094">
                  <a:off x="4649285" y="2707855"/>
                  <a:ext cx="346075" cy="31907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אליפסה 76"/>
                <p:cNvSpPr/>
                <p:nvPr/>
              </p:nvSpPr>
              <p:spPr>
                <a:xfrm>
                  <a:off x="4242226" y="2923524"/>
                  <a:ext cx="1001711" cy="971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17797" name="מלבן 86"/>
              <p:cNvSpPr>
                <a:spLocks noChangeArrowheads="1"/>
              </p:cNvSpPr>
              <p:nvPr/>
            </p:nvSpPr>
            <p:spPr bwMode="auto">
              <a:xfrm>
                <a:off x="6035654" y="5341570"/>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grpSp>
            <p:nvGrpSpPr>
              <p:cNvPr id="11" name="קבוצה 10"/>
              <p:cNvGrpSpPr/>
              <p:nvPr/>
            </p:nvGrpSpPr>
            <p:grpSpPr>
              <a:xfrm>
                <a:off x="5347660" y="5175580"/>
                <a:ext cx="570175" cy="855688"/>
                <a:chOff x="9521105" y="5444214"/>
                <a:chExt cx="570175" cy="855688"/>
              </a:xfrm>
            </p:grpSpPr>
            <p:grpSp>
              <p:nvGrpSpPr>
                <p:cNvPr id="9" name="קבוצה 8"/>
                <p:cNvGrpSpPr/>
                <p:nvPr/>
              </p:nvGrpSpPr>
              <p:grpSpPr>
                <a:xfrm>
                  <a:off x="9521105" y="5444214"/>
                  <a:ext cx="439305" cy="855688"/>
                  <a:chOff x="9510437" y="5444214"/>
                  <a:chExt cx="439305" cy="855688"/>
                </a:xfrm>
              </p:grpSpPr>
              <p:sp>
                <p:nvSpPr>
                  <p:cNvPr id="8" name="מלבן מעוגל 7"/>
                  <p:cNvSpPr/>
                  <p:nvPr/>
                </p:nvSpPr>
                <p:spPr>
                  <a:xfrm>
                    <a:off x="9510437" y="5527898"/>
                    <a:ext cx="439305" cy="65715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05" name="משולש שווה שוקיים 104"/>
                  <p:cNvSpPr/>
                  <p:nvPr/>
                </p:nvSpPr>
                <p:spPr bwMode="auto">
                  <a:xfrm flipV="1">
                    <a:off x="9655187" y="6166552"/>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8" name="משולש שווה שוקיים 107"/>
                  <p:cNvSpPr/>
                  <p:nvPr/>
                </p:nvSpPr>
                <p:spPr bwMode="auto">
                  <a:xfrm>
                    <a:off x="9664224" y="5444214"/>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09" name="משולש שווה שוקיים 108"/>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0" name="מלבן 19"/>
            <p:cNvSpPr/>
            <p:nvPr/>
          </p:nvSpPr>
          <p:spPr>
            <a:xfrm>
              <a:off x="5364088" y="6008963"/>
              <a:ext cx="883575" cy="523220"/>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תא נגוע </a:t>
              </a:r>
            </a:p>
            <a:p>
              <a:r>
                <a:rPr lang="he-IL" sz="1400" dirty="0" smtClean="0">
                  <a:solidFill>
                    <a:srgbClr val="000000"/>
                  </a:solidFill>
                  <a:latin typeface="Arial" pitchFamily="34" charset="0"/>
                  <a:cs typeface="Arial" pitchFamily="34" charset="0"/>
                </a:rPr>
                <a:t>באנטיגנים</a:t>
              </a:r>
              <a:endParaRPr lang="he-IL" sz="1400" dirty="0">
                <a:solidFill>
                  <a:prstClr val="black"/>
                </a:solidFill>
              </a:endParaRPr>
            </a:p>
          </p:txBody>
        </p:sp>
      </p:grpSp>
      <p:grpSp>
        <p:nvGrpSpPr>
          <p:cNvPr id="139" name="קבוצה 138"/>
          <p:cNvGrpSpPr/>
          <p:nvPr/>
        </p:nvGrpSpPr>
        <p:grpSpPr>
          <a:xfrm>
            <a:off x="1066137" y="640969"/>
            <a:ext cx="597062" cy="627791"/>
            <a:chOff x="9682050" y="1881857"/>
            <a:chExt cx="663736" cy="694466"/>
          </a:xfrm>
        </p:grpSpPr>
        <p:grpSp>
          <p:nvGrpSpPr>
            <p:cNvPr id="140" name="קבוצה 139"/>
            <p:cNvGrpSpPr/>
            <p:nvPr/>
          </p:nvGrpSpPr>
          <p:grpSpPr>
            <a:xfrm>
              <a:off x="9929398" y="1881857"/>
              <a:ext cx="416388" cy="421381"/>
              <a:chOff x="9674892" y="5527898"/>
              <a:chExt cx="416388" cy="421381"/>
            </a:xfrm>
          </p:grpSpPr>
          <p:sp>
            <p:nvSpPr>
              <p:cNvPr id="144" name="משולש שווה שוקיים 143"/>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משולש שווה שוקיים 144"/>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41" name="אליפסה 140"/>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42" name="משולש שווה שוקיים 141"/>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3" name="משולש שווה שוקיים 142"/>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cxnSp>
        <p:nvCxnSpPr>
          <p:cNvPr id="146" name="מחבר חץ ישר 145"/>
          <p:cNvCxnSpPr/>
          <p:nvPr/>
        </p:nvCxnSpPr>
        <p:spPr bwMode="auto">
          <a:xfrm flipH="1">
            <a:off x="6902450" y="1293814"/>
            <a:ext cx="14289" cy="217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827" name="מחבר ישר 117826"/>
          <p:cNvCxnSpPr/>
          <p:nvPr/>
        </p:nvCxnSpPr>
        <p:spPr>
          <a:xfrm>
            <a:off x="5484706" y="3198019"/>
            <a:ext cx="23398" cy="3255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193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מדוע מערכת ההגנה נחוצה?</a:t>
            </a:r>
            <a:endParaRPr lang="he-IL" sz="1800" dirty="0" smtClean="0"/>
          </a:p>
        </p:txBody>
      </p:sp>
      <p:sp>
        <p:nvSpPr>
          <p:cNvPr id="30725" name="מלבן 1"/>
          <p:cNvSpPr>
            <a:spLocks noChangeArrowheads="1"/>
          </p:cNvSpPr>
          <p:nvPr/>
        </p:nvSpPr>
        <p:spPr bwMode="auto">
          <a:xfrm>
            <a:off x="249238" y="419100"/>
            <a:ext cx="84439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a:solidFill>
                  <a:srgbClr val="000000"/>
                </a:solidFill>
                <a:latin typeface="Arial" pitchFamily="34" charset="0"/>
                <a:cs typeface="Calibri" pitchFamily="34" charset="0"/>
              </a:rPr>
              <a:t>אם היו לנו עיניים "</a:t>
            </a:r>
            <a:r>
              <a:rPr lang="he-IL" sz="1800">
                <a:latin typeface="Arial" pitchFamily="34" charset="0"/>
                <a:cs typeface="Calibri" pitchFamily="34" charset="0"/>
              </a:rPr>
              <a:t>מיקרוסקופיות", היינו רואים שכל העולם סביבנו וגם העור שלנו מלאים בחיידקים בווירוסים ובפטריות. </a:t>
            </a:r>
          </a:p>
          <a:p>
            <a:pPr>
              <a:lnSpc>
                <a:spcPct val="150000"/>
              </a:lnSpc>
            </a:pPr>
            <a:r>
              <a:rPr lang="he-IL" sz="1800" u="sng">
                <a:latin typeface="Arial" pitchFamily="34" charset="0"/>
                <a:cs typeface="Arial" pitchFamily="34" charset="0"/>
              </a:rPr>
              <a:t>מה היה קורה לגופנו לולא הייתה לנו מערכת הגנה (מערכת חיסון)</a:t>
            </a:r>
            <a:r>
              <a:rPr lang="he-IL" sz="1800">
                <a:latin typeface="Arial" pitchFamily="34" charset="0"/>
                <a:cs typeface="Arial" pitchFamily="34" charset="0"/>
              </a:rPr>
              <a:t>?</a:t>
            </a:r>
          </a:p>
          <a:p>
            <a:pPr>
              <a:lnSpc>
                <a:spcPct val="150000"/>
              </a:lnSpc>
            </a:pPr>
            <a:r>
              <a:rPr lang="he-IL" sz="1800" noProof="1">
                <a:latin typeface="Arial" pitchFamily="34" charset="0"/>
                <a:cs typeface="Arial" pitchFamily="34" charset="0"/>
              </a:rPr>
              <a:t>מה קורה לירקות, פֵּרות ובשר, המושארים מחוץ למקרר?</a:t>
            </a:r>
          </a:p>
          <a:p>
            <a:pPr>
              <a:lnSpc>
                <a:spcPct val="150000"/>
              </a:lnSpc>
            </a:pPr>
            <a:r>
              <a:rPr lang="he-IL" sz="1800" noProof="1">
                <a:latin typeface="Arial" pitchFamily="34" charset="0"/>
                <a:cs typeface="Arial" pitchFamily="34" charset="0"/>
              </a:rPr>
              <a:t>הם נרקבים עקב פעילותם של חיידקים ופטריות.</a:t>
            </a:r>
          </a:p>
          <a:p>
            <a:pPr>
              <a:lnSpc>
                <a:spcPct val="150000"/>
              </a:lnSpc>
            </a:pPr>
            <a:r>
              <a:rPr lang="he-IL" sz="1800" noProof="1">
                <a:latin typeface="Arial" pitchFamily="34" charset="0"/>
                <a:cs typeface="Arial" pitchFamily="34" charset="0"/>
              </a:rPr>
              <a:t>דוגמה זו ממחישה מה היה קורה לגופנו בלא פעילותה של מערכת ההגנה: חיידקים, וירוסים ופטריות היו חודרים לגופנו, מתרבים באין מפריע וגורמים </a:t>
            </a:r>
            <a:r>
              <a:rPr lang="he-IL" sz="1800">
                <a:latin typeface="Arial" pitchFamily="34" charset="0"/>
                <a:cs typeface="Arial" pitchFamily="34" charset="0"/>
              </a:rPr>
              <a:t>להרס </a:t>
            </a:r>
            <a:r>
              <a:rPr lang="he-IL" sz="1800">
                <a:solidFill>
                  <a:srgbClr val="000000"/>
                </a:solidFill>
                <a:latin typeface="Arial" pitchFamily="34" charset="0"/>
                <a:cs typeface="Arial" pitchFamily="34" charset="0"/>
              </a:rPr>
              <a:t>הרקמות ולמחלות.</a:t>
            </a:r>
          </a:p>
        </p:txBody>
      </p:sp>
      <p:sp>
        <p:nvSpPr>
          <p:cNvPr id="2" name="חץ ימינה 1"/>
          <p:cNvSpPr/>
          <p:nvPr/>
        </p:nvSpPr>
        <p:spPr>
          <a:xfrm>
            <a:off x="4191000" y="4935538"/>
            <a:ext cx="468313" cy="7905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3072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894138"/>
            <a:ext cx="3986212"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350" y="3894138"/>
            <a:ext cx="43132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bwMode="auto">
          <a:xfrm>
            <a:off x="107950" y="6525344"/>
            <a:ext cx="35959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noProof="1" smtClean="0">
                <a:solidFill>
                  <a:srgbClr val="FF6600"/>
                </a:solidFill>
                <a:ea typeface="+mn-ea"/>
              </a:rPr>
              <a:t>קישור לסרטונים המראים את התגובה החיסונית</a:t>
            </a:r>
            <a:endParaRPr lang="he-IL" sz="1800" noProof="1" smtClean="0">
              <a:solidFill>
                <a:schemeClr val="accent6">
                  <a:lumMod val="50000"/>
                  <a:lumOff val="50000"/>
                </a:schemeClr>
              </a:solidFill>
            </a:endParaRPr>
          </a:p>
        </p:txBody>
      </p:sp>
      <p:grpSp>
        <p:nvGrpSpPr>
          <p:cNvPr id="2" name="קבוצה 1"/>
          <p:cNvGrpSpPr/>
          <p:nvPr/>
        </p:nvGrpSpPr>
        <p:grpSpPr>
          <a:xfrm>
            <a:off x="683570" y="548680"/>
            <a:ext cx="7992886" cy="4298589"/>
            <a:chOff x="683570" y="1011911"/>
            <a:chExt cx="7992886" cy="4298589"/>
          </a:xfrm>
        </p:grpSpPr>
        <p:sp>
          <p:nvSpPr>
            <p:cNvPr id="9" name="TextBox 8"/>
            <p:cNvSpPr txBox="1"/>
            <p:nvPr/>
          </p:nvSpPr>
          <p:spPr bwMode="auto">
            <a:xfrm>
              <a:off x="1187624" y="2369019"/>
              <a:ext cx="7410748" cy="369332"/>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marL="285750" indent="-285750" fontAlgn="auto">
                <a:spcBef>
                  <a:spcPts val="0"/>
                </a:spcBef>
                <a:spcAft>
                  <a:spcPts val="0"/>
                </a:spcAft>
                <a:buFont typeface="Wingdings" pitchFamily="2" charset="2"/>
                <a:buChar char="§"/>
                <a:defRPr/>
              </a:pPr>
              <a:r>
                <a:rPr lang="he-IL" sz="1800" u="sng" kern="0" dirty="0" smtClean="0">
                  <a:solidFill>
                    <a:prstClr val="black"/>
                  </a:solidFill>
                  <a:latin typeface="Arial" pitchFamily="34" charset="0"/>
                  <a:ea typeface="+mn-ea"/>
                  <a:cs typeface="Arial" pitchFamily="34" charset="0"/>
                  <a:hlinkClick r:id="rId4"/>
                </a:rPr>
                <a:t>סרטון </a:t>
              </a:r>
              <a:r>
                <a:rPr lang="he-IL" sz="1800" u="sng" kern="0" dirty="0" smtClean="0">
                  <a:solidFill>
                    <a:prstClr val="black"/>
                  </a:solidFill>
                  <a:latin typeface="Arial" pitchFamily="34" charset="0"/>
                  <a:ea typeface="+mn-ea"/>
                  <a:cs typeface="Arial" pitchFamily="34" charset="0"/>
                </a:rPr>
                <a:t>תגובה </a:t>
              </a:r>
              <a:r>
                <a:rPr lang="he-IL" sz="1800" u="sng" kern="0" dirty="0" err="1" smtClean="0">
                  <a:solidFill>
                    <a:prstClr val="black"/>
                  </a:solidFill>
                  <a:latin typeface="Arial" pitchFamily="34" charset="0"/>
                  <a:ea typeface="+mn-ea"/>
                  <a:cs typeface="Arial" pitchFamily="34" charset="0"/>
                </a:rPr>
                <a:t>הומורלית</a:t>
              </a:r>
              <a:endParaRPr lang="he-IL" sz="1800" kern="0" dirty="0">
                <a:latin typeface="Arial" pitchFamily="34" charset="0"/>
                <a:ea typeface="+mn-ea"/>
                <a:cs typeface="Arial" pitchFamily="34" charset="0"/>
              </a:endParaRPr>
            </a:p>
          </p:txBody>
        </p:sp>
        <p:sp>
          <p:nvSpPr>
            <p:cNvPr id="10" name="TextBox 9"/>
            <p:cNvSpPr txBox="1"/>
            <p:nvPr/>
          </p:nvSpPr>
          <p:spPr bwMode="auto">
            <a:xfrm>
              <a:off x="881360" y="4941168"/>
              <a:ext cx="7795096" cy="369332"/>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marL="285750" indent="-285750" fontAlgn="auto">
                <a:spcBef>
                  <a:spcPts val="0"/>
                </a:spcBef>
                <a:spcAft>
                  <a:spcPts val="0"/>
                </a:spcAft>
                <a:buFont typeface="Wingdings" pitchFamily="2" charset="2"/>
                <a:buChar char="§"/>
                <a:defRPr/>
              </a:pPr>
              <a:r>
                <a:rPr lang="he-IL" sz="1800" u="sng" kern="0" dirty="0" smtClean="0">
                  <a:solidFill>
                    <a:prstClr val="black"/>
                  </a:solidFill>
                  <a:latin typeface="Arial" pitchFamily="34" charset="0"/>
                  <a:ea typeface="+mn-ea"/>
                  <a:cs typeface="Arial" pitchFamily="34" charset="0"/>
                  <a:hlinkClick r:id="rId5"/>
                </a:rPr>
                <a:t>סרטו</a:t>
              </a:r>
              <a:r>
                <a:rPr lang="he-IL" sz="1800" kern="0" dirty="0" smtClean="0">
                  <a:solidFill>
                    <a:prstClr val="black"/>
                  </a:solidFill>
                  <a:latin typeface="Arial" pitchFamily="34" charset="0"/>
                  <a:ea typeface="+mn-ea"/>
                  <a:cs typeface="Arial" pitchFamily="34" charset="0"/>
                  <a:hlinkClick r:id="rId5"/>
                </a:rPr>
                <a:t>ן</a:t>
              </a:r>
              <a:r>
                <a:rPr lang="he-IL" sz="1800" kern="0" dirty="0" smtClean="0">
                  <a:solidFill>
                    <a:prstClr val="black"/>
                  </a:solidFill>
                  <a:latin typeface="Arial" pitchFamily="34" charset="0"/>
                  <a:ea typeface="+mn-ea"/>
                  <a:cs typeface="Arial" pitchFamily="34" charset="0"/>
                </a:rPr>
                <a:t> תגובה תאית</a:t>
              </a:r>
              <a:endParaRPr lang="he-IL" sz="1800" kern="0" dirty="0">
                <a:latin typeface="Arial" pitchFamily="34" charset="0"/>
                <a:ea typeface="+mn-ea"/>
                <a:cs typeface="Arial" pitchFamily="34" charset="0"/>
              </a:endParaRPr>
            </a:p>
          </p:txBody>
        </p:sp>
        <p:sp>
          <p:nvSpPr>
            <p:cNvPr id="13" name="מלבן 1"/>
            <p:cNvSpPr>
              <a:spLocks noChangeArrowheads="1"/>
            </p:cNvSpPr>
            <p:nvPr/>
          </p:nvSpPr>
          <p:spPr bwMode="auto">
            <a:xfrm>
              <a:off x="683570" y="1011911"/>
              <a:ext cx="792169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itchFamily="2" charset="2"/>
                <a:buChar char="§"/>
              </a:pPr>
              <a:r>
                <a:rPr lang="he-IL" sz="1800" u="sng" dirty="0" smtClean="0">
                  <a:solidFill>
                    <a:srgbClr val="000000"/>
                  </a:solidFill>
                  <a:latin typeface="Arial" pitchFamily="34" charset="0"/>
                  <a:cs typeface="Arial" pitchFamily="34" charset="0"/>
                </a:rPr>
                <a:t>סרטונים קצרים (דוברי אנגלית ללא כתוביות בעברית) המראים:</a:t>
              </a:r>
            </a:p>
            <a:p>
              <a:pPr>
                <a:lnSpc>
                  <a:spcPct val="150000"/>
                </a:lnSpc>
              </a:pPr>
              <a:r>
                <a:rPr lang="he-IL" sz="1800" dirty="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hlinkClick r:id="rId6"/>
                </a:rPr>
                <a:t>תגובה תאית</a:t>
              </a:r>
              <a:endParaRPr lang="he-IL" sz="1800" dirty="0" smtClean="0">
                <a:solidFill>
                  <a:srgbClr val="000000"/>
                </a:solidFill>
                <a:latin typeface="Arial" pitchFamily="34" charset="0"/>
                <a:cs typeface="Arial" pitchFamily="34" charset="0"/>
              </a:endParaRPr>
            </a:p>
            <a:p>
              <a:pPr>
                <a:lnSpc>
                  <a:spcPct val="150000"/>
                </a:lnSpc>
              </a:pPr>
              <a:r>
                <a:rPr lang="he-IL" sz="1800" dirty="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rPr>
                <a:t>    </a:t>
              </a:r>
              <a:r>
                <a:rPr lang="he-IL" sz="1800" dirty="0" smtClean="0">
                  <a:solidFill>
                    <a:srgbClr val="000000"/>
                  </a:solidFill>
                  <a:latin typeface="Arial" pitchFamily="34" charset="0"/>
                  <a:cs typeface="Arial" pitchFamily="34" charset="0"/>
                  <a:hlinkClick r:id="rId7"/>
                </a:rPr>
                <a:t>תגובה </a:t>
              </a:r>
              <a:r>
                <a:rPr lang="he-IL" sz="1800" dirty="0" err="1" smtClean="0">
                  <a:solidFill>
                    <a:srgbClr val="000000"/>
                  </a:solidFill>
                  <a:latin typeface="Arial" pitchFamily="34" charset="0"/>
                  <a:cs typeface="Arial" pitchFamily="34" charset="0"/>
                  <a:hlinkClick r:id="rId7"/>
                </a:rPr>
                <a:t>הומורלית</a:t>
              </a:r>
              <a:r>
                <a:rPr lang="he-IL" sz="1800" dirty="0" smtClean="0">
                  <a:solidFill>
                    <a:srgbClr val="000000"/>
                  </a:solidFill>
                  <a:latin typeface="Arial" pitchFamily="34" charset="0"/>
                  <a:cs typeface="Arial" pitchFamily="34" charset="0"/>
                  <a:hlinkClick r:id="rId7"/>
                </a:rPr>
                <a:t> (נוגדנים)</a:t>
              </a:r>
              <a:endParaRPr lang="he-IL" sz="1800" dirty="0" smtClean="0">
                <a:solidFill>
                  <a:srgbClr val="000000"/>
                </a:solidFill>
                <a:latin typeface="Arial" pitchFamily="34" charset="0"/>
                <a:cs typeface="Arial" pitchFamily="34" charset="0"/>
              </a:endParaRPr>
            </a:p>
          </p:txBody>
        </p:sp>
      </p:grpSp>
      <p:sp>
        <p:nvSpPr>
          <p:cNvPr id="12"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20</a:t>
            </a:fld>
            <a:endParaRPr lang="he-IL" sz="1200" dirty="0" smtClean="0">
              <a:solidFill>
                <a:prstClr val="white">
                  <a:lumMod val="75000"/>
                </a:prstClr>
              </a:solidFill>
            </a:endParaRPr>
          </a:p>
        </p:txBody>
      </p:sp>
    </p:spTree>
    <p:extLst>
      <p:ext uri="{BB962C8B-B14F-4D97-AF65-F5344CB8AC3E}">
        <p14:creationId xmlns:p14="http://schemas.microsoft.com/office/powerpoint/2010/main" val="189135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מלבן 1"/>
          <p:cNvSpPr>
            <a:spLocks noChangeArrowheads="1"/>
          </p:cNvSpPr>
          <p:nvPr/>
        </p:nvSpPr>
        <p:spPr bwMode="auto">
          <a:xfrm>
            <a:off x="485775" y="496888"/>
            <a:ext cx="7986713" cy="5909310"/>
          </a:xfrm>
          <a:prstGeom prst="rect">
            <a:avLst/>
          </a:prstGeom>
          <a:noFill/>
          <a:ln>
            <a:noFill/>
          </a:ln>
          <a:extLst/>
        </p:spPr>
        <p:txBody>
          <a:bodyPr>
            <a:spAutoFit/>
          </a:bodyPr>
          <a:lstStyle/>
          <a:p>
            <a:pPr>
              <a:lnSpc>
                <a:spcPct val="150000"/>
              </a:lnSpc>
              <a:defRPr/>
            </a:pPr>
            <a:r>
              <a:rPr lang="he-IL" sz="1800" dirty="0">
                <a:solidFill>
                  <a:srgbClr val="000000"/>
                </a:solidFill>
                <a:latin typeface="Arial" pitchFamily="34" charset="0"/>
                <a:cs typeface="Arial" pitchFamily="34" charset="0"/>
              </a:rPr>
              <a:t>א. </a:t>
            </a:r>
            <a:r>
              <a:rPr lang="he-IL" sz="1800" dirty="0">
                <a:solidFill>
                  <a:srgbClr val="FF6600"/>
                </a:solidFill>
                <a:latin typeface="Arial" pitchFamily="34" charset="0"/>
                <a:cs typeface="Arial" pitchFamily="34" charset="0"/>
              </a:rPr>
              <a:t>ייחודיות</a:t>
            </a:r>
            <a:r>
              <a:rPr lang="he-IL" sz="1800" dirty="0">
                <a:solidFill>
                  <a:srgbClr val="000000"/>
                </a:solidFill>
                <a:latin typeface="Arial" pitchFamily="34" charset="0"/>
                <a:cs typeface="Arial" pitchFamily="34" charset="0"/>
              </a:rPr>
              <a:t>: הנוגדנים ותאי</a:t>
            </a:r>
            <a:r>
              <a:rPr lang="en-US" sz="1800" dirty="0">
                <a:solidFill>
                  <a:srgbClr val="000000"/>
                </a:solidFill>
                <a:latin typeface="Arial" pitchFamily="34" charset="0"/>
                <a:cs typeface="Arial" pitchFamily="34" charset="0"/>
              </a:rPr>
              <a:t>T </a:t>
            </a:r>
            <a:r>
              <a:rPr lang="he-IL" sz="1800" dirty="0">
                <a:solidFill>
                  <a:srgbClr val="000000"/>
                </a:solidFill>
                <a:latin typeface="Arial" pitchFamily="34" charset="0"/>
                <a:cs typeface="Arial" pitchFamily="34" charset="0"/>
              </a:rPr>
              <a:t>-הורגים הנוצרים הם ייחודיים לאנטיגן שעורר את יצירתם.</a:t>
            </a: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r>
              <a:rPr lang="he-IL" sz="1800" dirty="0">
                <a:solidFill>
                  <a:srgbClr val="000000"/>
                </a:solidFill>
                <a:latin typeface="Arial" pitchFamily="34" charset="0"/>
                <a:cs typeface="Arial" pitchFamily="34" charset="0"/>
              </a:rPr>
              <a:t> </a:t>
            </a: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endParaRPr lang="he-IL" sz="1800" dirty="0">
              <a:solidFill>
                <a:srgbClr val="000000"/>
              </a:solidFill>
              <a:latin typeface="Arial" pitchFamily="34" charset="0"/>
              <a:cs typeface="Arial" pitchFamily="34" charset="0"/>
            </a:endParaRPr>
          </a:p>
          <a:p>
            <a:pPr marL="271463" indent="-271463">
              <a:lnSpc>
                <a:spcPct val="150000"/>
              </a:lnSpc>
              <a:defRPr/>
            </a:pPr>
            <a:endParaRPr lang="he-IL" sz="1800" dirty="0" smtClean="0">
              <a:solidFill>
                <a:srgbClr val="000000"/>
              </a:solidFill>
              <a:latin typeface="Arial" pitchFamily="34" charset="0"/>
              <a:cs typeface="Arial" pitchFamily="34" charset="0"/>
            </a:endParaRPr>
          </a:p>
          <a:p>
            <a:pPr marL="271463" indent="-271463">
              <a:lnSpc>
                <a:spcPct val="150000"/>
              </a:lnSpc>
              <a:defRPr/>
            </a:pPr>
            <a:r>
              <a:rPr lang="he-IL" sz="1800" dirty="0" smtClean="0">
                <a:solidFill>
                  <a:srgbClr val="000000"/>
                </a:solidFill>
                <a:latin typeface="Arial" pitchFamily="34" charset="0"/>
                <a:cs typeface="Arial" pitchFamily="34" charset="0"/>
              </a:rPr>
              <a:t>ב</a:t>
            </a:r>
            <a:r>
              <a:rPr lang="he-IL" sz="1800" dirty="0">
                <a:solidFill>
                  <a:srgbClr val="000000"/>
                </a:solidFill>
                <a:latin typeface="Arial" pitchFamily="34" charset="0"/>
                <a:cs typeface="Arial" pitchFamily="34" charset="0"/>
              </a:rPr>
              <a:t>. </a:t>
            </a:r>
            <a:r>
              <a:rPr lang="he-IL" sz="1800" dirty="0">
                <a:solidFill>
                  <a:srgbClr val="FF6600"/>
                </a:solidFill>
                <a:latin typeface="Arial" pitchFamily="34" charset="0"/>
                <a:cs typeface="Arial" pitchFamily="34" charset="0"/>
              </a:rPr>
              <a:t>רבגוניות</a:t>
            </a:r>
            <a:r>
              <a:rPr lang="he-IL" sz="1800" dirty="0">
                <a:solidFill>
                  <a:srgbClr val="000000"/>
                </a:solidFill>
                <a:latin typeface="Arial" pitchFamily="34" charset="0"/>
                <a:cs typeface="Arial" pitchFamily="34" charset="0"/>
              </a:rPr>
              <a:t>: מערכת החיסון מסוגלת לפעול נגד </a:t>
            </a:r>
            <a:r>
              <a:rPr lang="he-IL" sz="1800" u="sng" dirty="0">
                <a:solidFill>
                  <a:srgbClr val="000000"/>
                </a:solidFill>
                <a:latin typeface="Arial" pitchFamily="34" charset="0"/>
                <a:cs typeface="Arial" pitchFamily="34" charset="0"/>
              </a:rPr>
              <a:t>מגוון עצום</a:t>
            </a:r>
            <a:r>
              <a:rPr lang="he-IL" sz="1800" dirty="0">
                <a:solidFill>
                  <a:srgbClr val="000000"/>
                </a:solidFill>
                <a:latin typeface="Arial" pitchFamily="34" charset="0"/>
                <a:cs typeface="Arial" pitchFamily="34" charset="0"/>
              </a:rPr>
              <a:t> של חומרים, </a:t>
            </a:r>
            <a:r>
              <a:rPr lang="he-IL" sz="1800" dirty="0">
                <a:solidFill>
                  <a:prstClr val="black"/>
                </a:solidFill>
                <a:latin typeface="Arial" pitchFamily="34" charset="0"/>
                <a:cs typeface="Arial" pitchFamily="34" charset="0"/>
              </a:rPr>
              <a:t>גם נגד חומרים שמקורם בטבע וגם נגד חומרים מלאכותיים. יש בגוף מיליוני סוגים שונים של לימפוציטים, וכאשר חודר אנטיגן לגוף, הוא מזוהה רק על ידי הלימפוציטים בעלי הקולטנים המתאימים לזיהויו. זו אחת התופעות המופלאות בגוף!</a:t>
            </a: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r>
              <a:rPr lang="he-IL" sz="1800" dirty="0">
                <a:solidFill>
                  <a:srgbClr val="000000"/>
                </a:solidFill>
                <a:latin typeface="Arial" pitchFamily="34" charset="0"/>
                <a:cs typeface="Arial" pitchFamily="34" charset="0"/>
              </a:rPr>
              <a:t>ג. </a:t>
            </a:r>
            <a:r>
              <a:rPr lang="he-IL" sz="1800" dirty="0">
                <a:solidFill>
                  <a:srgbClr val="FF6600"/>
                </a:solidFill>
                <a:latin typeface="Arial" pitchFamily="34" charset="0"/>
                <a:cs typeface="Arial" pitchFamily="34" charset="0"/>
              </a:rPr>
              <a:t>זיכרון חיסוני</a:t>
            </a:r>
            <a:r>
              <a:rPr lang="he-IL" sz="1800" dirty="0">
                <a:solidFill>
                  <a:srgbClr val="000000"/>
                </a:solidFill>
                <a:latin typeface="Arial" pitchFamily="34" charset="0"/>
                <a:cs typeface="Arial" pitchFamily="34" charset="0"/>
              </a:rPr>
              <a:t>: </a:t>
            </a:r>
            <a:r>
              <a:rPr lang="he-IL" sz="1800" dirty="0">
                <a:solidFill>
                  <a:prstClr val="black"/>
                </a:solidFill>
                <a:latin typeface="Arial" pitchFamily="34" charset="0"/>
                <a:cs typeface="Arial" pitchFamily="34" charset="0"/>
              </a:rPr>
              <a:t>חדירת אנטיגן מעוררת גם יצירת תאי זיכרון ייחודיים לו </a:t>
            </a:r>
          </a:p>
          <a:p>
            <a:pPr marL="180975" indent="-180975">
              <a:lnSpc>
                <a:spcPct val="150000"/>
              </a:lnSpc>
              <a:defRPr/>
            </a:pPr>
            <a:r>
              <a:rPr lang="he-IL" sz="1800" dirty="0">
                <a:solidFill>
                  <a:prstClr val="black"/>
                </a:solidFill>
                <a:latin typeface="Arial" pitchFamily="34" charset="0"/>
                <a:cs typeface="Arial" pitchFamily="34" charset="0"/>
              </a:rPr>
              <a:t>   (תאי זיכרון </a:t>
            </a:r>
            <a:r>
              <a:rPr lang="en-US" sz="1800" dirty="0">
                <a:solidFill>
                  <a:prstClr val="black"/>
                </a:solidFill>
                <a:latin typeface="Arial" pitchFamily="34" charset="0"/>
                <a:cs typeface="Arial" pitchFamily="34" charset="0"/>
              </a:rPr>
              <a:t>B</a:t>
            </a:r>
            <a:r>
              <a:rPr lang="he-IL" sz="1800" dirty="0">
                <a:solidFill>
                  <a:prstClr val="black"/>
                </a:solidFill>
                <a:latin typeface="Arial" pitchFamily="34" charset="0"/>
                <a:cs typeface="Arial" pitchFamily="34" charset="0"/>
              </a:rPr>
              <a:t> ו-</a:t>
            </a:r>
            <a:r>
              <a:rPr lang="en-US" sz="1800" dirty="0" smtClean="0">
                <a:solidFill>
                  <a:prstClr val="black"/>
                </a:solidFill>
                <a:latin typeface="Arial" pitchFamily="34" charset="0"/>
                <a:cs typeface="Arial" pitchFamily="34" charset="0"/>
              </a:rPr>
              <a:t>T</a:t>
            </a:r>
            <a:r>
              <a:rPr lang="he-IL" sz="1800" dirty="0" smtClean="0">
                <a:solidFill>
                  <a:prstClr val="black"/>
                </a:solidFill>
                <a:latin typeface="Arial" pitchFamily="34" charset="0"/>
                <a:cs typeface="Arial" pitchFamily="34" charset="0"/>
              </a:rPr>
              <a:t>). </a:t>
            </a:r>
            <a:r>
              <a:rPr lang="he-IL" sz="1800" dirty="0">
                <a:solidFill>
                  <a:prstClr val="black"/>
                </a:solidFill>
                <a:latin typeface="Arial" pitchFamily="34" charset="0"/>
                <a:cs typeface="Arial" pitchFamily="34" charset="0"/>
              </a:rPr>
              <a:t>במקרה של פלישה חוזרת של אותו האנטיגן, תאי הזיכרון פועלים מיד ובעצמה חזקה יותר, ומונעים </a:t>
            </a:r>
            <a:r>
              <a:rPr lang="he-IL" sz="1800" dirty="0">
                <a:solidFill>
                  <a:srgbClr val="000000"/>
                </a:solidFill>
                <a:latin typeface="Arial" pitchFamily="34" charset="0"/>
                <a:cs typeface="Arial" pitchFamily="34" charset="0"/>
              </a:rPr>
              <a:t>ממנו לגרום נזק לגוף – ועל כך נדון בהרחבה בהמשך.</a:t>
            </a: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noProof="1" smtClean="0">
                <a:solidFill>
                  <a:srgbClr val="FF6600"/>
                </a:solidFill>
                <a:ea typeface="+mn-ea"/>
              </a:rPr>
              <a:t>מאפייני מערכת החיסון (קו ההגנה השלישי)</a:t>
            </a:r>
            <a:endParaRPr lang="he-IL" sz="1800" noProof="1" smtClean="0"/>
          </a:p>
        </p:txBody>
      </p:sp>
      <p:sp>
        <p:nvSpPr>
          <p:cNvPr id="38"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FC419F8-ACC6-4CAB-AF5B-D387E66B3950}" type="slidenum">
              <a:rPr lang="he-IL" sz="1200" smtClean="0">
                <a:solidFill>
                  <a:prstClr val="white">
                    <a:lumMod val="75000"/>
                  </a:prstClr>
                </a:solidFill>
              </a:rPr>
              <a:pPr fontAlgn="base">
                <a:spcBef>
                  <a:spcPct val="0"/>
                </a:spcBef>
                <a:spcAft>
                  <a:spcPct val="0"/>
                </a:spcAft>
                <a:defRPr/>
              </a:pPr>
              <a:t>21</a:t>
            </a:fld>
            <a:endParaRPr lang="he-IL" sz="1200" dirty="0" smtClean="0">
              <a:solidFill>
                <a:prstClr val="white">
                  <a:lumMod val="75000"/>
                </a:prstClr>
              </a:solidFill>
            </a:endParaRPr>
          </a:p>
        </p:txBody>
      </p:sp>
      <p:grpSp>
        <p:nvGrpSpPr>
          <p:cNvPr id="7" name="קבוצה 6"/>
          <p:cNvGrpSpPr/>
          <p:nvPr/>
        </p:nvGrpSpPr>
        <p:grpSpPr>
          <a:xfrm>
            <a:off x="1369443" y="1204801"/>
            <a:ext cx="7019787" cy="1576127"/>
            <a:chOff x="1369443" y="899809"/>
            <a:chExt cx="7019787" cy="1576127"/>
          </a:xfrm>
        </p:grpSpPr>
        <p:grpSp>
          <p:nvGrpSpPr>
            <p:cNvPr id="41" name="קבוצה 40"/>
            <p:cNvGrpSpPr/>
            <p:nvPr/>
          </p:nvGrpSpPr>
          <p:grpSpPr>
            <a:xfrm>
              <a:off x="5375207" y="1131888"/>
              <a:ext cx="966565" cy="907885"/>
              <a:chOff x="3982443" y="5545451"/>
              <a:chExt cx="966565" cy="907885"/>
            </a:xfrm>
          </p:grpSpPr>
          <p:sp>
            <p:nvSpPr>
              <p:cNvPr id="42" name="צורת L 41"/>
              <p:cNvSpPr/>
              <p:nvPr/>
            </p:nvSpPr>
            <p:spPr bwMode="auto">
              <a:xfrm rot="2979040">
                <a:off x="4118521" y="5730081"/>
                <a:ext cx="280988" cy="23812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מלבן 1"/>
              <p:cNvSpPr>
                <a:spLocks noChangeArrowheads="1"/>
              </p:cNvSpPr>
              <p:nvPr/>
            </p:nvSpPr>
            <p:spPr bwMode="auto">
              <a:xfrm>
                <a:off x="3982443" y="6037324"/>
                <a:ext cx="966565" cy="4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b="1" dirty="0">
                    <a:solidFill>
                      <a:srgbClr val="FF6600"/>
                    </a:solidFill>
                    <a:latin typeface="Arial" pitchFamily="34" charset="0"/>
                    <a:cs typeface="Arial" pitchFamily="34" charset="0"/>
                  </a:rPr>
                  <a:t>אנטיגן</a:t>
                </a:r>
              </a:p>
            </p:txBody>
          </p:sp>
          <p:grpSp>
            <p:nvGrpSpPr>
              <p:cNvPr id="44" name="קבוצה 43"/>
              <p:cNvGrpSpPr/>
              <p:nvPr/>
            </p:nvGrpSpPr>
            <p:grpSpPr>
              <a:xfrm>
                <a:off x="4243225" y="5545451"/>
                <a:ext cx="597062" cy="627791"/>
                <a:chOff x="9682050" y="1881857"/>
                <a:chExt cx="663736" cy="694466"/>
              </a:xfrm>
            </p:grpSpPr>
            <p:grpSp>
              <p:nvGrpSpPr>
                <p:cNvPr id="45" name="קבוצה 44"/>
                <p:cNvGrpSpPr/>
                <p:nvPr/>
              </p:nvGrpSpPr>
              <p:grpSpPr>
                <a:xfrm>
                  <a:off x="9929398" y="1881857"/>
                  <a:ext cx="416388" cy="421381"/>
                  <a:chOff x="9674892" y="5527898"/>
                  <a:chExt cx="416388" cy="421381"/>
                </a:xfrm>
              </p:grpSpPr>
              <p:sp>
                <p:nvSpPr>
                  <p:cNvPr id="49" name="משולש שווה שוקיים 48"/>
                  <p:cNvSpPr/>
                  <p:nvPr/>
                </p:nvSpPr>
                <p:spPr bwMode="auto">
                  <a:xfrm>
                    <a:off x="9674892" y="552789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שולש שווה שוקיים 49"/>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6" name="אליפסה 45"/>
                <p:cNvSpPr/>
                <p:nvPr/>
              </p:nvSpPr>
              <p:spPr>
                <a:xfrm>
                  <a:off x="9790825" y="2002803"/>
                  <a:ext cx="416388" cy="437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47" name="משולש שווה שוקיים 46"/>
                <p:cNvSpPr/>
                <p:nvPr/>
              </p:nvSpPr>
              <p:spPr bwMode="auto">
                <a:xfrm rot="5340000" flipV="1">
                  <a:off x="9666968" y="2149089"/>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8" name="משולש שווה שוקיים 47"/>
                <p:cNvSpPr/>
                <p:nvPr/>
              </p:nvSpPr>
              <p:spPr bwMode="auto">
                <a:xfrm rot="21480000" flipV="1">
                  <a:off x="9917262" y="2442973"/>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51" name="קבוצה 50"/>
            <p:cNvGrpSpPr/>
            <p:nvPr/>
          </p:nvGrpSpPr>
          <p:grpSpPr>
            <a:xfrm>
              <a:off x="6589030" y="1084399"/>
              <a:ext cx="1800200" cy="1391537"/>
              <a:chOff x="5364088" y="5140646"/>
              <a:chExt cx="1800200" cy="1391537"/>
            </a:xfrm>
          </p:grpSpPr>
          <p:grpSp>
            <p:nvGrpSpPr>
              <p:cNvPr id="52" name="קבוצה 51"/>
              <p:cNvGrpSpPr/>
              <p:nvPr/>
            </p:nvGrpSpPr>
            <p:grpSpPr>
              <a:xfrm>
                <a:off x="5597525" y="5140646"/>
                <a:ext cx="1566763" cy="952650"/>
                <a:chOff x="5347660" y="5087026"/>
                <a:chExt cx="1566763" cy="952650"/>
              </a:xfrm>
            </p:grpSpPr>
            <p:grpSp>
              <p:nvGrpSpPr>
                <p:cNvPr id="54" name="קבוצה 74"/>
                <p:cNvGrpSpPr>
                  <a:grpSpLocks/>
                </p:cNvGrpSpPr>
                <p:nvPr/>
              </p:nvGrpSpPr>
              <p:grpSpPr bwMode="auto">
                <a:xfrm rot="15331442">
                  <a:off x="5863297" y="4988549"/>
                  <a:ext cx="952650" cy="1149603"/>
                  <a:chOff x="4260080" y="2733527"/>
                  <a:chExt cx="952649" cy="1149556"/>
                </a:xfrm>
              </p:grpSpPr>
              <p:sp>
                <p:nvSpPr>
                  <p:cNvPr id="62" name="צורת L 61"/>
                  <p:cNvSpPr/>
                  <p:nvPr/>
                </p:nvSpPr>
                <p:spPr>
                  <a:xfrm rot="19542094">
                    <a:off x="4649285" y="2707855"/>
                    <a:ext cx="346075" cy="31907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3" name="אליפסה 62"/>
                  <p:cNvSpPr/>
                  <p:nvPr/>
                </p:nvSpPr>
                <p:spPr>
                  <a:xfrm>
                    <a:off x="4242226" y="2923524"/>
                    <a:ext cx="1001711" cy="971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5" name="מלבן 86"/>
                <p:cNvSpPr>
                  <a:spLocks noChangeArrowheads="1"/>
                </p:cNvSpPr>
                <p:nvPr/>
              </p:nvSpPr>
              <p:spPr bwMode="auto">
                <a:xfrm>
                  <a:off x="6035654" y="5341570"/>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grpSp>
              <p:nvGrpSpPr>
                <p:cNvPr id="56" name="קבוצה 55"/>
                <p:cNvGrpSpPr/>
                <p:nvPr/>
              </p:nvGrpSpPr>
              <p:grpSpPr>
                <a:xfrm>
                  <a:off x="5347660" y="5175580"/>
                  <a:ext cx="570175" cy="855688"/>
                  <a:chOff x="9521105" y="5444214"/>
                  <a:chExt cx="570175" cy="855688"/>
                </a:xfrm>
              </p:grpSpPr>
              <p:grpSp>
                <p:nvGrpSpPr>
                  <p:cNvPr id="57" name="קבוצה 56"/>
                  <p:cNvGrpSpPr/>
                  <p:nvPr/>
                </p:nvGrpSpPr>
                <p:grpSpPr>
                  <a:xfrm>
                    <a:off x="9521105" y="5444214"/>
                    <a:ext cx="439305" cy="855688"/>
                    <a:chOff x="9510437" y="5444214"/>
                    <a:chExt cx="439305" cy="855688"/>
                  </a:xfrm>
                </p:grpSpPr>
                <p:sp>
                  <p:nvSpPr>
                    <p:cNvPr id="59" name="מלבן מעוגל 58"/>
                    <p:cNvSpPr/>
                    <p:nvPr/>
                  </p:nvSpPr>
                  <p:spPr>
                    <a:xfrm>
                      <a:off x="9510437" y="5527898"/>
                      <a:ext cx="439305" cy="65715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0" name="משולש שווה שוקיים 59"/>
                    <p:cNvSpPr/>
                    <p:nvPr/>
                  </p:nvSpPr>
                  <p:spPr bwMode="auto">
                    <a:xfrm flipV="1">
                      <a:off x="9655187" y="6166552"/>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משולש שווה שוקיים 60"/>
                    <p:cNvSpPr/>
                    <p:nvPr/>
                  </p:nvSpPr>
                  <p:spPr bwMode="auto">
                    <a:xfrm>
                      <a:off x="9664224" y="5444214"/>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58" name="משולש שווה שוקיים 57"/>
                  <p:cNvSpPr/>
                  <p:nvPr/>
                </p:nvSpPr>
                <p:spPr bwMode="auto">
                  <a:xfrm rot="5400000">
                    <a:off x="9942848" y="5800848"/>
                    <a:ext cx="163513" cy="13335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53" name="מלבן 52"/>
              <p:cNvSpPr/>
              <p:nvPr/>
            </p:nvSpPr>
            <p:spPr>
              <a:xfrm>
                <a:off x="5364088" y="6008963"/>
                <a:ext cx="883575" cy="523220"/>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תא נגוע </a:t>
                </a:r>
              </a:p>
              <a:p>
                <a:r>
                  <a:rPr lang="he-IL" sz="1400" dirty="0" smtClean="0">
                    <a:solidFill>
                      <a:srgbClr val="000000"/>
                    </a:solidFill>
                    <a:latin typeface="Arial" pitchFamily="34" charset="0"/>
                    <a:cs typeface="Arial" pitchFamily="34" charset="0"/>
                  </a:rPr>
                  <a:t>באנטיגנים</a:t>
                </a:r>
                <a:endParaRPr lang="he-IL" sz="1400" dirty="0">
                  <a:solidFill>
                    <a:prstClr val="black"/>
                  </a:solidFill>
                </a:endParaRPr>
              </a:p>
            </p:txBody>
          </p:sp>
        </p:grpSp>
        <p:grpSp>
          <p:nvGrpSpPr>
            <p:cNvPr id="64" name="קבוצה 63"/>
            <p:cNvGrpSpPr/>
            <p:nvPr/>
          </p:nvGrpSpPr>
          <p:grpSpPr>
            <a:xfrm>
              <a:off x="2987824" y="899809"/>
              <a:ext cx="1657393" cy="1471968"/>
              <a:chOff x="5364088" y="5060215"/>
              <a:chExt cx="1657393" cy="1471968"/>
            </a:xfrm>
          </p:grpSpPr>
          <p:grpSp>
            <p:nvGrpSpPr>
              <p:cNvPr id="65" name="קבוצה 64"/>
              <p:cNvGrpSpPr/>
              <p:nvPr/>
            </p:nvGrpSpPr>
            <p:grpSpPr>
              <a:xfrm>
                <a:off x="5436096" y="5060215"/>
                <a:ext cx="1585385" cy="1001712"/>
                <a:chOff x="5186231" y="5006595"/>
                <a:chExt cx="1585385" cy="1001712"/>
              </a:xfrm>
            </p:grpSpPr>
            <p:sp>
              <p:nvSpPr>
                <p:cNvPr id="76" name="אליפסה 75"/>
                <p:cNvSpPr/>
                <p:nvPr/>
              </p:nvSpPr>
              <p:spPr bwMode="auto">
                <a:xfrm rot="15331442">
                  <a:off x="5784985" y="5021676"/>
                  <a:ext cx="1001712" cy="9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86"/>
                <p:cNvSpPr>
                  <a:spLocks noChangeArrowheads="1"/>
                </p:cNvSpPr>
                <p:nvPr/>
              </p:nvSpPr>
              <p:spPr bwMode="auto">
                <a:xfrm>
                  <a:off x="5904165" y="5329196"/>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Arial" pitchFamily="34" charset="0"/>
                      <a:cs typeface="Arial" pitchFamily="34" charset="0"/>
                    </a:rPr>
                    <a:t>-T</a:t>
                  </a:r>
                  <a:r>
                    <a:rPr lang="he-IL" sz="1600" dirty="0">
                      <a:solidFill>
                        <a:srgbClr val="000000"/>
                      </a:solidFill>
                      <a:latin typeface="Arial" pitchFamily="34" charset="0"/>
                      <a:cs typeface="Arial" pitchFamily="34" charset="0"/>
                    </a:rPr>
                    <a:t>הורג</a:t>
                  </a:r>
                  <a:endParaRPr lang="he-IL" sz="1600" dirty="0">
                    <a:solidFill>
                      <a:srgbClr val="000000"/>
                    </a:solidFill>
                  </a:endParaRPr>
                </a:p>
              </p:txBody>
            </p:sp>
            <p:sp>
              <p:nvSpPr>
                <p:cNvPr id="72" name="מלבן מעוגל 71"/>
                <p:cNvSpPr/>
                <p:nvPr/>
              </p:nvSpPr>
              <p:spPr>
                <a:xfrm>
                  <a:off x="5186231" y="5159522"/>
                  <a:ext cx="439305" cy="65715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
            <p:nvSpPr>
              <p:cNvPr id="66" name="מלבן 65"/>
              <p:cNvSpPr/>
              <p:nvPr/>
            </p:nvSpPr>
            <p:spPr>
              <a:xfrm>
                <a:off x="5364088" y="6008963"/>
                <a:ext cx="883575" cy="523220"/>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תא נגוע </a:t>
                </a:r>
              </a:p>
              <a:p>
                <a:r>
                  <a:rPr lang="he-IL" sz="1400" dirty="0" smtClean="0">
                    <a:solidFill>
                      <a:srgbClr val="000000"/>
                    </a:solidFill>
                    <a:latin typeface="Arial" pitchFamily="34" charset="0"/>
                    <a:cs typeface="Arial" pitchFamily="34" charset="0"/>
                  </a:rPr>
                  <a:t>באנטיגנים</a:t>
                </a:r>
                <a:endParaRPr lang="he-IL" sz="1400" dirty="0">
                  <a:solidFill>
                    <a:prstClr val="black"/>
                  </a:solidFill>
                </a:endParaRPr>
              </a:p>
            </p:txBody>
          </p:sp>
        </p:grpSp>
        <p:grpSp>
          <p:nvGrpSpPr>
            <p:cNvPr id="77" name="קבוצה 76"/>
            <p:cNvGrpSpPr/>
            <p:nvPr/>
          </p:nvGrpSpPr>
          <p:grpSpPr>
            <a:xfrm>
              <a:off x="1619672" y="1221655"/>
              <a:ext cx="966565" cy="844203"/>
              <a:chOff x="3923928" y="5654786"/>
              <a:chExt cx="966565" cy="844203"/>
            </a:xfrm>
          </p:grpSpPr>
          <p:sp>
            <p:nvSpPr>
              <p:cNvPr id="79" name="מלבן 1"/>
              <p:cNvSpPr>
                <a:spLocks noChangeArrowheads="1"/>
              </p:cNvSpPr>
              <p:nvPr/>
            </p:nvSpPr>
            <p:spPr bwMode="auto">
              <a:xfrm>
                <a:off x="3923928" y="6037324"/>
                <a:ext cx="966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b="1" dirty="0">
                    <a:solidFill>
                      <a:srgbClr val="5F0060">
                        <a:lumMod val="50000"/>
                        <a:lumOff val="50000"/>
                      </a:srgbClr>
                    </a:solidFill>
                    <a:latin typeface="Arial" pitchFamily="34" charset="0"/>
                    <a:cs typeface="Arial" pitchFamily="34" charset="0"/>
                  </a:rPr>
                  <a:t>אנטיגן</a:t>
                </a:r>
              </a:p>
            </p:txBody>
          </p:sp>
          <p:sp>
            <p:nvSpPr>
              <p:cNvPr id="82" name="אליפסה 81"/>
              <p:cNvSpPr/>
              <p:nvPr/>
            </p:nvSpPr>
            <p:spPr>
              <a:xfrm>
                <a:off x="4341080" y="5654786"/>
                <a:ext cx="374561" cy="395367"/>
              </a:xfrm>
              <a:prstGeom prst="ellipse">
                <a:avLst/>
              </a:prstGeom>
              <a:noFill/>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grpSp>
        <p:sp>
          <p:nvSpPr>
            <p:cNvPr id="2" name="אליפסה 1"/>
            <p:cNvSpPr/>
            <p:nvPr/>
          </p:nvSpPr>
          <p:spPr>
            <a:xfrm>
              <a:off x="2393801" y="1358795"/>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87" name="אליפסה 86"/>
            <p:cNvSpPr/>
            <p:nvPr/>
          </p:nvSpPr>
          <p:spPr>
            <a:xfrm rot="16200000">
              <a:off x="2145582" y="1106673"/>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88" name="אליפסה 87"/>
            <p:cNvSpPr/>
            <p:nvPr/>
          </p:nvSpPr>
          <p:spPr>
            <a:xfrm rot="16200000">
              <a:off x="2152096" y="1638105"/>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89" name="אליפסה 88"/>
            <p:cNvSpPr/>
            <p:nvPr/>
          </p:nvSpPr>
          <p:spPr>
            <a:xfrm>
              <a:off x="1892808" y="1353722"/>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5" name="קשת מלאה 4"/>
            <p:cNvSpPr/>
            <p:nvPr/>
          </p:nvSpPr>
          <p:spPr>
            <a:xfrm rot="16200000">
              <a:off x="1934213" y="1177020"/>
              <a:ext cx="216024" cy="4472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black"/>
                </a:solidFill>
              </a:endParaRPr>
            </a:p>
          </p:txBody>
        </p:sp>
        <p:sp>
          <p:nvSpPr>
            <p:cNvPr id="92" name="קשת מלאה 91"/>
            <p:cNvSpPr/>
            <p:nvPr/>
          </p:nvSpPr>
          <p:spPr>
            <a:xfrm rot="5400000" flipH="1">
              <a:off x="3380413" y="1157665"/>
              <a:ext cx="216024" cy="44729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black"/>
                </a:solidFill>
              </a:endParaRPr>
            </a:p>
          </p:txBody>
        </p:sp>
        <p:sp>
          <p:nvSpPr>
            <p:cNvPr id="93" name="אליפסה 92"/>
            <p:cNvSpPr/>
            <p:nvPr/>
          </p:nvSpPr>
          <p:spPr>
            <a:xfrm>
              <a:off x="3491880" y="1316717"/>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94" name="אליפסה 93"/>
            <p:cNvSpPr/>
            <p:nvPr/>
          </p:nvSpPr>
          <p:spPr>
            <a:xfrm>
              <a:off x="2987824" y="1352385"/>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95" name="אליפסה 94"/>
            <p:cNvSpPr/>
            <p:nvPr/>
          </p:nvSpPr>
          <p:spPr>
            <a:xfrm rot="16200000">
              <a:off x="3207476" y="1671280"/>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96" name="אליפסה 95"/>
            <p:cNvSpPr/>
            <p:nvPr/>
          </p:nvSpPr>
          <p:spPr>
            <a:xfrm rot="16200000">
              <a:off x="3207476" y="975544"/>
              <a:ext cx="144016" cy="96563"/>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97" name="מלבן 96"/>
            <p:cNvSpPr/>
            <p:nvPr/>
          </p:nvSpPr>
          <p:spPr>
            <a:xfrm>
              <a:off x="1369443" y="1227424"/>
              <a:ext cx="500458" cy="307777"/>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נוגדן</a:t>
              </a:r>
              <a:endParaRPr lang="he-IL" sz="1400" dirty="0">
                <a:solidFill>
                  <a:prstClr val="black"/>
                </a:solidFill>
              </a:endParaRPr>
            </a:p>
          </p:txBody>
        </p:sp>
        <p:sp>
          <p:nvSpPr>
            <p:cNvPr id="98" name="מלבן 97"/>
            <p:cNvSpPr/>
            <p:nvPr/>
          </p:nvSpPr>
          <p:spPr>
            <a:xfrm>
              <a:off x="5029114" y="1252435"/>
              <a:ext cx="500458" cy="307777"/>
            </a:xfrm>
            <a:prstGeom prst="rect">
              <a:avLst/>
            </a:prstGeom>
          </p:spPr>
          <p:txBody>
            <a:bodyPr wrap="none">
              <a:spAutoFit/>
            </a:bodyPr>
            <a:lstStyle/>
            <a:p>
              <a:r>
                <a:rPr lang="he-IL" sz="1400" dirty="0" smtClean="0">
                  <a:solidFill>
                    <a:srgbClr val="000000"/>
                  </a:solidFill>
                  <a:latin typeface="Arial" pitchFamily="34" charset="0"/>
                  <a:cs typeface="Arial" pitchFamily="34" charset="0"/>
                </a:rPr>
                <a:t>נוגדן</a:t>
              </a:r>
              <a:endParaRPr lang="he-IL" sz="1400" dirty="0">
                <a:solidFill>
                  <a:prstClr val="black"/>
                </a:solidFill>
              </a:endParaRPr>
            </a:p>
          </p:txBody>
        </p:sp>
      </p:grpSp>
      <p:cxnSp>
        <p:nvCxnSpPr>
          <p:cNvPr id="100" name="מחבר ישר 99"/>
          <p:cNvCxnSpPr/>
          <p:nvPr/>
        </p:nvCxnSpPr>
        <p:spPr>
          <a:xfrm>
            <a:off x="4932040" y="1126310"/>
            <a:ext cx="0" cy="16546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130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a:t>
            </a:r>
            <a:r>
              <a:rPr lang="he-IL" sz="1800" b="1" dirty="0" smtClean="0">
                <a:solidFill>
                  <a:schemeClr val="accent3"/>
                </a:solidFill>
                <a:ea typeface="+mn-ea"/>
              </a:rPr>
              <a:t>מדוע לפעמים אנחנו חולים למרות פעולת מערכת החיסון</a:t>
            </a:r>
            <a:r>
              <a:rPr lang="he-IL" sz="1800" b="1" dirty="0" smtClean="0">
                <a:solidFill>
                  <a:srgbClr val="FF6600"/>
                </a:solidFill>
                <a:ea typeface="+mn-ea"/>
              </a:rPr>
              <a:t>?</a:t>
            </a:r>
            <a:endParaRPr lang="he-IL" sz="1800" dirty="0" smtClean="0"/>
          </a:p>
        </p:txBody>
      </p:sp>
      <p:pic>
        <p:nvPicPr>
          <p:cNvPr id="460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6725" y="5237163"/>
            <a:ext cx="16637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66700" y="449263"/>
            <a:ext cx="8469313" cy="52625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5:</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הגרף </a:t>
            </a:r>
            <a:r>
              <a:rPr lang="he-IL" sz="1800" kern="0" dirty="0">
                <a:solidFill>
                  <a:schemeClr val="tx2"/>
                </a:solidFill>
                <a:latin typeface="Arial" pitchFamily="34" charset="0"/>
                <a:ea typeface="+mn-ea"/>
                <a:cs typeface="Arial" pitchFamily="34" charset="0"/>
              </a:rPr>
              <a:t>מתאר את כמות הנוגדנים הספציפיים הנוצרים בגוף בעקבות חדירת חיידק כלשהו.</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היעזרו בגרף כדי לענות על השאלה: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מדוע </a:t>
            </a:r>
            <a:r>
              <a:rPr lang="he-IL" sz="1800" kern="0" dirty="0">
                <a:solidFill>
                  <a:schemeClr val="tx2"/>
                </a:solidFill>
                <a:latin typeface="Arial" pitchFamily="34" charset="0"/>
                <a:cs typeface="Arial" pitchFamily="34" charset="0"/>
              </a:rPr>
              <a:t>לפעמים </a:t>
            </a:r>
            <a:r>
              <a:rPr lang="he-IL" sz="1800" kern="0" dirty="0">
                <a:solidFill>
                  <a:schemeClr val="tx2"/>
                </a:solidFill>
                <a:latin typeface="Arial" pitchFamily="34" charset="0"/>
                <a:ea typeface="+mn-ea"/>
                <a:cs typeface="Arial" pitchFamily="34" charset="0"/>
              </a:rPr>
              <a:t>אנחנו חולים, למרות פעולת מערכת החיסון?</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על אותה מערכת צירים, </a:t>
            </a:r>
            <a:r>
              <a:rPr lang="he-IL" sz="1800" kern="0" dirty="0">
                <a:solidFill>
                  <a:schemeClr val="tx2"/>
                </a:solidFill>
                <a:latin typeface="Arial" pitchFamily="34" charset="0"/>
                <a:cs typeface="Arial" pitchFamily="34" charset="0"/>
              </a:rPr>
              <a:t>שרטטו </a:t>
            </a:r>
            <a:r>
              <a:rPr lang="he-IL" sz="1800" kern="0" dirty="0">
                <a:solidFill>
                  <a:schemeClr val="tx2"/>
                </a:solidFill>
                <a:latin typeface="Arial" pitchFamily="34" charset="0"/>
                <a:ea typeface="+mn-ea"/>
                <a:cs typeface="Arial" pitchFamily="34" charset="0"/>
              </a:rPr>
              <a:t>גרף המתאר את השינוי במספר החיידקים לאחר חדירתם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לגוף, ביחס למספר הנוגדנים.</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באיזו תקופה כדאי לחולה לקחת תרופות נגד חיידקים כגון אנטיביוטיקה?</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endParaRPr lang="he-IL" sz="1200" kern="0" dirty="0">
              <a:solidFill>
                <a:srgbClr val="1D4C72"/>
              </a:solidFill>
              <a:latin typeface="Arial"/>
              <a:ea typeface="+mn-ea"/>
              <a:cs typeface="Arial"/>
            </a:endParaRPr>
          </a:p>
        </p:txBody>
      </p:sp>
      <p:grpSp>
        <p:nvGrpSpPr>
          <p:cNvPr id="46087" name="קבוצה 4"/>
          <p:cNvGrpSpPr>
            <a:grpSpLocks/>
          </p:cNvGrpSpPr>
          <p:nvPr/>
        </p:nvGrpSpPr>
        <p:grpSpPr bwMode="auto">
          <a:xfrm>
            <a:off x="2741613" y="1957388"/>
            <a:ext cx="4797425" cy="2325687"/>
            <a:chOff x="3424582" y="1412776"/>
            <a:chExt cx="4243762" cy="1835150"/>
          </a:xfrm>
        </p:grpSpPr>
        <p:grpSp>
          <p:nvGrpSpPr>
            <p:cNvPr id="46089" name="קבוצה 6"/>
            <p:cNvGrpSpPr>
              <a:grpSpLocks/>
            </p:cNvGrpSpPr>
            <p:nvPr/>
          </p:nvGrpSpPr>
          <p:grpSpPr bwMode="auto">
            <a:xfrm>
              <a:off x="3424582" y="1412776"/>
              <a:ext cx="4243762" cy="1835150"/>
              <a:chOff x="3163441" y="2497138"/>
              <a:chExt cx="4243762" cy="1835150"/>
            </a:xfrm>
          </p:grpSpPr>
          <p:sp>
            <p:nvSpPr>
              <p:cNvPr id="46091"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6092" name="Line 4"/>
              <p:cNvSpPr>
                <a:spLocks noChangeShapeType="1"/>
              </p:cNvSpPr>
              <p:nvPr/>
            </p:nvSpPr>
            <p:spPr bwMode="auto">
              <a:xfrm flipV="1">
                <a:off x="5148263" y="3635785"/>
                <a:ext cx="2258940" cy="43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6093" name="מלבן 8"/>
              <p:cNvSpPr>
                <a:spLocks noChangeArrowheads="1"/>
              </p:cNvSpPr>
              <p:nvPr/>
            </p:nvSpPr>
            <p:spPr bwMode="auto">
              <a:xfrm>
                <a:off x="3163441" y="2606675"/>
                <a:ext cx="1873697" cy="36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ea typeface="Times New Roman" pitchFamily="18" charset="0"/>
                    <a:cs typeface="David" pitchFamily="34" charset="-79"/>
                  </a:rPr>
                  <a:t> </a:t>
                </a:r>
                <a:r>
                  <a:rPr lang="he-IL" sz="1600">
                    <a:solidFill>
                      <a:srgbClr val="000000"/>
                    </a:solidFill>
                    <a:ea typeface="Times New Roman" pitchFamily="18" charset="0"/>
                    <a:cs typeface="David" pitchFamily="34" charset="-79"/>
                  </a:rPr>
                  <a:t>מספר נוגדנים ( במ"ל דם)</a:t>
                </a:r>
                <a:endParaRPr lang="en-US" sz="1600">
                  <a:solidFill>
                    <a:srgbClr val="000000"/>
                  </a:solidFill>
                  <a:ea typeface="Times New Roman" pitchFamily="18" charset="0"/>
                  <a:cs typeface="David" pitchFamily="34" charset="-79"/>
                </a:endParaRPr>
              </a:p>
            </p:txBody>
          </p:sp>
          <p:cxnSp>
            <p:nvCxnSpPr>
              <p:cNvPr id="12" name="מחבר חץ ישר 11"/>
              <p:cNvCxnSpPr>
                <a:endCxn id="46092" idx="0"/>
              </p:cNvCxnSpPr>
              <p:nvPr/>
            </p:nvCxnSpPr>
            <p:spPr>
              <a:xfrm flipV="1">
                <a:off x="5149106" y="3639566"/>
                <a:ext cx="0" cy="169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96184" y="3808675"/>
                <a:ext cx="1362161" cy="5236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
          <p:nvSpPr>
            <p:cNvPr id="2" name="צורה חופשית 1"/>
            <p:cNvSpPr/>
            <p:nvPr/>
          </p:nvSpPr>
          <p:spPr>
            <a:xfrm>
              <a:off x="5415864" y="1796091"/>
              <a:ext cx="1770808" cy="741576"/>
            </a:xfrm>
            <a:custGeom>
              <a:avLst/>
              <a:gdLst>
                <a:gd name="connsiteX0" fmla="*/ 0 w 1771650"/>
                <a:gd name="connsiteY0" fmla="*/ 733006 h 741254"/>
                <a:gd name="connsiteX1" fmla="*/ 128587 w 1771650"/>
                <a:gd name="connsiteY1" fmla="*/ 733006 h 741254"/>
                <a:gd name="connsiteX2" fmla="*/ 257175 w 1771650"/>
                <a:gd name="connsiteY2" fmla="*/ 647281 h 741254"/>
                <a:gd name="connsiteX3" fmla="*/ 385762 w 1771650"/>
                <a:gd name="connsiteY3" fmla="*/ 447256 h 741254"/>
                <a:gd name="connsiteX4" fmla="*/ 914400 w 1771650"/>
                <a:gd name="connsiteY4" fmla="*/ 32919 h 741254"/>
                <a:gd name="connsiteX5" fmla="*/ 1042987 w 1771650"/>
                <a:gd name="connsiteY5" fmla="*/ 32919 h 741254"/>
                <a:gd name="connsiteX6" fmla="*/ 1114425 w 1771650"/>
                <a:gd name="connsiteY6" fmla="*/ 90069 h 741254"/>
                <a:gd name="connsiteX7" fmla="*/ 1243012 w 1771650"/>
                <a:gd name="connsiteY7" fmla="*/ 275806 h 741254"/>
                <a:gd name="connsiteX8" fmla="*/ 1443037 w 1771650"/>
                <a:gd name="connsiteY8" fmla="*/ 447256 h 741254"/>
                <a:gd name="connsiteX9" fmla="*/ 1528762 w 1771650"/>
                <a:gd name="connsiteY9" fmla="*/ 604419 h 741254"/>
                <a:gd name="connsiteX10" fmla="*/ 1628775 w 1771650"/>
                <a:gd name="connsiteY10" fmla="*/ 690144 h 741254"/>
                <a:gd name="connsiteX11" fmla="*/ 1771650 w 1771650"/>
                <a:gd name="connsiteY11" fmla="*/ 690144 h 741254"/>
                <a:gd name="connsiteX12" fmla="*/ 1743075 w 1771650"/>
                <a:gd name="connsiteY12" fmla="*/ 690144 h 741254"/>
                <a:gd name="connsiteX0" fmla="*/ 0 w 1771650"/>
                <a:gd name="connsiteY0" fmla="*/ 733006 h 741254"/>
                <a:gd name="connsiteX1" fmla="*/ 128587 w 1771650"/>
                <a:gd name="connsiteY1" fmla="*/ 733006 h 741254"/>
                <a:gd name="connsiteX2" fmla="*/ 257175 w 1771650"/>
                <a:gd name="connsiteY2" fmla="*/ 647281 h 741254"/>
                <a:gd name="connsiteX3" fmla="*/ 428624 w 1771650"/>
                <a:gd name="connsiteY3" fmla="*/ 447256 h 741254"/>
                <a:gd name="connsiteX4" fmla="*/ 914400 w 1771650"/>
                <a:gd name="connsiteY4" fmla="*/ 32919 h 741254"/>
                <a:gd name="connsiteX5" fmla="*/ 1042987 w 1771650"/>
                <a:gd name="connsiteY5" fmla="*/ 32919 h 741254"/>
                <a:gd name="connsiteX6" fmla="*/ 1114425 w 1771650"/>
                <a:gd name="connsiteY6" fmla="*/ 90069 h 741254"/>
                <a:gd name="connsiteX7" fmla="*/ 1243012 w 1771650"/>
                <a:gd name="connsiteY7" fmla="*/ 275806 h 741254"/>
                <a:gd name="connsiteX8" fmla="*/ 1443037 w 1771650"/>
                <a:gd name="connsiteY8" fmla="*/ 447256 h 741254"/>
                <a:gd name="connsiteX9" fmla="*/ 1528762 w 1771650"/>
                <a:gd name="connsiteY9" fmla="*/ 604419 h 741254"/>
                <a:gd name="connsiteX10" fmla="*/ 1628775 w 1771650"/>
                <a:gd name="connsiteY10" fmla="*/ 690144 h 741254"/>
                <a:gd name="connsiteX11" fmla="*/ 1771650 w 1771650"/>
                <a:gd name="connsiteY11" fmla="*/ 690144 h 741254"/>
                <a:gd name="connsiteX12" fmla="*/ 1743075 w 1771650"/>
                <a:gd name="connsiteY12" fmla="*/ 690144 h 74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650" h="741254">
                  <a:moveTo>
                    <a:pt x="0" y="733006"/>
                  </a:moveTo>
                  <a:cubicBezTo>
                    <a:pt x="42862" y="740149"/>
                    <a:pt x="85725" y="747293"/>
                    <a:pt x="128587" y="733006"/>
                  </a:cubicBezTo>
                  <a:cubicBezTo>
                    <a:pt x="171449" y="718719"/>
                    <a:pt x="207169" y="694906"/>
                    <a:pt x="257175" y="647281"/>
                  </a:cubicBezTo>
                  <a:cubicBezTo>
                    <a:pt x="307181" y="599656"/>
                    <a:pt x="319087" y="549650"/>
                    <a:pt x="428624" y="447256"/>
                  </a:cubicBezTo>
                  <a:cubicBezTo>
                    <a:pt x="538161" y="344862"/>
                    <a:pt x="812006" y="101975"/>
                    <a:pt x="914400" y="32919"/>
                  </a:cubicBezTo>
                  <a:cubicBezTo>
                    <a:pt x="1016794" y="-36137"/>
                    <a:pt x="1009650" y="23394"/>
                    <a:pt x="1042987" y="32919"/>
                  </a:cubicBezTo>
                  <a:cubicBezTo>
                    <a:pt x="1076325" y="42444"/>
                    <a:pt x="1081088" y="49588"/>
                    <a:pt x="1114425" y="90069"/>
                  </a:cubicBezTo>
                  <a:cubicBezTo>
                    <a:pt x="1147762" y="130550"/>
                    <a:pt x="1188244" y="216275"/>
                    <a:pt x="1243012" y="275806"/>
                  </a:cubicBezTo>
                  <a:cubicBezTo>
                    <a:pt x="1297780" y="335337"/>
                    <a:pt x="1395412" y="392487"/>
                    <a:pt x="1443037" y="447256"/>
                  </a:cubicBezTo>
                  <a:cubicBezTo>
                    <a:pt x="1490662" y="502025"/>
                    <a:pt x="1497806" y="563938"/>
                    <a:pt x="1528762" y="604419"/>
                  </a:cubicBezTo>
                  <a:cubicBezTo>
                    <a:pt x="1559718" y="644900"/>
                    <a:pt x="1588294" y="675857"/>
                    <a:pt x="1628775" y="690144"/>
                  </a:cubicBezTo>
                  <a:cubicBezTo>
                    <a:pt x="1669256" y="704431"/>
                    <a:pt x="1771650" y="690144"/>
                    <a:pt x="1771650" y="690144"/>
                  </a:cubicBezTo>
                  <a:lnTo>
                    <a:pt x="1743075" y="690144"/>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p:grpSp>
      <p:sp>
        <p:nvSpPr>
          <p:cNvPr id="20" name="TextBox 19"/>
          <p:cNvSpPr txBox="1"/>
          <p:nvPr/>
        </p:nvSpPr>
        <p:spPr>
          <a:xfrm>
            <a:off x="6329363" y="2597150"/>
            <a:ext cx="1362075" cy="5238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זמן</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sp>
        <p:nvSpPr>
          <p:cNvPr id="17"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22</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6" name="TextBox 15"/>
          <p:cNvSpPr txBox="1"/>
          <p:nvPr/>
        </p:nvSpPr>
        <p:spPr>
          <a:xfrm>
            <a:off x="104775" y="468313"/>
            <a:ext cx="846931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5:</a:t>
            </a:r>
          </a:p>
        </p:txBody>
      </p:sp>
      <p:sp>
        <p:nvSpPr>
          <p:cNvPr id="17" name="Rectangle 12"/>
          <p:cNvSpPr/>
          <p:nvPr/>
        </p:nvSpPr>
        <p:spPr>
          <a:xfrm>
            <a:off x="380447" y="992188"/>
            <a:ext cx="8215313" cy="538914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a:lnSpc>
                <a:spcPct val="150000"/>
              </a:lnSpc>
              <a:defRPr/>
            </a:pPr>
            <a:r>
              <a:rPr lang="he-IL" sz="1800" dirty="0">
                <a:solidFill>
                  <a:srgbClr val="000000"/>
                </a:solidFill>
                <a:latin typeface="Arial" pitchFamily="34" charset="0"/>
                <a:cs typeface="Arial" pitchFamily="34" charset="0"/>
              </a:rPr>
              <a:t>א</a:t>
            </a:r>
            <a:r>
              <a:rPr lang="he-IL" sz="1800" dirty="0">
                <a:latin typeface="Arial" pitchFamily="34" charset="0"/>
                <a:cs typeface="Arial" pitchFamily="34" charset="0"/>
              </a:rPr>
              <a:t>. עובר זמן (כעשרה ימים) עד להיווצרות </a:t>
            </a:r>
            <a:r>
              <a:rPr lang="he-IL" sz="1800" dirty="0" smtClean="0">
                <a:latin typeface="Arial" pitchFamily="34" charset="0"/>
                <a:cs typeface="Arial" pitchFamily="34" charset="0"/>
              </a:rPr>
              <a:t>הנוגדנים.</a:t>
            </a:r>
          </a:p>
          <a:p>
            <a:pPr>
              <a:lnSpc>
                <a:spcPct val="150000"/>
              </a:lnSpc>
              <a:defRPr/>
            </a:pPr>
            <a:r>
              <a:rPr lang="he-IL" sz="1800" dirty="0">
                <a:latin typeface="Arial" pitchFamily="34" charset="0"/>
                <a:cs typeface="Arial" pitchFamily="34" charset="0"/>
              </a:rPr>
              <a:t> </a:t>
            </a:r>
            <a:r>
              <a:rPr lang="he-IL" sz="1800" dirty="0" smtClean="0">
                <a:latin typeface="Arial" pitchFamily="34" charset="0"/>
                <a:cs typeface="Arial" pitchFamily="34" charset="0"/>
              </a:rPr>
              <a:t>  בזמן </a:t>
            </a:r>
            <a:r>
              <a:rPr lang="he-IL" sz="1800" dirty="0">
                <a:latin typeface="Arial" pitchFamily="34" charset="0"/>
                <a:cs typeface="Arial" pitchFamily="34" charset="0"/>
              </a:rPr>
              <a:t>הזה, גורם המחלה (החיידק) יכול להתרבות ולגרום למחלה</a:t>
            </a:r>
            <a:r>
              <a:rPr lang="he-IL" sz="1800" dirty="0" smtClean="0">
                <a:latin typeface="Arial" pitchFamily="34" charset="0"/>
                <a:cs typeface="Arial" pitchFamily="34" charset="0"/>
              </a:rPr>
              <a:t>.</a:t>
            </a:r>
          </a:p>
          <a:p>
            <a:pPr>
              <a:lnSpc>
                <a:spcPct val="150000"/>
              </a:lnSpc>
              <a:defRPr/>
            </a:pPr>
            <a:r>
              <a:rPr lang="he-IL" sz="1800" dirty="0" smtClean="0">
                <a:latin typeface="Arial" pitchFamily="34" charset="0"/>
                <a:cs typeface="Arial" pitchFamily="34" charset="0"/>
              </a:rPr>
              <a:t>ב. </a:t>
            </a:r>
          </a:p>
          <a:p>
            <a:pPr>
              <a:lnSpc>
                <a:spcPct val="150000"/>
              </a:lnSpc>
              <a:defRPr/>
            </a:pPr>
            <a:endParaRPr lang="he-IL" sz="1800" dirty="0">
              <a:latin typeface="Arial" pitchFamily="34" charset="0"/>
              <a:cs typeface="Arial" pitchFamily="34" charset="0"/>
            </a:endParaRPr>
          </a:p>
          <a:p>
            <a:pPr>
              <a:lnSpc>
                <a:spcPct val="150000"/>
              </a:lnSpc>
              <a:defRPr/>
            </a:pPr>
            <a:endParaRPr lang="he-IL" sz="1800" dirty="0" smtClean="0">
              <a:latin typeface="Arial" pitchFamily="34" charset="0"/>
              <a:cs typeface="Arial" pitchFamily="34" charset="0"/>
            </a:endParaRPr>
          </a:p>
          <a:p>
            <a:pPr>
              <a:lnSpc>
                <a:spcPct val="150000"/>
              </a:lnSpc>
              <a:defRPr/>
            </a:pPr>
            <a:endParaRPr lang="he-IL" sz="1800" dirty="0">
              <a:latin typeface="Arial" pitchFamily="34" charset="0"/>
              <a:cs typeface="Arial" pitchFamily="34" charset="0"/>
            </a:endParaRPr>
          </a:p>
          <a:p>
            <a:pPr>
              <a:lnSpc>
                <a:spcPct val="150000"/>
              </a:lnSpc>
              <a:defRPr/>
            </a:pPr>
            <a:endParaRPr lang="he-IL" sz="1800" dirty="0">
              <a:latin typeface="Arial" pitchFamily="34" charset="0"/>
              <a:cs typeface="Arial" pitchFamily="34" charset="0"/>
            </a:endParaRPr>
          </a:p>
          <a:p>
            <a:pPr>
              <a:lnSpc>
                <a:spcPct val="150000"/>
              </a:lnSpc>
              <a:defRPr/>
            </a:pPr>
            <a:r>
              <a:rPr lang="he-IL" sz="1800" dirty="0">
                <a:latin typeface="Arial" pitchFamily="34" charset="0"/>
                <a:cs typeface="Arial" pitchFamily="34" charset="0"/>
              </a:rPr>
              <a:t>ג. בזמן הזה, אפשר לפגוע בגורם המחלה בדרך מלאכותית על ידי לקיחת תרופות (כגון </a:t>
            </a:r>
          </a:p>
          <a:p>
            <a:pPr>
              <a:lnSpc>
                <a:spcPct val="150000"/>
              </a:lnSpc>
              <a:defRPr/>
            </a:pPr>
            <a:r>
              <a:rPr lang="he-IL" sz="1800" dirty="0">
                <a:latin typeface="Arial" pitchFamily="34" charset="0"/>
                <a:cs typeface="Arial" pitchFamily="34" charset="0"/>
              </a:rPr>
              <a:t>   </a:t>
            </a:r>
            <a:r>
              <a:rPr lang="he-IL" sz="1800" dirty="0" smtClean="0">
                <a:latin typeface="Arial" pitchFamily="34" charset="0"/>
                <a:cs typeface="Arial" pitchFamily="34" charset="0"/>
              </a:rPr>
              <a:t>אנטיביוטיקה*) </a:t>
            </a:r>
            <a:r>
              <a:rPr lang="he-IL" sz="1800" dirty="0">
                <a:latin typeface="Arial" pitchFamily="34" charset="0"/>
                <a:cs typeface="Arial" pitchFamily="34" charset="0"/>
              </a:rPr>
              <a:t>ולמנוע את התרבותו</a:t>
            </a:r>
            <a:r>
              <a:rPr lang="he-IL" sz="1800" dirty="0">
                <a:solidFill>
                  <a:srgbClr val="000000"/>
                </a:solidFill>
                <a:latin typeface="Arial" pitchFamily="34" charset="0"/>
                <a:cs typeface="Arial" pitchFamily="34" charset="0"/>
              </a:rPr>
              <a:t>. </a:t>
            </a:r>
            <a:endParaRPr lang="he-IL" sz="1800" dirty="0" smtClean="0">
              <a:solidFill>
                <a:srgbClr val="000000"/>
              </a:solidFill>
              <a:latin typeface="Arial" pitchFamily="34" charset="0"/>
              <a:cs typeface="Arial" pitchFamily="34" charset="0"/>
            </a:endParaRPr>
          </a:p>
          <a:p>
            <a:pPr>
              <a:lnSpc>
                <a:spcPct val="150000"/>
              </a:lnSpc>
              <a:defRPr/>
            </a:pPr>
            <a:endParaRPr lang="he-IL" sz="1800" dirty="0">
              <a:solidFill>
                <a:srgbClr val="000000"/>
              </a:solidFill>
              <a:latin typeface="Arial" pitchFamily="34" charset="0"/>
              <a:cs typeface="Arial" pitchFamily="34" charset="0"/>
            </a:endParaRPr>
          </a:p>
          <a:p>
            <a:pPr>
              <a:lnSpc>
                <a:spcPct val="150000"/>
              </a:lnSpc>
              <a:defRPr/>
            </a:pPr>
            <a:r>
              <a:rPr lang="he-IL" sz="1200" b="1" dirty="0" smtClean="0">
                <a:solidFill>
                  <a:srgbClr val="000000"/>
                </a:solidFill>
                <a:latin typeface="Arial" pitchFamily="34" charset="0"/>
                <a:cs typeface="Arial" pitchFamily="34" charset="0"/>
              </a:rPr>
              <a:t>* ראו פירוט על אנטיביוטיקה בשקף הבא.</a:t>
            </a:r>
            <a:endParaRPr lang="he-IL" sz="1200" b="1" dirty="0">
              <a:solidFill>
                <a:srgbClr val="000000"/>
              </a:solidFill>
              <a:latin typeface="Arial" pitchFamily="34" charset="0"/>
              <a:cs typeface="Arial" pitchFamily="34" charset="0"/>
            </a:endParaRPr>
          </a:p>
        </p:txBody>
      </p:sp>
      <p:pic>
        <p:nvPicPr>
          <p:cNvPr id="471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595" y="4725144"/>
            <a:ext cx="200501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8"/>
          <p:cNvSpPr>
            <a:spLocks noGrp="1"/>
          </p:cNvSpPr>
          <p:nvPr>
            <p:ph type="sldNum" sz="quarter" idx="12"/>
          </p:nvPr>
        </p:nvSpPr>
        <p:spPr bwMode="auto">
          <a:xfrm>
            <a:off x="303783"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23</a:t>
            </a:fld>
            <a:endParaRPr lang="he-IL" sz="1200" dirty="0" smtClean="0">
              <a:solidFill>
                <a:prstClr val="white">
                  <a:lumMod val="75000"/>
                </a:prstClr>
              </a:solidFill>
            </a:endParaRPr>
          </a:p>
        </p:txBody>
      </p:sp>
      <p:grpSp>
        <p:nvGrpSpPr>
          <p:cNvPr id="47111" name="קבוצה 12"/>
          <p:cNvGrpSpPr>
            <a:grpSpLocks/>
          </p:cNvGrpSpPr>
          <p:nvPr/>
        </p:nvGrpSpPr>
        <p:grpSpPr bwMode="auto">
          <a:xfrm>
            <a:off x="3595688" y="2064817"/>
            <a:ext cx="3733800" cy="2300287"/>
            <a:chOff x="4182976" y="1826788"/>
            <a:chExt cx="3734418" cy="2299857"/>
          </a:xfrm>
        </p:grpSpPr>
        <p:grpSp>
          <p:nvGrpSpPr>
            <p:cNvPr id="47113" name="קבוצה 4"/>
            <p:cNvGrpSpPr>
              <a:grpSpLocks/>
            </p:cNvGrpSpPr>
            <p:nvPr/>
          </p:nvGrpSpPr>
          <p:grpSpPr bwMode="auto">
            <a:xfrm>
              <a:off x="4182976" y="1826788"/>
              <a:ext cx="3726173" cy="2299857"/>
              <a:chOff x="4271166" y="1412776"/>
              <a:chExt cx="3397178" cy="1708944"/>
            </a:xfrm>
          </p:grpSpPr>
          <p:grpSp>
            <p:nvGrpSpPr>
              <p:cNvPr id="47118" name="קבוצה 6"/>
              <p:cNvGrpSpPr>
                <a:grpSpLocks/>
              </p:cNvGrpSpPr>
              <p:nvPr/>
            </p:nvGrpSpPr>
            <p:grpSpPr bwMode="auto">
              <a:xfrm>
                <a:off x="4271166" y="1412776"/>
                <a:ext cx="3397178" cy="1708944"/>
                <a:chOff x="4010025" y="2497138"/>
                <a:chExt cx="3397178" cy="1708944"/>
              </a:xfrm>
            </p:grpSpPr>
            <p:sp>
              <p:nvSpPr>
                <p:cNvPr id="47120"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7121" name="Line 4"/>
                <p:cNvSpPr>
                  <a:spLocks noChangeShapeType="1"/>
                </p:cNvSpPr>
                <p:nvPr/>
              </p:nvSpPr>
              <p:spPr bwMode="auto">
                <a:xfrm flipV="1">
                  <a:off x="5148263" y="3635785"/>
                  <a:ext cx="2258940" cy="43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7122" name="מלבן 8"/>
                <p:cNvSpPr>
                  <a:spLocks noChangeArrowheads="1"/>
                </p:cNvSpPr>
                <p:nvPr/>
              </p:nvSpPr>
              <p:spPr bwMode="auto">
                <a:xfrm>
                  <a:off x="4446316" y="2606675"/>
                  <a:ext cx="590824" cy="34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ea typeface="Times New Roman" pitchFamily="18" charset="0"/>
                      <a:cs typeface="David" pitchFamily="34" charset="-79"/>
                    </a:rPr>
                    <a:t> </a:t>
                  </a:r>
                  <a:r>
                    <a:rPr lang="he-IL" sz="1600">
                      <a:solidFill>
                        <a:srgbClr val="000000"/>
                      </a:solidFill>
                      <a:ea typeface="Times New Roman" pitchFamily="18" charset="0"/>
                      <a:cs typeface="David" pitchFamily="34" charset="-79"/>
                    </a:rPr>
                    <a:t>כמות</a:t>
                  </a:r>
                  <a:endParaRPr lang="en-US" sz="1600">
                    <a:solidFill>
                      <a:srgbClr val="000000"/>
                    </a:solidFill>
                    <a:ea typeface="Times New Roman" pitchFamily="18" charset="0"/>
                    <a:cs typeface="David" pitchFamily="34" charset="-79"/>
                  </a:endParaRPr>
                </a:p>
              </p:txBody>
            </p:sp>
            <p:cxnSp>
              <p:nvCxnSpPr>
                <p:cNvPr id="12" name="מחבר חץ ישר 11"/>
                <p:cNvCxnSpPr>
                  <a:endCxn id="47121" idx="0"/>
                </p:cNvCxnSpPr>
                <p:nvPr/>
              </p:nvCxnSpPr>
              <p:spPr>
                <a:xfrm flipV="1">
                  <a:off x="5147819" y="3639972"/>
                  <a:ext cx="0" cy="83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0025" y="3682430"/>
                  <a:ext cx="1362167" cy="5236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
            <p:nvSpPr>
              <p:cNvPr id="2" name="צורה חופשית 1"/>
              <p:cNvSpPr/>
              <p:nvPr/>
            </p:nvSpPr>
            <p:spPr>
              <a:xfrm>
                <a:off x="5414750" y="1796079"/>
                <a:ext cx="1771831" cy="741840"/>
              </a:xfrm>
              <a:custGeom>
                <a:avLst/>
                <a:gdLst>
                  <a:gd name="connsiteX0" fmla="*/ 0 w 1771650"/>
                  <a:gd name="connsiteY0" fmla="*/ 733006 h 741254"/>
                  <a:gd name="connsiteX1" fmla="*/ 128587 w 1771650"/>
                  <a:gd name="connsiteY1" fmla="*/ 733006 h 741254"/>
                  <a:gd name="connsiteX2" fmla="*/ 257175 w 1771650"/>
                  <a:gd name="connsiteY2" fmla="*/ 647281 h 741254"/>
                  <a:gd name="connsiteX3" fmla="*/ 385762 w 1771650"/>
                  <a:gd name="connsiteY3" fmla="*/ 447256 h 741254"/>
                  <a:gd name="connsiteX4" fmla="*/ 914400 w 1771650"/>
                  <a:gd name="connsiteY4" fmla="*/ 32919 h 741254"/>
                  <a:gd name="connsiteX5" fmla="*/ 1042987 w 1771650"/>
                  <a:gd name="connsiteY5" fmla="*/ 32919 h 741254"/>
                  <a:gd name="connsiteX6" fmla="*/ 1114425 w 1771650"/>
                  <a:gd name="connsiteY6" fmla="*/ 90069 h 741254"/>
                  <a:gd name="connsiteX7" fmla="*/ 1243012 w 1771650"/>
                  <a:gd name="connsiteY7" fmla="*/ 275806 h 741254"/>
                  <a:gd name="connsiteX8" fmla="*/ 1443037 w 1771650"/>
                  <a:gd name="connsiteY8" fmla="*/ 447256 h 741254"/>
                  <a:gd name="connsiteX9" fmla="*/ 1528762 w 1771650"/>
                  <a:gd name="connsiteY9" fmla="*/ 604419 h 741254"/>
                  <a:gd name="connsiteX10" fmla="*/ 1628775 w 1771650"/>
                  <a:gd name="connsiteY10" fmla="*/ 690144 h 741254"/>
                  <a:gd name="connsiteX11" fmla="*/ 1771650 w 1771650"/>
                  <a:gd name="connsiteY11" fmla="*/ 690144 h 741254"/>
                  <a:gd name="connsiteX12" fmla="*/ 1743075 w 1771650"/>
                  <a:gd name="connsiteY12" fmla="*/ 690144 h 741254"/>
                  <a:gd name="connsiteX0" fmla="*/ 0 w 1771650"/>
                  <a:gd name="connsiteY0" fmla="*/ 733006 h 741254"/>
                  <a:gd name="connsiteX1" fmla="*/ 128587 w 1771650"/>
                  <a:gd name="connsiteY1" fmla="*/ 733006 h 741254"/>
                  <a:gd name="connsiteX2" fmla="*/ 257175 w 1771650"/>
                  <a:gd name="connsiteY2" fmla="*/ 647281 h 741254"/>
                  <a:gd name="connsiteX3" fmla="*/ 428624 w 1771650"/>
                  <a:gd name="connsiteY3" fmla="*/ 447256 h 741254"/>
                  <a:gd name="connsiteX4" fmla="*/ 914400 w 1771650"/>
                  <a:gd name="connsiteY4" fmla="*/ 32919 h 741254"/>
                  <a:gd name="connsiteX5" fmla="*/ 1042987 w 1771650"/>
                  <a:gd name="connsiteY5" fmla="*/ 32919 h 741254"/>
                  <a:gd name="connsiteX6" fmla="*/ 1114425 w 1771650"/>
                  <a:gd name="connsiteY6" fmla="*/ 90069 h 741254"/>
                  <a:gd name="connsiteX7" fmla="*/ 1243012 w 1771650"/>
                  <a:gd name="connsiteY7" fmla="*/ 275806 h 741254"/>
                  <a:gd name="connsiteX8" fmla="*/ 1443037 w 1771650"/>
                  <a:gd name="connsiteY8" fmla="*/ 447256 h 741254"/>
                  <a:gd name="connsiteX9" fmla="*/ 1528762 w 1771650"/>
                  <a:gd name="connsiteY9" fmla="*/ 604419 h 741254"/>
                  <a:gd name="connsiteX10" fmla="*/ 1628775 w 1771650"/>
                  <a:gd name="connsiteY10" fmla="*/ 690144 h 741254"/>
                  <a:gd name="connsiteX11" fmla="*/ 1771650 w 1771650"/>
                  <a:gd name="connsiteY11" fmla="*/ 690144 h 741254"/>
                  <a:gd name="connsiteX12" fmla="*/ 1743075 w 1771650"/>
                  <a:gd name="connsiteY12" fmla="*/ 690144 h 74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650" h="741254">
                    <a:moveTo>
                      <a:pt x="0" y="733006"/>
                    </a:moveTo>
                    <a:cubicBezTo>
                      <a:pt x="42862" y="740149"/>
                      <a:pt x="85725" y="747293"/>
                      <a:pt x="128587" y="733006"/>
                    </a:cubicBezTo>
                    <a:cubicBezTo>
                      <a:pt x="171449" y="718719"/>
                      <a:pt x="207169" y="694906"/>
                      <a:pt x="257175" y="647281"/>
                    </a:cubicBezTo>
                    <a:cubicBezTo>
                      <a:pt x="307181" y="599656"/>
                      <a:pt x="319087" y="549650"/>
                      <a:pt x="428624" y="447256"/>
                    </a:cubicBezTo>
                    <a:cubicBezTo>
                      <a:pt x="538161" y="344862"/>
                      <a:pt x="812006" y="101975"/>
                      <a:pt x="914400" y="32919"/>
                    </a:cubicBezTo>
                    <a:cubicBezTo>
                      <a:pt x="1016794" y="-36137"/>
                      <a:pt x="1009650" y="23394"/>
                      <a:pt x="1042987" y="32919"/>
                    </a:cubicBezTo>
                    <a:cubicBezTo>
                      <a:pt x="1076325" y="42444"/>
                      <a:pt x="1081088" y="49588"/>
                      <a:pt x="1114425" y="90069"/>
                    </a:cubicBezTo>
                    <a:cubicBezTo>
                      <a:pt x="1147762" y="130550"/>
                      <a:pt x="1188244" y="216275"/>
                      <a:pt x="1243012" y="275806"/>
                    </a:cubicBezTo>
                    <a:cubicBezTo>
                      <a:pt x="1297780" y="335337"/>
                      <a:pt x="1395412" y="392487"/>
                      <a:pt x="1443037" y="447256"/>
                    </a:cubicBezTo>
                    <a:cubicBezTo>
                      <a:pt x="1490662" y="502025"/>
                      <a:pt x="1497806" y="563938"/>
                      <a:pt x="1528762" y="604419"/>
                    </a:cubicBezTo>
                    <a:cubicBezTo>
                      <a:pt x="1559718" y="644900"/>
                      <a:pt x="1588294" y="675857"/>
                      <a:pt x="1628775" y="690144"/>
                    </a:cubicBezTo>
                    <a:cubicBezTo>
                      <a:pt x="1669256" y="704431"/>
                      <a:pt x="1771650" y="690144"/>
                      <a:pt x="1771650" y="690144"/>
                    </a:cubicBezTo>
                    <a:lnTo>
                      <a:pt x="1743075" y="690144"/>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solidFill>
                    <a:prstClr val="black"/>
                  </a:solidFill>
                </a:endParaRPr>
              </a:p>
            </p:txBody>
          </p:sp>
        </p:grpSp>
        <p:sp>
          <p:nvSpPr>
            <p:cNvPr id="20" name="TextBox 19"/>
            <p:cNvSpPr txBox="1"/>
            <p:nvPr/>
          </p:nvSpPr>
          <p:spPr>
            <a:xfrm>
              <a:off x="6555094" y="3333043"/>
              <a:ext cx="1362300"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זמן</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sp>
          <p:nvSpPr>
            <p:cNvPr id="3" name="צורה חופשית 2"/>
            <p:cNvSpPr/>
            <p:nvPr/>
          </p:nvSpPr>
          <p:spPr>
            <a:xfrm>
              <a:off x="5456362" y="2417228"/>
              <a:ext cx="1549656" cy="915816"/>
            </a:xfrm>
            <a:custGeom>
              <a:avLst/>
              <a:gdLst>
                <a:gd name="connsiteX0" fmla="*/ 0 w 1548581"/>
                <a:gd name="connsiteY0" fmla="*/ 791496 h 924231"/>
                <a:gd name="connsiteX1" fmla="*/ 383458 w 1548581"/>
                <a:gd name="connsiteY1" fmla="*/ 54077 h 924231"/>
                <a:gd name="connsiteX2" fmla="*/ 516194 w 1548581"/>
                <a:gd name="connsiteY2" fmla="*/ 68825 h 924231"/>
                <a:gd name="connsiteX3" fmla="*/ 560439 w 1548581"/>
                <a:gd name="connsiteY3" fmla="*/ 172064 h 924231"/>
                <a:gd name="connsiteX4" fmla="*/ 575187 w 1548581"/>
                <a:gd name="connsiteY4" fmla="*/ 393290 h 924231"/>
                <a:gd name="connsiteX5" fmla="*/ 855407 w 1548581"/>
                <a:gd name="connsiteY5" fmla="*/ 747251 h 924231"/>
                <a:gd name="connsiteX6" fmla="*/ 973394 w 1548581"/>
                <a:gd name="connsiteY6" fmla="*/ 761999 h 924231"/>
                <a:gd name="connsiteX7" fmla="*/ 1061884 w 1548581"/>
                <a:gd name="connsiteY7" fmla="*/ 865238 h 924231"/>
                <a:gd name="connsiteX8" fmla="*/ 1224116 w 1548581"/>
                <a:gd name="connsiteY8" fmla="*/ 909483 h 924231"/>
                <a:gd name="connsiteX9" fmla="*/ 1371600 w 1548581"/>
                <a:gd name="connsiteY9" fmla="*/ 909483 h 924231"/>
                <a:gd name="connsiteX10" fmla="*/ 1430594 w 1548581"/>
                <a:gd name="connsiteY10" fmla="*/ 909483 h 924231"/>
                <a:gd name="connsiteX11" fmla="*/ 1548581 w 1548581"/>
                <a:gd name="connsiteY11" fmla="*/ 924231 h 924231"/>
                <a:gd name="connsiteX0" fmla="*/ 0 w 1548581"/>
                <a:gd name="connsiteY0" fmla="*/ 791496 h 924231"/>
                <a:gd name="connsiteX1" fmla="*/ 383458 w 1548581"/>
                <a:gd name="connsiteY1" fmla="*/ 54077 h 924231"/>
                <a:gd name="connsiteX2" fmla="*/ 516194 w 1548581"/>
                <a:gd name="connsiteY2" fmla="*/ 68825 h 924231"/>
                <a:gd name="connsiteX3" fmla="*/ 471949 w 1548581"/>
                <a:gd name="connsiteY3" fmla="*/ 172064 h 924231"/>
                <a:gd name="connsiteX4" fmla="*/ 575187 w 1548581"/>
                <a:gd name="connsiteY4" fmla="*/ 393290 h 924231"/>
                <a:gd name="connsiteX5" fmla="*/ 855407 w 1548581"/>
                <a:gd name="connsiteY5" fmla="*/ 747251 h 924231"/>
                <a:gd name="connsiteX6" fmla="*/ 973394 w 1548581"/>
                <a:gd name="connsiteY6" fmla="*/ 761999 h 924231"/>
                <a:gd name="connsiteX7" fmla="*/ 1061884 w 1548581"/>
                <a:gd name="connsiteY7" fmla="*/ 865238 h 924231"/>
                <a:gd name="connsiteX8" fmla="*/ 1224116 w 1548581"/>
                <a:gd name="connsiteY8" fmla="*/ 909483 h 924231"/>
                <a:gd name="connsiteX9" fmla="*/ 1371600 w 1548581"/>
                <a:gd name="connsiteY9" fmla="*/ 909483 h 924231"/>
                <a:gd name="connsiteX10" fmla="*/ 1430594 w 1548581"/>
                <a:gd name="connsiteY10" fmla="*/ 909483 h 924231"/>
                <a:gd name="connsiteX11" fmla="*/ 1548581 w 1548581"/>
                <a:gd name="connsiteY11" fmla="*/ 924231 h 924231"/>
                <a:gd name="connsiteX0" fmla="*/ 0 w 1548581"/>
                <a:gd name="connsiteY0" fmla="*/ 782611 h 915346"/>
                <a:gd name="connsiteX1" fmla="*/ 383458 w 1548581"/>
                <a:gd name="connsiteY1" fmla="*/ 45192 h 915346"/>
                <a:gd name="connsiteX2" fmla="*/ 442452 w 1548581"/>
                <a:gd name="connsiteY2" fmla="*/ 89436 h 915346"/>
                <a:gd name="connsiteX3" fmla="*/ 471949 w 1548581"/>
                <a:gd name="connsiteY3" fmla="*/ 163179 h 915346"/>
                <a:gd name="connsiteX4" fmla="*/ 575187 w 1548581"/>
                <a:gd name="connsiteY4" fmla="*/ 384405 h 915346"/>
                <a:gd name="connsiteX5" fmla="*/ 855407 w 1548581"/>
                <a:gd name="connsiteY5" fmla="*/ 738366 h 915346"/>
                <a:gd name="connsiteX6" fmla="*/ 973394 w 1548581"/>
                <a:gd name="connsiteY6" fmla="*/ 753114 h 915346"/>
                <a:gd name="connsiteX7" fmla="*/ 1061884 w 1548581"/>
                <a:gd name="connsiteY7" fmla="*/ 856353 h 915346"/>
                <a:gd name="connsiteX8" fmla="*/ 1224116 w 1548581"/>
                <a:gd name="connsiteY8" fmla="*/ 900598 h 915346"/>
                <a:gd name="connsiteX9" fmla="*/ 1371600 w 1548581"/>
                <a:gd name="connsiteY9" fmla="*/ 900598 h 915346"/>
                <a:gd name="connsiteX10" fmla="*/ 1430594 w 1548581"/>
                <a:gd name="connsiteY10" fmla="*/ 900598 h 915346"/>
                <a:gd name="connsiteX11" fmla="*/ 1548581 w 1548581"/>
                <a:gd name="connsiteY11" fmla="*/ 915346 h 915346"/>
                <a:gd name="connsiteX0" fmla="*/ 0 w 1548581"/>
                <a:gd name="connsiteY0" fmla="*/ 782611 h 915346"/>
                <a:gd name="connsiteX1" fmla="*/ 265471 w 1548581"/>
                <a:gd name="connsiteY1" fmla="*/ 45192 h 915346"/>
                <a:gd name="connsiteX2" fmla="*/ 442452 w 1548581"/>
                <a:gd name="connsiteY2" fmla="*/ 89436 h 915346"/>
                <a:gd name="connsiteX3" fmla="*/ 471949 w 1548581"/>
                <a:gd name="connsiteY3" fmla="*/ 163179 h 915346"/>
                <a:gd name="connsiteX4" fmla="*/ 575187 w 1548581"/>
                <a:gd name="connsiteY4" fmla="*/ 384405 h 915346"/>
                <a:gd name="connsiteX5" fmla="*/ 855407 w 1548581"/>
                <a:gd name="connsiteY5" fmla="*/ 738366 h 915346"/>
                <a:gd name="connsiteX6" fmla="*/ 973394 w 1548581"/>
                <a:gd name="connsiteY6" fmla="*/ 753114 h 915346"/>
                <a:gd name="connsiteX7" fmla="*/ 1061884 w 1548581"/>
                <a:gd name="connsiteY7" fmla="*/ 856353 h 915346"/>
                <a:gd name="connsiteX8" fmla="*/ 1224116 w 1548581"/>
                <a:gd name="connsiteY8" fmla="*/ 900598 h 915346"/>
                <a:gd name="connsiteX9" fmla="*/ 1371600 w 1548581"/>
                <a:gd name="connsiteY9" fmla="*/ 900598 h 915346"/>
                <a:gd name="connsiteX10" fmla="*/ 1430594 w 1548581"/>
                <a:gd name="connsiteY10" fmla="*/ 900598 h 915346"/>
                <a:gd name="connsiteX11" fmla="*/ 1548581 w 1548581"/>
                <a:gd name="connsiteY11" fmla="*/ 915346 h 915346"/>
                <a:gd name="connsiteX0" fmla="*/ 0 w 1548581"/>
                <a:gd name="connsiteY0" fmla="*/ 782611 h 915346"/>
                <a:gd name="connsiteX1" fmla="*/ 265471 w 1548581"/>
                <a:gd name="connsiteY1" fmla="*/ 45192 h 915346"/>
                <a:gd name="connsiteX2" fmla="*/ 442452 w 1548581"/>
                <a:gd name="connsiteY2" fmla="*/ 89436 h 915346"/>
                <a:gd name="connsiteX3" fmla="*/ 471949 w 1548581"/>
                <a:gd name="connsiteY3" fmla="*/ 163179 h 915346"/>
                <a:gd name="connsiteX4" fmla="*/ 575187 w 1548581"/>
                <a:gd name="connsiteY4" fmla="*/ 384405 h 915346"/>
                <a:gd name="connsiteX5" fmla="*/ 855407 w 1548581"/>
                <a:gd name="connsiteY5" fmla="*/ 738366 h 915346"/>
                <a:gd name="connsiteX6" fmla="*/ 958646 w 1548581"/>
                <a:gd name="connsiteY6" fmla="*/ 812108 h 915346"/>
                <a:gd name="connsiteX7" fmla="*/ 1061884 w 1548581"/>
                <a:gd name="connsiteY7" fmla="*/ 856353 h 915346"/>
                <a:gd name="connsiteX8" fmla="*/ 1224116 w 1548581"/>
                <a:gd name="connsiteY8" fmla="*/ 900598 h 915346"/>
                <a:gd name="connsiteX9" fmla="*/ 1371600 w 1548581"/>
                <a:gd name="connsiteY9" fmla="*/ 900598 h 915346"/>
                <a:gd name="connsiteX10" fmla="*/ 1430594 w 1548581"/>
                <a:gd name="connsiteY10" fmla="*/ 900598 h 915346"/>
                <a:gd name="connsiteX11" fmla="*/ 1548581 w 1548581"/>
                <a:gd name="connsiteY11" fmla="*/ 915346 h 91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581" h="915346">
                  <a:moveTo>
                    <a:pt x="0" y="782611"/>
                  </a:moveTo>
                  <a:cubicBezTo>
                    <a:pt x="148713" y="474124"/>
                    <a:pt x="191729" y="160721"/>
                    <a:pt x="265471" y="45192"/>
                  </a:cubicBezTo>
                  <a:cubicBezTo>
                    <a:pt x="339213" y="-70337"/>
                    <a:pt x="408039" y="69772"/>
                    <a:pt x="442452" y="89436"/>
                  </a:cubicBezTo>
                  <a:cubicBezTo>
                    <a:pt x="476865" y="109100"/>
                    <a:pt x="449827" y="114018"/>
                    <a:pt x="471949" y="163179"/>
                  </a:cubicBezTo>
                  <a:cubicBezTo>
                    <a:pt x="494071" y="212340"/>
                    <a:pt x="511277" y="288541"/>
                    <a:pt x="575187" y="384405"/>
                  </a:cubicBezTo>
                  <a:cubicBezTo>
                    <a:pt x="639097" y="480269"/>
                    <a:pt x="791497" y="667082"/>
                    <a:pt x="855407" y="738366"/>
                  </a:cubicBezTo>
                  <a:cubicBezTo>
                    <a:pt x="919317" y="809650"/>
                    <a:pt x="924233" y="792444"/>
                    <a:pt x="958646" y="812108"/>
                  </a:cubicBezTo>
                  <a:cubicBezTo>
                    <a:pt x="993059" y="831772"/>
                    <a:pt x="1017639" y="841605"/>
                    <a:pt x="1061884" y="856353"/>
                  </a:cubicBezTo>
                  <a:cubicBezTo>
                    <a:pt x="1106129" y="871101"/>
                    <a:pt x="1172497" y="893224"/>
                    <a:pt x="1224116" y="900598"/>
                  </a:cubicBezTo>
                  <a:cubicBezTo>
                    <a:pt x="1275735" y="907972"/>
                    <a:pt x="1371600" y="900598"/>
                    <a:pt x="1371600" y="900598"/>
                  </a:cubicBezTo>
                  <a:cubicBezTo>
                    <a:pt x="1406013" y="900598"/>
                    <a:pt x="1401097" y="898140"/>
                    <a:pt x="1430594" y="900598"/>
                  </a:cubicBezTo>
                  <a:cubicBezTo>
                    <a:pt x="1460091" y="903056"/>
                    <a:pt x="1504336" y="909201"/>
                    <a:pt x="1548581" y="91534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p:sp>
          <p:nvSpPr>
            <p:cNvPr id="19" name="TextBox 18"/>
            <p:cNvSpPr txBox="1"/>
            <p:nvPr/>
          </p:nvSpPr>
          <p:spPr>
            <a:xfrm>
              <a:off x="4868890" y="2155339"/>
              <a:ext cx="1362300"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FF0000"/>
                  </a:solidFill>
                  <a:latin typeface="Arial" pitchFamily="34" charset="0"/>
                  <a:ea typeface="+mn-ea"/>
                  <a:cs typeface="Arial" pitchFamily="34" charset="0"/>
                </a:rPr>
                <a:t>חיידקים</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sp>
          <p:nvSpPr>
            <p:cNvPr id="21" name="TextBox 20"/>
            <p:cNvSpPr txBox="1"/>
            <p:nvPr/>
          </p:nvSpPr>
          <p:spPr>
            <a:xfrm>
              <a:off x="6580498" y="2266443"/>
              <a:ext cx="717669" cy="52377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chemeClr val="accent1"/>
                  </a:solidFill>
                  <a:latin typeface="Arial" pitchFamily="34" charset="0"/>
                  <a:ea typeface="+mn-ea"/>
                  <a:cs typeface="Arial" pitchFamily="34" charset="0"/>
                </a:rPr>
                <a:t>נוגדנים</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אנטיביוטיקה: יעילה נגד חיידקים, לא נגד וירוסים</a:t>
            </a:r>
            <a:endParaRPr lang="he-IL" sz="1800" dirty="0" smtClean="0"/>
          </a:p>
        </p:txBody>
      </p:sp>
      <p:sp>
        <p:nvSpPr>
          <p:cNvPr id="7" name="TextBox 6"/>
          <p:cNvSpPr txBox="1"/>
          <p:nvPr/>
        </p:nvSpPr>
        <p:spPr>
          <a:xfrm>
            <a:off x="203200" y="465138"/>
            <a:ext cx="8469313" cy="41544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latin typeface="Arial" pitchFamily="34" charset="0"/>
                <a:ea typeface="+mn-ea"/>
                <a:cs typeface="Arial" pitchFamily="34" charset="0"/>
              </a:rPr>
              <a:t> סוגי האנטיביוטיקה השונים פוגעים בתהליכים המתרחשים בתאי החיידקים כגון יצירת דופן התא ויצירת חלבונים.</a:t>
            </a: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endParaRPr lang="he-IL" sz="1800" kern="0" dirty="0">
              <a:latin typeface="Arial" pitchFamily="34" charset="0"/>
              <a:ea typeface="+mn-ea"/>
              <a:cs typeface="Arial" pitchFamily="34" charset="0"/>
            </a:endParaRPr>
          </a:p>
          <a:p>
            <a:pPr fontAlgn="auto">
              <a:spcBef>
                <a:spcPts val="0"/>
              </a:spcBef>
              <a:spcAft>
                <a:spcPts val="0"/>
              </a:spcAft>
              <a:defRPr/>
            </a:pPr>
            <a:r>
              <a:rPr lang="he-IL" sz="1800" kern="0" dirty="0">
                <a:solidFill>
                  <a:schemeClr val="accent3"/>
                </a:solidFill>
                <a:latin typeface="Arial" pitchFamily="34" charset="0"/>
                <a:ea typeface="+mn-ea"/>
                <a:cs typeface="Arial" pitchFamily="34" charset="0"/>
              </a:rPr>
              <a:t>האנטיביוטיקה אינה יעילה נגד וירוסים</a:t>
            </a:r>
            <a:r>
              <a:rPr lang="he-IL" sz="1800" kern="0" dirty="0">
                <a:latin typeface="Arial" pitchFamily="34" charset="0"/>
                <a:ea typeface="+mn-ea"/>
                <a:cs typeface="Arial" pitchFamily="34" charset="0"/>
              </a:rPr>
              <a:t>. וירוסים הם אורגניזמים קטנים בהרבה מהחיידקים. אין להם מבנה תאי, אין להם דופן, והם אינם מבצעים פעילות מטבולית כלשהי כגון יצירת חלבונים,</a:t>
            </a:r>
          </a:p>
          <a:p>
            <a:pPr fontAlgn="auto">
              <a:spcBef>
                <a:spcPts val="0"/>
              </a:spcBef>
              <a:spcAft>
                <a:spcPts val="0"/>
              </a:spcAft>
              <a:defRPr/>
            </a:pPr>
            <a:r>
              <a:rPr lang="he-IL" sz="1800" kern="0" dirty="0">
                <a:latin typeface="Arial" pitchFamily="34" charset="0"/>
                <a:ea typeface="+mn-ea"/>
                <a:cs typeface="Arial" pitchFamily="34" charset="0"/>
              </a:rPr>
              <a:t>כי הם טפילים מוחלטים, המסוגלים להתרבות רק בתוך תאים של יצורים אחרים.</a:t>
            </a:r>
          </a:p>
          <a:p>
            <a:pPr fontAlgn="auto">
              <a:spcBef>
                <a:spcPts val="0"/>
              </a:spcBef>
              <a:spcAft>
                <a:spcPts val="0"/>
              </a:spcAft>
              <a:defRPr/>
            </a:pPr>
            <a:r>
              <a:rPr lang="he-IL" sz="1800" kern="0" dirty="0">
                <a:latin typeface="Arial" pitchFamily="34" charset="0"/>
                <a:ea typeface="+mn-ea"/>
                <a:cs typeface="Arial" pitchFamily="34" charset="0"/>
              </a:rPr>
              <a:t>לכן אנטיביוטיקה לא תפגע בהם.</a:t>
            </a:r>
          </a:p>
          <a:p>
            <a:pPr fontAlgn="auto">
              <a:spcBef>
                <a:spcPts val="0"/>
              </a:spcBef>
              <a:spcAft>
                <a:spcPts val="0"/>
              </a:spcAft>
              <a:defRPr/>
            </a:pPr>
            <a:endParaRPr lang="he-IL" sz="1200" kern="0" dirty="0">
              <a:latin typeface="Arial"/>
              <a:ea typeface="+mn-ea"/>
              <a:cs typeface="Arial"/>
            </a:endParaRPr>
          </a:p>
        </p:txBody>
      </p:sp>
      <p:pic>
        <p:nvPicPr>
          <p:cNvPr id="481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1412875"/>
            <a:ext cx="22764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24</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6:</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אנטיגן הוא:</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א. חומר הגורם ליצירת נוגדנים </a:t>
            </a:r>
            <a:r>
              <a:rPr lang="he-IL" sz="1800" kern="0" dirty="0" smtClean="0">
                <a:solidFill>
                  <a:srgbClr val="1D4C72"/>
                </a:solidFill>
                <a:latin typeface="Arial" pitchFamily="34" charset="0"/>
                <a:ea typeface="+mn-ea"/>
                <a:cs typeface="Arial" pitchFamily="34" charset="0"/>
              </a:rPr>
              <a:t>בגוף</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ב. חומר המיוצר בגוף כנגד גופים זרים החודרים </a:t>
            </a:r>
            <a:r>
              <a:rPr lang="he-IL" sz="1800" kern="0" dirty="0" smtClean="0">
                <a:solidFill>
                  <a:srgbClr val="1D4C72"/>
                </a:solidFill>
                <a:latin typeface="Arial" pitchFamily="34" charset="0"/>
                <a:ea typeface="+mn-ea"/>
                <a:cs typeface="Arial" pitchFamily="34" charset="0"/>
              </a:rPr>
              <a:t>אליו</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ג. וירוס החודר לתוך חיידק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ד. חומר הפועל נגד גנים</a:t>
            </a:r>
            <a:r>
              <a:rPr lang="he-IL" sz="1800" kern="0" dirty="0">
                <a:solidFill>
                  <a:schemeClr val="tx2"/>
                </a:solidFill>
                <a:latin typeface="Arial" pitchFamily="34" charset="0"/>
                <a:ea typeface="+mn-ea"/>
                <a:cs typeface="Arial" pitchFamily="34" charset="0"/>
              </a:rPr>
              <a:t> כלשהם </a:t>
            </a:r>
            <a:r>
              <a:rPr lang="he-IL" sz="1800" kern="0" dirty="0" smtClean="0">
                <a:solidFill>
                  <a:srgbClr val="1D4C72"/>
                </a:solidFill>
                <a:latin typeface="Arial" pitchFamily="34" charset="0"/>
                <a:ea typeface="+mn-ea"/>
                <a:cs typeface="Arial" pitchFamily="34" charset="0"/>
              </a:rPr>
              <a:t>בגוף   </a:t>
            </a:r>
            <a:endParaRPr lang="he-IL" sz="1200" kern="0" dirty="0">
              <a:solidFill>
                <a:srgbClr val="1D4C72"/>
              </a:solidFill>
              <a:latin typeface="Arial"/>
              <a:ea typeface="+mn-ea"/>
              <a:cs typeface="Arial"/>
            </a:endParaRP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25</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א'</a:t>
            </a:r>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6:</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אנטיגן הוא:</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א. חומר הגורם ליצירת נוגדנים </a:t>
            </a:r>
            <a:r>
              <a:rPr lang="he-IL" sz="1800" kern="0" dirty="0" smtClean="0">
                <a:solidFill>
                  <a:srgbClr val="1D4C72"/>
                </a:solidFill>
                <a:latin typeface="Arial" pitchFamily="34" charset="0"/>
                <a:ea typeface="+mn-ea"/>
                <a:cs typeface="Arial" pitchFamily="34" charset="0"/>
              </a:rPr>
              <a:t>בגוף</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ב. חומר המיוצר בגוף כנגד גופים זרים החודרים </a:t>
            </a:r>
            <a:r>
              <a:rPr lang="he-IL" sz="1800" kern="0" dirty="0" smtClean="0">
                <a:solidFill>
                  <a:srgbClr val="1D4C72"/>
                </a:solidFill>
                <a:latin typeface="Arial" pitchFamily="34" charset="0"/>
                <a:ea typeface="+mn-ea"/>
                <a:cs typeface="Arial" pitchFamily="34" charset="0"/>
              </a:rPr>
              <a:t>אליו</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ג. וירוס החודר לתוך חיידק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ד. חומר הפועל נגד גנים</a:t>
            </a:r>
            <a:r>
              <a:rPr lang="he-IL" sz="1800" kern="0" dirty="0">
                <a:solidFill>
                  <a:schemeClr val="tx2"/>
                </a:solidFill>
                <a:latin typeface="Arial" pitchFamily="34" charset="0"/>
                <a:ea typeface="+mn-ea"/>
                <a:cs typeface="Arial" pitchFamily="34" charset="0"/>
              </a:rPr>
              <a:t> כלשהם </a:t>
            </a:r>
            <a:r>
              <a:rPr lang="he-IL" sz="1800" kern="0" dirty="0" smtClean="0">
                <a:solidFill>
                  <a:srgbClr val="1D4C72"/>
                </a:solidFill>
                <a:latin typeface="Arial" pitchFamily="34" charset="0"/>
                <a:ea typeface="+mn-ea"/>
                <a:cs typeface="Arial" pitchFamily="34" charset="0"/>
              </a:rPr>
              <a:t>בגוף   </a:t>
            </a:r>
            <a:endParaRPr lang="he-IL" sz="1200" kern="0" dirty="0">
              <a:solidFill>
                <a:srgbClr val="1D4C72"/>
              </a:solidFill>
              <a:latin typeface="Arial"/>
              <a:ea typeface="+mn-ea"/>
              <a:cs typeface="Arial"/>
            </a:endParaRPr>
          </a:p>
        </p:txBody>
      </p:sp>
      <p:sp>
        <p:nvSpPr>
          <p:cNvPr id="10"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26</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a:t>
            </a:r>
            <a:endParaRPr lang="he-IL" sz="1800" dirty="0" smtClean="0"/>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7:</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נוגדנים נוצרים בגוף בתגובה לחדירה של:</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a:t>
            </a:r>
            <a:r>
              <a:rPr lang="he-IL" sz="1800" kern="0" dirty="0" smtClean="0">
                <a:solidFill>
                  <a:srgbClr val="1D4C72"/>
                </a:solidFill>
                <a:latin typeface="Arial" pitchFamily="34" charset="0"/>
                <a:ea typeface="+mn-ea"/>
                <a:cs typeface="Arial" pitchFamily="34" charset="0"/>
              </a:rPr>
              <a:t>נגיפים </a:t>
            </a:r>
            <a:r>
              <a:rPr lang="he-IL" sz="1800" kern="0" dirty="0">
                <a:solidFill>
                  <a:srgbClr val="1D4C72"/>
                </a:solidFill>
                <a:latin typeface="Arial" pitchFamily="34" charset="0"/>
                <a:ea typeface="+mn-ea"/>
                <a:cs typeface="Arial" pitchFamily="34" charset="0"/>
              </a:rPr>
              <a:t>בלבד אל תוך </a:t>
            </a:r>
            <a:r>
              <a:rPr lang="he-IL" sz="1800" kern="0" dirty="0" smtClean="0">
                <a:solidFill>
                  <a:srgbClr val="1D4C72"/>
                </a:solidFill>
                <a:latin typeface="Arial" pitchFamily="34" charset="0"/>
                <a:ea typeface="+mn-ea"/>
                <a:cs typeface="Arial" pitchFamily="34" charset="0"/>
              </a:rPr>
              <a:t>הגוף </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 חיידקים בלבד אל תוך </a:t>
            </a:r>
            <a:r>
              <a:rPr lang="he-IL" sz="1800" kern="0" dirty="0" smtClean="0">
                <a:solidFill>
                  <a:srgbClr val="1D4C72"/>
                </a:solidFill>
                <a:latin typeface="Arial" pitchFamily="34" charset="0"/>
                <a:ea typeface="+mn-ea"/>
                <a:cs typeface="Arial" pitchFamily="34" charset="0"/>
              </a:rPr>
              <a:t>הגוף</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נגיפים וחיידקים בלבד אל תוך </a:t>
            </a:r>
            <a:r>
              <a:rPr lang="he-IL" sz="1800" kern="0" dirty="0" smtClean="0">
                <a:solidFill>
                  <a:srgbClr val="1D4C72"/>
                </a:solidFill>
                <a:latin typeface="Arial" pitchFamily="34" charset="0"/>
                <a:ea typeface="+mn-ea"/>
                <a:cs typeface="Arial" pitchFamily="34" charset="0"/>
              </a:rPr>
              <a:t>הגוף </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כל חלבון זר אל תוך </a:t>
            </a:r>
            <a:r>
              <a:rPr lang="he-IL" sz="1800" kern="0" dirty="0" smtClean="0">
                <a:solidFill>
                  <a:srgbClr val="1D4C72"/>
                </a:solidFill>
                <a:latin typeface="Arial" pitchFamily="34" charset="0"/>
                <a:ea typeface="+mn-ea"/>
                <a:cs typeface="Arial" pitchFamily="34" charset="0"/>
              </a:rPr>
              <a:t>הגוף</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27</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20D1DCF-CBF5-4849-BE7C-FEAF2ED0F28A}"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ד'</a:t>
            </a:r>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7:</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נוגדנים נוצרים בגוף בתגובה לחדירה של:</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a:t>
            </a:r>
            <a:r>
              <a:rPr lang="he-IL" sz="1800" kern="0" dirty="0" smtClean="0">
                <a:solidFill>
                  <a:srgbClr val="1D4C72"/>
                </a:solidFill>
                <a:latin typeface="Arial" pitchFamily="34" charset="0"/>
                <a:ea typeface="+mn-ea"/>
                <a:cs typeface="Arial" pitchFamily="34" charset="0"/>
              </a:rPr>
              <a:t>נגיפים </a:t>
            </a:r>
            <a:r>
              <a:rPr lang="he-IL" sz="1800" kern="0" dirty="0">
                <a:solidFill>
                  <a:srgbClr val="1D4C72"/>
                </a:solidFill>
                <a:latin typeface="Arial" pitchFamily="34" charset="0"/>
                <a:ea typeface="+mn-ea"/>
                <a:cs typeface="Arial" pitchFamily="34" charset="0"/>
              </a:rPr>
              <a:t>בלבד אל תוך </a:t>
            </a:r>
            <a:r>
              <a:rPr lang="he-IL" sz="1800" kern="0" dirty="0" smtClean="0">
                <a:solidFill>
                  <a:srgbClr val="1D4C72"/>
                </a:solidFill>
                <a:latin typeface="Arial" pitchFamily="34" charset="0"/>
                <a:ea typeface="+mn-ea"/>
                <a:cs typeface="Arial" pitchFamily="34" charset="0"/>
              </a:rPr>
              <a:t>הגוף </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 חיידקים בלבד אל תוך </a:t>
            </a:r>
            <a:r>
              <a:rPr lang="he-IL" sz="1800" kern="0" dirty="0" smtClean="0">
                <a:solidFill>
                  <a:srgbClr val="1D4C72"/>
                </a:solidFill>
                <a:latin typeface="Arial" pitchFamily="34" charset="0"/>
                <a:ea typeface="+mn-ea"/>
                <a:cs typeface="Arial" pitchFamily="34" charset="0"/>
              </a:rPr>
              <a:t>הגוף</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נגיפים וחיידקים בלבד אל תוך </a:t>
            </a:r>
            <a:r>
              <a:rPr lang="he-IL" sz="1800" kern="0" dirty="0" smtClean="0">
                <a:solidFill>
                  <a:srgbClr val="1D4C72"/>
                </a:solidFill>
                <a:latin typeface="Arial" pitchFamily="34" charset="0"/>
                <a:ea typeface="+mn-ea"/>
                <a:cs typeface="Arial" pitchFamily="34" charset="0"/>
              </a:rPr>
              <a:t>הגוף </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כל חלבון זר אל תוך </a:t>
            </a:r>
            <a:r>
              <a:rPr lang="he-IL" sz="1800" kern="0" dirty="0" smtClean="0">
                <a:solidFill>
                  <a:srgbClr val="1D4C72"/>
                </a:solidFill>
                <a:latin typeface="Arial" pitchFamily="34" charset="0"/>
                <a:ea typeface="+mn-ea"/>
                <a:cs typeface="Arial" pitchFamily="34" charset="0"/>
              </a:rPr>
              <a:t>הגוף</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 מחלת האיידס</a:t>
            </a:r>
            <a:endParaRPr lang="he-IL" sz="1800" dirty="0" smtClean="0"/>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8:</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הווירוס הגורם למחלת האיידס פוגע בתאי </a:t>
            </a:r>
            <a:r>
              <a:rPr lang="en-US" sz="1800" kern="0" dirty="0">
                <a:solidFill>
                  <a:srgbClr val="1D4C72"/>
                </a:solidFill>
                <a:latin typeface="Arial" pitchFamily="34" charset="0"/>
                <a:ea typeface="+mn-ea"/>
                <a:cs typeface="Arial" pitchFamily="34" charset="0"/>
              </a:rPr>
              <a:t>T</a:t>
            </a:r>
            <a:r>
              <a:rPr lang="he-IL" sz="1800" kern="0" dirty="0">
                <a:solidFill>
                  <a:srgbClr val="1D4C72"/>
                </a:solidFill>
                <a:latin typeface="Arial" pitchFamily="34" charset="0"/>
                <a:ea typeface="+mn-ea"/>
                <a:cs typeface="Arial" pitchFamily="34" charset="0"/>
              </a:rPr>
              <a:t> מסייעים</a:t>
            </a:r>
            <a:r>
              <a:rPr lang="he-IL" sz="1800" kern="0" dirty="0">
                <a:solidFill>
                  <a:schemeClr val="tx2"/>
                </a:solidFill>
                <a:latin typeface="Arial" pitchFamily="34" charset="0"/>
                <a:ea typeface="+mn-ea"/>
                <a:cs typeface="Arial" pitchFamily="34" charset="0"/>
              </a:rPr>
              <a:t>, וגורם לירידה חדה בכמותם.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 </a:t>
            </a:r>
            <a:r>
              <a:rPr lang="he-IL" sz="1800" kern="0" dirty="0" smtClean="0">
                <a:solidFill>
                  <a:schemeClr val="tx2"/>
                </a:solidFill>
                <a:latin typeface="Arial" pitchFamily="34" charset="0"/>
                <a:ea typeface="+mn-ea"/>
                <a:cs typeface="Arial" pitchFamily="34" charset="0"/>
              </a:rPr>
              <a:t>עוזרים </a:t>
            </a:r>
            <a:r>
              <a:rPr lang="he-IL" sz="1800" kern="0" dirty="0">
                <a:solidFill>
                  <a:schemeClr val="tx2"/>
                </a:solidFill>
                <a:latin typeface="Arial" pitchFamily="34" charset="0"/>
                <a:ea typeface="+mn-ea"/>
                <a:cs typeface="Arial" pitchFamily="34" charset="0"/>
              </a:rPr>
              <a:t>הם אלו שמזהים את האנטיגן שמוצג על ידי הפגוציטים, ומפעילים את קו ההגנה השלישי (יצירת נוגדנים ותאי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לעתים חולי איידס מתים ממגוון מחלות שונות. הסבירו מדוע.</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המחלה נקראת "מחלת הכשל החיסוני הנרכש" (נרכש=לא-מולד. נוצר במהלך החיים)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הסבירו מדוע.</a:t>
            </a: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29</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התגוננות הגוף מפני גורמי המחלות</a:t>
            </a:r>
            <a:endParaRPr lang="he-IL" sz="1800" dirty="0" smtClean="0"/>
          </a:p>
        </p:txBody>
      </p:sp>
      <p:sp>
        <p:nvSpPr>
          <p:cNvPr id="2" name="מלבן 1"/>
          <p:cNvSpPr/>
          <p:nvPr/>
        </p:nvSpPr>
        <p:spPr>
          <a:xfrm>
            <a:off x="117475" y="538163"/>
            <a:ext cx="8443913" cy="3832225"/>
          </a:xfrm>
          <a:prstGeom prst="rect">
            <a:avLst/>
          </a:prstGeom>
        </p:spPr>
        <p:txBody>
          <a:bodyPr>
            <a:spAutoFit/>
          </a:bodyPr>
          <a:lstStyle/>
          <a:p>
            <a:pPr>
              <a:lnSpc>
                <a:spcPct val="150000"/>
              </a:lnSpc>
              <a:defRPr/>
            </a:pPr>
            <a:r>
              <a:rPr lang="he-IL" sz="1800" dirty="0">
                <a:solidFill>
                  <a:srgbClr val="000000"/>
                </a:solidFill>
                <a:latin typeface="Arial" pitchFamily="34" charset="0"/>
                <a:ea typeface="+mn-ea"/>
                <a:cs typeface="Arial"/>
              </a:rPr>
              <a:t>הגוף מתגונן נגד הגורמים הזרים בעזרת:</a:t>
            </a:r>
          </a:p>
          <a:p>
            <a:pPr>
              <a:lnSpc>
                <a:spcPct val="150000"/>
              </a:lnSpc>
              <a:defRPr/>
            </a:pPr>
            <a:r>
              <a:rPr lang="he-IL" sz="1800" dirty="0">
                <a:solidFill>
                  <a:srgbClr val="000000"/>
                </a:solidFill>
                <a:latin typeface="Arial" pitchFamily="34" charset="0"/>
                <a:ea typeface="+mn-ea"/>
                <a:cs typeface="Arial"/>
              </a:rPr>
              <a:t>א. </a:t>
            </a:r>
            <a:r>
              <a:rPr lang="he-IL" sz="1800" u="sng" dirty="0">
                <a:solidFill>
                  <a:schemeClr val="accent3"/>
                </a:solidFill>
                <a:latin typeface="Arial" pitchFamily="34" charset="0"/>
                <a:ea typeface="+mn-ea"/>
                <a:cs typeface="Arial"/>
              </a:rPr>
              <a:t>מניעת כניסתם של גורמים זרים לגוף </a:t>
            </a:r>
            <a:r>
              <a:rPr lang="he-IL" sz="1800" dirty="0">
                <a:solidFill>
                  <a:srgbClr val="000000"/>
                </a:solidFill>
                <a:latin typeface="Arial" pitchFamily="34" charset="0"/>
                <a:ea typeface="+mn-ea"/>
                <a:cs typeface="Arial"/>
              </a:rPr>
              <a:t>בעזרת העור ומנגנוני הגנה כגון: </a:t>
            </a:r>
            <a:endParaRPr lang="he-IL" sz="1800" dirty="0" smtClean="0">
              <a:solidFill>
                <a:srgbClr val="000000"/>
              </a:solidFill>
              <a:latin typeface="Arial" pitchFamily="34" charset="0"/>
              <a:ea typeface="+mn-ea"/>
              <a:cs typeface="Arial"/>
            </a:endParaRPr>
          </a:p>
          <a:p>
            <a:pPr>
              <a:lnSpc>
                <a:spcPct val="150000"/>
              </a:lnSpc>
              <a:defRPr/>
            </a:pPr>
            <a:r>
              <a:rPr lang="he-IL" sz="1800" dirty="0">
                <a:solidFill>
                  <a:srgbClr val="000000"/>
                </a:solidFill>
                <a:latin typeface="Arial" pitchFamily="34" charset="0"/>
                <a:ea typeface="+mn-ea"/>
                <a:cs typeface="Arial"/>
              </a:rPr>
              <a:t> </a:t>
            </a:r>
            <a:r>
              <a:rPr lang="he-IL" sz="1800" dirty="0" smtClean="0">
                <a:solidFill>
                  <a:srgbClr val="000000"/>
                </a:solidFill>
                <a:latin typeface="Arial" pitchFamily="34" charset="0"/>
                <a:ea typeface="+mn-ea"/>
                <a:cs typeface="Arial"/>
              </a:rPr>
              <a:t>   ריסים </a:t>
            </a:r>
            <a:r>
              <a:rPr lang="he-IL" sz="1800" dirty="0">
                <a:solidFill>
                  <a:srgbClr val="000000"/>
                </a:solidFill>
                <a:latin typeface="Arial" pitchFamily="34" charset="0"/>
                <a:ea typeface="+mn-ea"/>
                <a:cs typeface="Arial"/>
              </a:rPr>
              <a:t>בדרכי הנשימה, סגירת פצעים </a:t>
            </a:r>
            <a:r>
              <a:rPr lang="he-IL" sz="1800" dirty="0">
                <a:latin typeface="Arial" pitchFamily="34" charset="0"/>
                <a:ea typeface="+mn-ea"/>
                <a:cs typeface="Arial"/>
              </a:rPr>
              <a:t>בעזרת</a:t>
            </a:r>
            <a:r>
              <a:rPr lang="he-IL" sz="1800" dirty="0">
                <a:solidFill>
                  <a:srgbClr val="000000"/>
                </a:solidFill>
                <a:latin typeface="Arial" pitchFamily="34" charset="0"/>
                <a:ea typeface="+mn-ea"/>
                <a:cs typeface="Arial"/>
              </a:rPr>
              <a:t> קרישת הדם.</a:t>
            </a:r>
          </a:p>
          <a:p>
            <a:pPr>
              <a:lnSpc>
                <a:spcPct val="150000"/>
              </a:lnSpc>
              <a:defRPr/>
            </a:pPr>
            <a:r>
              <a:rPr lang="he-IL" sz="1800" dirty="0">
                <a:solidFill>
                  <a:srgbClr val="000000"/>
                </a:solidFill>
                <a:latin typeface="Arial" pitchFamily="34" charset="0"/>
                <a:ea typeface="+mn-ea"/>
                <a:cs typeface="Arial"/>
              </a:rPr>
              <a:t>ב. </a:t>
            </a:r>
            <a:r>
              <a:rPr lang="he-IL" sz="1800" u="sng" dirty="0">
                <a:solidFill>
                  <a:schemeClr val="accent3"/>
                </a:solidFill>
                <a:latin typeface="Arial" pitchFamily="34" charset="0"/>
                <a:ea typeface="+mn-ea"/>
                <a:cs typeface="Arial"/>
              </a:rPr>
              <a:t>פגיעה </a:t>
            </a:r>
            <a:r>
              <a:rPr lang="he-IL" sz="1800" u="sng" dirty="0">
                <a:solidFill>
                  <a:schemeClr val="accent3"/>
                </a:solidFill>
                <a:latin typeface="Arial" pitchFamily="34" charset="0"/>
                <a:cs typeface="Arial"/>
              </a:rPr>
              <a:t>בעזרת תאי הדם הלבנים </a:t>
            </a:r>
            <a:r>
              <a:rPr lang="he-IL" sz="1800" u="sng" dirty="0">
                <a:solidFill>
                  <a:schemeClr val="accent3"/>
                </a:solidFill>
                <a:latin typeface="Arial" pitchFamily="34" charset="0"/>
                <a:ea typeface="+mn-ea"/>
                <a:cs typeface="Arial"/>
              </a:rPr>
              <a:t>בגורמי המחלה שהצליחו לחדור </a:t>
            </a:r>
            <a:r>
              <a:rPr lang="he-IL" sz="1800" u="sng" dirty="0" smtClean="0">
                <a:solidFill>
                  <a:schemeClr val="accent3"/>
                </a:solidFill>
                <a:latin typeface="Arial" pitchFamily="34" charset="0"/>
                <a:ea typeface="+mn-ea"/>
                <a:cs typeface="Arial"/>
              </a:rPr>
              <a:t>לגוף</a:t>
            </a:r>
            <a:r>
              <a:rPr lang="he-IL" sz="1800" dirty="0" smtClean="0">
                <a:solidFill>
                  <a:schemeClr val="accent3"/>
                </a:solidFill>
                <a:latin typeface="Arial" pitchFamily="34" charset="0"/>
                <a:ea typeface="+mn-ea"/>
                <a:cs typeface="Arial"/>
              </a:rPr>
              <a:t>.</a:t>
            </a:r>
            <a:endParaRPr lang="he-IL" sz="1800" dirty="0">
              <a:solidFill>
                <a:schemeClr val="accent3"/>
              </a:solidFill>
              <a:latin typeface="Arial" pitchFamily="34" charset="0"/>
              <a:ea typeface="+mn-ea"/>
              <a:cs typeface="Arial"/>
            </a:endParaRP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r>
              <a:rPr lang="he-IL" sz="1800" dirty="0">
                <a:latin typeface="Arial" pitchFamily="34" charset="0"/>
                <a:ea typeface="+mn-ea"/>
                <a:cs typeface="Arial"/>
              </a:rPr>
              <a:t>מערכת ההגנה פועלת גם נגד תאי גוף עצמיים שהפכו לסרטניים, ויש לה תפקיד חשוב בחיסולם לפני היווצרות גידול סרטני.</a:t>
            </a:r>
          </a:p>
          <a:p>
            <a:pPr>
              <a:lnSpc>
                <a:spcPct val="150000"/>
              </a:lnSpc>
              <a:defRPr/>
            </a:pPr>
            <a:endParaRPr lang="he-IL" sz="1800" dirty="0">
              <a:solidFill>
                <a:schemeClr val="accent3"/>
              </a:solidFill>
              <a:latin typeface="Arial" pitchFamily="34" charset="0"/>
              <a:ea typeface="+mn-ea"/>
              <a:cs typeface="Arial"/>
            </a:endParaRPr>
          </a:p>
          <a:p>
            <a:pPr>
              <a:lnSpc>
                <a:spcPct val="150000"/>
              </a:lnSpc>
              <a:defRPr/>
            </a:pPr>
            <a:r>
              <a:rPr lang="he-IL" sz="1800" dirty="0">
                <a:latin typeface="Arial" pitchFamily="34" charset="0"/>
                <a:ea typeface="+mn-ea"/>
                <a:cs typeface="Arial"/>
              </a:rPr>
              <a:t>נהוג לחלק את מערך ההגנה של הגוף לשלושה חלקים, בכך נדון בהמשך השיעור.</a:t>
            </a:r>
          </a:p>
        </p:txBody>
      </p:sp>
      <p:sp>
        <p:nvSpPr>
          <p:cNvPr id="7" name="Slide Number Placeholder 8"/>
          <p:cNvSpPr>
            <a:spLocks noGrp="1"/>
          </p:cNvSpPr>
          <p:nvPr>
            <p:ph type="sldNum" sz="quarter" idx="12"/>
          </p:nvPr>
        </p:nvSpPr>
        <p:spPr bwMode="auto">
          <a:xfrm>
            <a:off x="107950" y="6525344"/>
            <a:ext cx="35959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a:t>
            </a:r>
            <a:endParaRPr lang="he-IL" sz="1800" dirty="0" smtClean="0"/>
          </a:p>
        </p:txBody>
      </p:sp>
      <p:sp>
        <p:nvSpPr>
          <p:cNvPr id="8" name="Rectangle 12"/>
          <p:cNvSpPr/>
          <p:nvPr/>
        </p:nvSpPr>
        <p:spPr>
          <a:xfrm>
            <a:off x="684213" y="3068638"/>
            <a:ext cx="8215312" cy="230457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solidFill>
                  <a:sysClr val="windowText" lastClr="000000"/>
                </a:solidFill>
                <a:latin typeface="Arial"/>
                <a:ea typeface="+mn-ea"/>
                <a:cs typeface="Arial"/>
              </a:rPr>
              <a:t>תשובה:   </a:t>
            </a:r>
          </a:p>
          <a:p>
            <a:pPr fontAlgn="auto">
              <a:spcBef>
                <a:spcPts val="0"/>
              </a:spcBef>
              <a:spcAft>
                <a:spcPts val="0"/>
              </a:spcAft>
              <a:defRPr/>
            </a:pPr>
            <a:r>
              <a:rPr lang="he-IL" sz="1800" kern="0" dirty="0">
                <a:latin typeface="Arial"/>
                <a:ea typeface="+mn-ea"/>
                <a:cs typeface="Arial"/>
              </a:rPr>
              <a:t>א. הפגיעה בתאי </a:t>
            </a:r>
            <a:r>
              <a:rPr lang="en-US" sz="1800" kern="0" dirty="0">
                <a:latin typeface="Arial"/>
                <a:ea typeface="+mn-ea"/>
                <a:cs typeface="Arial"/>
              </a:rPr>
              <a:t>T</a:t>
            </a:r>
            <a:r>
              <a:rPr lang="he-IL" sz="1800" kern="0" dirty="0">
                <a:latin typeface="Arial"/>
                <a:ea typeface="+mn-ea"/>
                <a:cs typeface="Arial"/>
              </a:rPr>
              <a:t> מסייעים פוגעת בתגובת מערכת החיסון נגד גורמים זרים (מערך ההגנה השלישי), מכיוון שתאי </a:t>
            </a:r>
            <a:r>
              <a:rPr lang="en-US" sz="1800" kern="0" dirty="0">
                <a:latin typeface="Arial"/>
                <a:ea typeface="+mn-ea"/>
                <a:cs typeface="Arial"/>
              </a:rPr>
              <a:t>T</a:t>
            </a:r>
            <a:r>
              <a:rPr lang="he-IL" sz="1800" kern="0" dirty="0">
                <a:latin typeface="Arial"/>
                <a:ea typeface="+mn-ea"/>
                <a:cs typeface="Arial"/>
              </a:rPr>
              <a:t> מסייעים מפעילים את תגובת תאי </a:t>
            </a:r>
            <a:r>
              <a:rPr lang="en-US" sz="1800" kern="0" dirty="0">
                <a:latin typeface="Arial"/>
                <a:ea typeface="+mn-ea"/>
                <a:cs typeface="Arial"/>
              </a:rPr>
              <a:t>B</a:t>
            </a:r>
            <a:r>
              <a:rPr lang="he-IL" sz="1800" kern="0" dirty="0">
                <a:latin typeface="Arial"/>
                <a:ea typeface="+mn-ea"/>
                <a:cs typeface="Arial"/>
              </a:rPr>
              <a:t> המייצרים  נוגדנים, ואת תגובת </a:t>
            </a:r>
          </a:p>
          <a:p>
            <a:pPr fontAlgn="auto">
              <a:spcBef>
                <a:spcPts val="0"/>
              </a:spcBef>
              <a:spcAft>
                <a:spcPts val="0"/>
              </a:spcAft>
              <a:defRPr/>
            </a:pPr>
            <a:r>
              <a:rPr lang="he-IL" sz="1800" kern="0" dirty="0">
                <a:latin typeface="Arial"/>
                <a:ea typeface="+mn-ea"/>
                <a:cs typeface="Arial"/>
              </a:rPr>
              <a:t>תאי </a:t>
            </a:r>
            <a:r>
              <a:rPr lang="en-US" sz="1800" kern="0" dirty="0">
                <a:latin typeface="Arial"/>
                <a:ea typeface="+mn-ea"/>
                <a:cs typeface="Arial"/>
              </a:rPr>
              <a:t>T</a:t>
            </a:r>
            <a:r>
              <a:rPr lang="he-IL" sz="1800" kern="0" dirty="0">
                <a:latin typeface="Arial"/>
                <a:ea typeface="+mn-ea"/>
                <a:cs typeface="Arial"/>
              </a:rPr>
              <a:t>. עקב כך, רק מערכי ההגנה הראשון והשני מתפקדים, ופעולתם אינה מספיקה כדי לבלום את התרבות גורמי המחלות</a:t>
            </a:r>
            <a:r>
              <a:rPr lang="he-IL" sz="1800" kern="0" dirty="0" smtClean="0">
                <a:latin typeface="Arial"/>
                <a:ea typeface="+mn-ea"/>
                <a:cs typeface="Arial"/>
              </a:rPr>
              <a:t>.</a:t>
            </a:r>
          </a:p>
          <a:p>
            <a:pPr fontAlgn="auto">
              <a:spcBef>
                <a:spcPts val="0"/>
              </a:spcBef>
              <a:spcAft>
                <a:spcPts val="0"/>
              </a:spcAft>
              <a:defRPr/>
            </a:pPr>
            <a:endParaRPr lang="he-IL" sz="1800" kern="0" dirty="0">
              <a:latin typeface="Arial"/>
              <a:ea typeface="+mn-ea"/>
              <a:cs typeface="Arial"/>
            </a:endParaRPr>
          </a:p>
          <a:p>
            <a:pPr fontAlgn="auto">
              <a:spcBef>
                <a:spcPts val="0"/>
              </a:spcBef>
              <a:spcAft>
                <a:spcPts val="0"/>
              </a:spcAft>
              <a:defRPr/>
            </a:pPr>
            <a:r>
              <a:rPr lang="he-IL" sz="1800" kern="0" dirty="0">
                <a:latin typeface="Arial"/>
                <a:ea typeface="+mn-ea"/>
                <a:cs typeface="Arial"/>
              </a:rPr>
              <a:t>ב. האדם נולד בריא, הכשל החיסוני נוצר עקב ההידבקות בנגיף האיידס.</a:t>
            </a:r>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8:</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הווירוס הגורם למחלת האיידס פוגע בתאי </a:t>
            </a:r>
            <a:r>
              <a:rPr lang="en-US" sz="1800" kern="0" dirty="0">
                <a:solidFill>
                  <a:srgbClr val="1D4C72"/>
                </a:solidFill>
                <a:latin typeface="Arial" pitchFamily="34" charset="0"/>
                <a:ea typeface="+mn-ea"/>
                <a:cs typeface="Arial" pitchFamily="34" charset="0"/>
              </a:rPr>
              <a:t>T</a:t>
            </a:r>
            <a:r>
              <a:rPr lang="he-IL" sz="1800" kern="0" dirty="0">
                <a:solidFill>
                  <a:srgbClr val="1D4C72"/>
                </a:solidFill>
                <a:latin typeface="Arial" pitchFamily="34" charset="0"/>
                <a:ea typeface="+mn-ea"/>
                <a:cs typeface="Arial" pitchFamily="34" charset="0"/>
              </a:rPr>
              <a:t> מסייעים</a:t>
            </a:r>
            <a:r>
              <a:rPr lang="he-IL" sz="1800" kern="0" dirty="0">
                <a:solidFill>
                  <a:schemeClr val="tx2"/>
                </a:solidFill>
                <a:latin typeface="Arial" pitchFamily="34" charset="0"/>
                <a:ea typeface="+mn-ea"/>
                <a:cs typeface="Arial" pitchFamily="34" charset="0"/>
              </a:rPr>
              <a:t>, וגורם לירידה חדה בכמותם.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 </a:t>
            </a:r>
            <a:r>
              <a:rPr lang="he-IL" sz="1800" kern="0" dirty="0" smtClean="0">
                <a:solidFill>
                  <a:schemeClr val="tx2"/>
                </a:solidFill>
                <a:latin typeface="Arial" pitchFamily="34" charset="0"/>
                <a:ea typeface="+mn-ea"/>
                <a:cs typeface="Arial" pitchFamily="34" charset="0"/>
              </a:rPr>
              <a:t>עוזרים </a:t>
            </a:r>
            <a:r>
              <a:rPr lang="he-IL" sz="1800" kern="0" dirty="0">
                <a:solidFill>
                  <a:schemeClr val="tx2"/>
                </a:solidFill>
                <a:latin typeface="Arial" pitchFamily="34" charset="0"/>
                <a:ea typeface="+mn-ea"/>
                <a:cs typeface="Arial" pitchFamily="34" charset="0"/>
              </a:rPr>
              <a:t>הם אלו שמזהים את האנטיגן שמוצג על ידי הפגוציטים, ומפעילים את קו ההגנה השלישי (יצירת נוגדנים ותאי </a:t>
            </a:r>
            <a:r>
              <a:rPr lang="en-US" sz="1800" kern="0" dirty="0">
                <a:solidFill>
                  <a:schemeClr val="tx2"/>
                </a:solidFill>
                <a:latin typeface="Arial" pitchFamily="34" charset="0"/>
                <a:ea typeface="+mn-ea"/>
                <a:cs typeface="Arial" pitchFamily="34" charset="0"/>
              </a:rPr>
              <a:t>T</a:t>
            </a:r>
            <a:r>
              <a:rPr lang="he-IL" sz="1800" kern="0" dirty="0">
                <a:solidFill>
                  <a:schemeClr val="tx2"/>
                </a:solidFill>
                <a:latin typeface="Arial" pitchFamily="34" charset="0"/>
                <a:ea typeface="+mn-ea"/>
                <a:cs typeface="Arial" pitchFamily="34" charset="0"/>
              </a:rPr>
              <a:t>).</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לעתים חולי איידס מתים ממגוון מחלות שונות. הסבירו מדוע.</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המחלה נקראת "מחלת הכשל החיסוני הנרכש" (נרכש=לא-מולד. נוצר במהלך החיים)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הסבירו מדוע.</a:t>
            </a:r>
          </a:p>
        </p:txBody>
      </p:sp>
      <p:sp>
        <p:nvSpPr>
          <p:cNvPr id="10"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30</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ביניים: מערכת ההגנה והחיסון</a:t>
            </a:r>
            <a:endParaRPr lang="he-IL" sz="1800" dirty="0" smtClean="0"/>
          </a:p>
        </p:txBody>
      </p:sp>
      <p:sp>
        <p:nvSpPr>
          <p:cNvPr id="20" name="Rectangle 13"/>
          <p:cNvSpPr/>
          <p:nvPr/>
        </p:nvSpPr>
        <p:spPr>
          <a:xfrm>
            <a:off x="357188" y="622300"/>
            <a:ext cx="8089900" cy="590304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800" dirty="0">
                <a:solidFill>
                  <a:prstClr val="black"/>
                </a:solidFill>
              </a:rPr>
              <a:t> אימונולוגיה=תורת החיסון, היא ענף בביולוגיה העוסק בחקר מערכת החיסון על היבטיה  </a:t>
            </a:r>
          </a:p>
          <a:p>
            <a:pPr>
              <a:lnSpc>
                <a:spcPct val="150000"/>
              </a:lnSpc>
              <a:defRPr/>
            </a:pPr>
            <a:r>
              <a:rPr lang="he-IL" sz="1800" dirty="0">
                <a:solidFill>
                  <a:prstClr val="black"/>
                </a:solidFill>
              </a:rPr>
              <a:t>  השונים.</a:t>
            </a: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הראשון</a:t>
            </a:r>
            <a:r>
              <a:rPr lang="he-IL" sz="1800" dirty="0">
                <a:solidFill>
                  <a:prstClr val="black"/>
                </a:solidFill>
              </a:rPr>
              <a:t> כולל את העור, ההגנות השונות על פתחי הגוף וקרישת דם. </a:t>
            </a:r>
          </a:p>
          <a:p>
            <a:pPr>
              <a:lnSpc>
                <a:spcPct val="150000"/>
              </a:lnSpc>
              <a:buFontTx/>
              <a:buBlip>
                <a:blip r:embed="rId3"/>
              </a:buBlip>
              <a:defRPr/>
            </a:pPr>
            <a:r>
              <a:rPr lang="he-IL" sz="1800" dirty="0">
                <a:solidFill>
                  <a:prstClr val="black"/>
                </a:solidFill>
              </a:rPr>
              <a:t> אמצעי הגנה אלו מהווים מחסום המונע את כניסת רוב הגורמים הזרים. </a:t>
            </a:r>
          </a:p>
          <a:p>
            <a:pPr>
              <a:lnSpc>
                <a:spcPct val="150000"/>
              </a:lnSpc>
              <a:buFontTx/>
              <a:buBlip>
                <a:blip r:embed="rId3"/>
              </a:buBlip>
              <a:defRPr/>
            </a:pPr>
            <a:r>
              <a:rPr lang="he-IL" sz="1800" dirty="0">
                <a:solidFill>
                  <a:prstClr val="black"/>
                </a:solidFill>
              </a:rPr>
              <a:t> נגד גורמים זרים שמצליחים לחדור לגוף, מופעלים קווי ההגנה השני והשלישי, שבהם   </a:t>
            </a:r>
          </a:p>
          <a:p>
            <a:pPr>
              <a:lnSpc>
                <a:spcPct val="150000"/>
              </a:lnSpc>
              <a:defRPr/>
            </a:pPr>
            <a:r>
              <a:rPr lang="he-IL" sz="1800" dirty="0">
                <a:solidFill>
                  <a:prstClr val="black"/>
                </a:solidFill>
              </a:rPr>
              <a:t>  משתתפים תאי דם לבנים מסוגים שונים.</a:t>
            </a: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השני</a:t>
            </a:r>
            <a:r>
              <a:rPr lang="he-IL" sz="1800" dirty="0">
                <a:solidFill>
                  <a:prstClr val="black"/>
                </a:solidFill>
              </a:rPr>
              <a:t> מתבטא בתגובת הדלקת, וכולל פעולת מקרופג'ים ותאים פגוציטים    </a:t>
            </a:r>
          </a:p>
          <a:p>
            <a:pPr>
              <a:lnSpc>
                <a:spcPct val="150000"/>
              </a:lnSpc>
              <a:defRPr/>
            </a:pPr>
            <a:r>
              <a:rPr lang="he-IL" sz="1800" dirty="0">
                <a:solidFill>
                  <a:prstClr val="black"/>
                </a:solidFill>
              </a:rPr>
              <a:t>  אחרים, המסוגלים להבחין בין "עצמי" לבין "זר". </a:t>
            </a:r>
          </a:p>
          <a:p>
            <a:pPr>
              <a:lnSpc>
                <a:spcPct val="150000"/>
              </a:lnSpc>
              <a:buFontTx/>
              <a:buBlip>
                <a:blip r:embed="rId3"/>
              </a:buBlip>
              <a:defRPr/>
            </a:pPr>
            <a:r>
              <a:rPr lang="he-IL" sz="1800" u="sng" dirty="0">
                <a:solidFill>
                  <a:prstClr val="black"/>
                </a:solidFill>
              </a:rPr>
              <a:t> שני קווי ההגנה הראשונים אינם ייחודיים </a:t>
            </a:r>
            <a:r>
              <a:rPr lang="he-IL" sz="1800" dirty="0">
                <a:solidFill>
                  <a:prstClr val="black"/>
                </a:solidFill>
              </a:rPr>
              <a:t>ופועלים באותה הדרך כלפי כל גורם זר.</a:t>
            </a:r>
          </a:p>
          <a:p>
            <a:pPr>
              <a:lnSpc>
                <a:spcPct val="150000"/>
              </a:lnSpc>
              <a:buFontTx/>
              <a:buBlip>
                <a:blip r:embed="rId3"/>
              </a:buBlip>
              <a:defRPr/>
            </a:pPr>
            <a:endParaRPr lang="he-IL" sz="1800" dirty="0">
              <a:solidFill>
                <a:prstClr val="black"/>
              </a:solidFill>
            </a:endParaRP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השלישי הוא ייחודי לכל אנטיגן </a:t>
            </a:r>
            <a:r>
              <a:rPr lang="he-IL" sz="1800" dirty="0">
                <a:solidFill>
                  <a:prstClr val="black"/>
                </a:solidFill>
              </a:rPr>
              <a:t>והוא כולל את התגובה ההומורלית (יצירת </a:t>
            </a:r>
          </a:p>
          <a:p>
            <a:pPr>
              <a:lnSpc>
                <a:spcPct val="150000"/>
              </a:lnSpc>
              <a:defRPr/>
            </a:pPr>
            <a:r>
              <a:rPr lang="he-IL" sz="1800" dirty="0">
                <a:solidFill>
                  <a:prstClr val="black"/>
                </a:solidFill>
              </a:rPr>
              <a:t>  נוגדנים על ידי תאי </a:t>
            </a:r>
            <a:r>
              <a:rPr lang="en-US" sz="1800" dirty="0">
                <a:solidFill>
                  <a:prstClr val="black"/>
                </a:solidFill>
              </a:rPr>
              <a:t>(B</a:t>
            </a:r>
            <a:r>
              <a:rPr lang="he-IL" sz="1800" dirty="0">
                <a:solidFill>
                  <a:prstClr val="black"/>
                </a:solidFill>
              </a:rPr>
              <a:t>, ותגובה תאית (יצירת תאי </a:t>
            </a:r>
            <a:r>
              <a:rPr lang="en-US" sz="1800" dirty="0">
                <a:solidFill>
                  <a:prstClr val="black"/>
                </a:solidFill>
              </a:rPr>
              <a:t>T</a:t>
            </a:r>
            <a:r>
              <a:rPr lang="he-IL" sz="1800" dirty="0">
                <a:solidFill>
                  <a:prstClr val="black"/>
                </a:solidFill>
              </a:rPr>
              <a:t>-הורגים).  </a:t>
            </a:r>
          </a:p>
          <a:p>
            <a:pPr>
              <a:lnSpc>
                <a:spcPct val="150000"/>
              </a:lnSpc>
              <a:defRPr/>
            </a:pPr>
            <a:r>
              <a:rPr lang="he-IL" sz="1800" dirty="0">
                <a:solidFill>
                  <a:prstClr val="black"/>
                </a:solidFill>
              </a:rPr>
              <a:t>  </a:t>
            </a:r>
            <a:r>
              <a:rPr lang="he-IL" sz="1800" u="sng" dirty="0">
                <a:solidFill>
                  <a:prstClr val="black"/>
                </a:solidFill>
              </a:rPr>
              <a:t>מאפייני קו ההגנה השלישי הם</a:t>
            </a:r>
            <a:r>
              <a:rPr lang="he-IL" sz="1800" dirty="0">
                <a:solidFill>
                  <a:prstClr val="black"/>
                </a:solidFill>
              </a:rPr>
              <a:t>: ייחודיות, רב־גוניות וזיכרון </a:t>
            </a:r>
            <a:r>
              <a:rPr lang="he-IL" sz="1800" dirty="0" smtClean="0">
                <a:solidFill>
                  <a:prstClr val="black"/>
                </a:solidFill>
              </a:rPr>
              <a:t>חיסוני.</a:t>
            </a:r>
          </a:p>
          <a:p>
            <a:pPr>
              <a:lnSpc>
                <a:spcPct val="150000"/>
              </a:lnSpc>
              <a:defRPr/>
            </a:pPr>
            <a:r>
              <a:rPr lang="he-IL" sz="1800" dirty="0" smtClean="0">
                <a:solidFill>
                  <a:prstClr val="black"/>
                </a:solidFill>
              </a:rPr>
              <a:t> ראו פירוט על הזיכרון החיסוני בשקפים הבאים. </a:t>
            </a:r>
            <a:endParaRPr lang="he-IL" sz="1800" dirty="0">
              <a:solidFill>
                <a:prstClr val="black"/>
              </a:solidFill>
            </a:endParaRP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75E638-C383-4791-8C3E-94E5D19D5727}" type="slidenum">
              <a:rPr lang="he-IL" sz="1200" smtClean="0">
                <a:solidFill>
                  <a:prstClr val="white">
                    <a:lumMod val="75000"/>
                  </a:prstClr>
                </a:solidFill>
              </a:rPr>
              <a:pPr fontAlgn="base">
                <a:spcBef>
                  <a:spcPct val="0"/>
                </a:spcBef>
                <a:spcAft>
                  <a:spcPct val="0"/>
                </a:spcAft>
                <a:defRPr/>
              </a:pPr>
              <a:t>31</a:t>
            </a:fld>
            <a:endParaRPr lang="he-IL" sz="1200" dirty="0" smtClean="0">
              <a:solidFill>
                <a:prstClr val="white">
                  <a:lumMod val="75000"/>
                </a:prstClr>
              </a:solidFill>
            </a:endParaRPr>
          </a:p>
        </p:txBody>
      </p:sp>
    </p:spTree>
    <p:extLst>
      <p:ext uri="{BB962C8B-B14F-4D97-AF65-F5344CB8AC3E}">
        <p14:creationId xmlns:p14="http://schemas.microsoft.com/office/powerpoint/2010/main" val="2704511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הזיכרון החיסוני</a:t>
            </a:r>
            <a:endParaRPr lang="he-IL" sz="1800" dirty="0" smtClean="0"/>
          </a:p>
        </p:txBody>
      </p:sp>
      <p:sp>
        <p:nvSpPr>
          <p:cNvPr id="21" name="מלבן 20"/>
          <p:cNvSpPr/>
          <p:nvPr/>
        </p:nvSpPr>
        <p:spPr>
          <a:xfrm>
            <a:off x="611188" y="492125"/>
            <a:ext cx="7950200" cy="5494338"/>
          </a:xfrm>
          <a:prstGeom prst="rect">
            <a:avLst/>
          </a:prstGeom>
        </p:spPr>
        <p:txBody>
          <a:bodyPr>
            <a:spAutoFit/>
          </a:bodyPr>
          <a:lstStyle/>
          <a:p>
            <a:pPr>
              <a:lnSpc>
                <a:spcPct val="150000"/>
              </a:lnSpc>
              <a:defRPr/>
            </a:pPr>
            <a:r>
              <a:rPr lang="he-IL" sz="1800" dirty="0">
                <a:solidFill>
                  <a:srgbClr val="000000"/>
                </a:solidFill>
                <a:latin typeface="Arial" pitchFamily="34" charset="0"/>
                <a:ea typeface="+mn-ea"/>
                <a:cs typeface="Arial"/>
              </a:rPr>
              <a:t>לאחר התגובה החיסונית שגורמת לחיסול האנטיגן </a:t>
            </a:r>
            <a:r>
              <a:rPr lang="he-IL" sz="1800" dirty="0">
                <a:solidFill>
                  <a:prstClr val="black"/>
                </a:solidFill>
                <a:latin typeface="Arial" pitchFamily="34" charset="0"/>
                <a:ea typeface="+mn-ea"/>
                <a:cs typeface="Arial"/>
              </a:rPr>
              <a:t>שחדר לגוף, לאורך שנים רבות </a:t>
            </a:r>
            <a:r>
              <a:rPr lang="he-IL" sz="1800" dirty="0">
                <a:solidFill>
                  <a:prstClr val="black"/>
                </a:solidFill>
                <a:latin typeface="Arial" pitchFamily="34" charset="0"/>
                <a:cs typeface="Arial"/>
              </a:rPr>
              <a:t>נשארים בגוף </a:t>
            </a:r>
            <a:r>
              <a:rPr lang="he-IL" sz="1800" dirty="0">
                <a:solidFill>
                  <a:srgbClr val="FF6600"/>
                </a:solidFill>
                <a:latin typeface="Arial" pitchFamily="34" charset="0"/>
                <a:ea typeface="+mn-ea"/>
                <a:cs typeface="Arial"/>
              </a:rPr>
              <a:t>תאי זיכרון מסוג </a:t>
            </a:r>
            <a:r>
              <a:rPr lang="en-US" sz="1800" dirty="0">
                <a:solidFill>
                  <a:srgbClr val="FF6600"/>
                </a:solidFill>
                <a:latin typeface="Arial" pitchFamily="34" charset="0"/>
                <a:ea typeface="+mn-ea"/>
                <a:cs typeface="Arial"/>
              </a:rPr>
              <a:t>B</a:t>
            </a:r>
            <a:r>
              <a:rPr lang="he-IL" sz="1800" dirty="0">
                <a:solidFill>
                  <a:srgbClr val="FF6600"/>
                </a:solidFill>
                <a:latin typeface="Arial" pitchFamily="34" charset="0"/>
                <a:ea typeface="+mn-ea"/>
                <a:cs typeface="Arial"/>
              </a:rPr>
              <a:t> ו-</a:t>
            </a:r>
            <a:r>
              <a:rPr lang="en-US" sz="1800" dirty="0">
                <a:solidFill>
                  <a:srgbClr val="FF6600"/>
                </a:solidFill>
                <a:latin typeface="Arial" pitchFamily="34" charset="0"/>
                <a:ea typeface="+mn-ea"/>
                <a:cs typeface="Arial"/>
              </a:rPr>
              <a:t>T</a:t>
            </a:r>
            <a:r>
              <a:rPr lang="he-IL" sz="1800" dirty="0">
                <a:solidFill>
                  <a:prstClr val="black"/>
                </a:solidFill>
                <a:latin typeface="Arial" pitchFamily="34" charset="0"/>
                <a:ea typeface="+mn-ea"/>
                <a:cs typeface="Arial"/>
              </a:rPr>
              <a:t>, בעלי הקולטן המתאים לאותו האנטיגן שחדר לגוף בפעם הראשונה.</a:t>
            </a:r>
          </a:p>
          <a:p>
            <a:pPr>
              <a:lnSpc>
                <a:spcPct val="150000"/>
              </a:lnSpc>
              <a:defRPr/>
            </a:pPr>
            <a:endParaRPr lang="he-IL" sz="1800" dirty="0">
              <a:solidFill>
                <a:prstClr val="black"/>
              </a:solidFill>
              <a:latin typeface="Arial" pitchFamily="34" charset="0"/>
              <a:ea typeface="+mn-ea"/>
              <a:cs typeface="Arial"/>
            </a:endParaRPr>
          </a:p>
          <a:p>
            <a:pPr>
              <a:lnSpc>
                <a:spcPct val="150000"/>
              </a:lnSpc>
              <a:defRPr/>
            </a:pPr>
            <a:r>
              <a:rPr lang="he-IL" sz="1800" dirty="0">
                <a:solidFill>
                  <a:prstClr val="black"/>
                </a:solidFill>
                <a:latin typeface="Arial" pitchFamily="34" charset="0"/>
                <a:ea typeface="+mn-ea"/>
                <a:cs typeface="Arial"/>
              </a:rPr>
              <a:t>אם שוב יחדור לגוף אנטיגן מאותו הסוג, יתרבו תאי הזיכרון במהירות, יגיבו מהר ובעצמה חזקה יותר מן התגובה בפעם הראשונה, וימנעו את התרבות האנטיגן בגוף. עקב כך תימנע התפתחות מחלה.</a:t>
            </a:r>
            <a:r>
              <a:rPr lang="he-IL" sz="1800" dirty="0">
                <a:solidFill>
                  <a:srgbClr val="000000"/>
                </a:solidFill>
                <a:latin typeface="Arial" pitchFamily="34" charset="0"/>
                <a:ea typeface="+mn-ea"/>
                <a:cs typeface="Arial"/>
              </a:rPr>
              <a:t> תופעה זו נקראת </a:t>
            </a:r>
            <a:r>
              <a:rPr lang="he-IL" sz="1800" dirty="0">
                <a:solidFill>
                  <a:srgbClr val="FF6600"/>
                </a:solidFill>
                <a:latin typeface="Arial" pitchFamily="34" charset="0"/>
                <a:ea typeface="+mn-ea"/>
                <a:cs typeface="Arial"/>
              </a:rPr>
              <a:t>הזיכרון החיסוני</a:t>
            </a:r>
            <a:r>
              <a:rPr lang="he-IL" sz="1800" dirty="0">
                <a:solidFill>
                  <a:srgbClr val="000000"/>
                </a:solidFill>
                <a:latin typeface="Arial" pitchFamily="34" charset="0"/>
                <a:ea typeface="+mn-ea"/>
                <a:cs typeface="Arial"/>
              </a:rPr>
              <a:t>.</a:t>
            </a:r>
          </a:p>
          <a:p>
            <a:pPr>
              <a:lnSpc>
                <a:spcPct val="150000"/>
              </a:lnSpc>
              <a:defRPr/>
            </a:pPr>
            <a:endParaRPr lang="he-IL" sz="1800" dirty="0">
              <a:solidFill>
                <a:srgbClr val="000000"/>
              </a:solidFill>
              <a:latin typeface="Arial" pitchFamily="34" charset="0"/>
              <a:ea typeface="+mn-ea"/>
              <a:cs typeface="Arial"/>
            </a:endParaRPr>
          </a:p>
          <a:p>
            <a:pPr>
              <a:lnSpc>
                <a:spcPct val="150000"/>
              </a:lnSpc>
              <a:defRPr/>
            </a:pPr>
            <a:r>
              <a:rPr lang="he-IL" sz="1800" dirty="0">
                <a:solidFill>
                  <a:srgbClr val="000000"/>
                </a:solidFill>
                <a:latin typeface="Arial" pitchFamily="34" charset="0"/>
                <a:ea typeface="+mn-ea"/>
                <a:cs typeface="Arial"/>
              </a:rPr>
              <a:t>תגובת מערכת החיסון בעת החדירה הראשונה של האנטיגן נקראת </a:t>
            </a:r>
            <a:r>
              <a:rPr lang="he-IL" sz="1800" dirty="0">
                <a:solidFill>
                  <a:srgbClr val="FF6600"/>
                </a:solidFill>
                <a:latin typeface="Arial" pitchFamily="34" charset="0"/>
                <a:ea typeface="+mn-ea"/>
                <a:cs typeface="Arial"/>
              </a:rPr>
              <a:t>תגובה ראשונית</a:t>
            </a:r>
            <a:r>
              <a:rPr lang="he-IL" sz="1800" dirty="0">
                <a:solidFill>
                  <a:srgbClr val="000000"/>
                </a:solidFill>
                <a:latin typeface="Arial" pitchFamily="34" charset="0"/>
                <a:ea typeface="+mn-ea"/>
                <a:cs typeface="Arial"/>
              </a:rPr>
              <a:t>.</a:t>
            </a:r>
          </a:p>
          <a:p>
            <a:pPr>
              <a:lnSpc>
                <a:spcPct val="150000"/>
              </a:lnSpc>
              <a:defRPr/>
            </a:pPr>
            <a:r>
              <a:rPr lang="he-IL" sz="1800" dirty="0">
                <a:solidFill>
                  <a:srgbClr val="000000"/>
                </a:solidFill>
                <a:latin typeface="Arial" pitchFamily="34" charset="0"/>
                <a:ea typeface="+mn-ea"/>
                <a:cs typeface="Arial"/>
              </a:rPr>
              <a:t>תגובת מערכת החיסון בעת החדירה הנוספת של האנטיגן נקראת </a:t>
            </a:r>
            <a:r>
              <a:rPr lang="he-IL" sz="1800" dirty="0">
                <a:solidFill>
                  <a:srgbClr val="FF6600"/>
                </a:solidFill>
                <a:latin typeface="Arial" pitchFamily="34" charset="0"/>
                <a:ea typeface="+mn-ea"/>
                <a:cs typeface="Arial"/>
              </a:rPr>
              <a:t>תגובה שניונית</a:t>
            </a:r>
            <a:r>
              <a:rPr lang="he-IL" sz="1800" dirty="0">
                <a:solidFill>
                  <a:srgbClr val="000000"/>
                </a:solidFill>
                <a:latin typeface="Arial" pitchFamily="34" charset="0"/>
                <a:ea typeface="+mn-ea"/>
                <a:cs typeface="Arial"/>
              </a:rPr>
              <a:t>.</a:t>
            </a:r>
          </a:p>
          <a:p>
            <a:pPr>
              <a:lnSpc>
                <a:spcPct val="150000"/>
              </a:lnSpc>
              <a:defRPr/>
            </a:pPr>
            <a:endParaRPr lang="he-IL" sz="1800" dirty="0">
              <a:solidFill>
                <a:srgbClr val="000000"/>
              </a:solidFill>
              <a:latin typeface="Arial" pitchFamily="34" charset="0"/>
              <a:ea typeface="+mn-ea"/>
              <a:cs typeface="Arial"/>
            </a:endParaRPr>
          </a:p>
          <a:p>
            <a:pPr>
              <a:lnSpc>
                <a:spcPct val="150000"/>
              </a:lnSpc>
              <a:defRPr/>
            </a:pPr>
            <a:endParaRPr lang="he-IL" sz="1800" dirty="0">
              <a:solidFill>
                <a:srgbClr val="000000"/>
              </a:solidFill>
              <a:latin typeface="Arial" pitchFamily="34" charset="0"/>
              <a:ea typeface="+mn-ea"/>
              <a:cs typeface="Arial"/>
            </a:endParaRPr>
          </a:p>
          <a:p>
            <a:pPr>
              <a:lnSpc>
                <a:spcPct val="150000"/>
              </a:lnSpc>
              <a:defRPr/>
            </a:pPr>
            <a:endParaRPr lang="he-IL" sz="1800" dirty="0">
              <a:solidFill>
                <a:srgbClr val="000000"/>
              </a:solidFill>
              <a:latin typeface="Arial" pitchFamily="34" charset="0"/>
              <a:ea typeface="+mn-ea"/>
              <a:cs typeface="Arial"/>
            </a:endParaRPr>
          </a:p>
        </p:txBody>
      </p:sp>
      <p:sp>
        <p:nvSpPr>
          <p:cNvPr id="7"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32</a:t>
            </a:fld>
            <a:endParaRPr lang="he-IL" sz="1200" dirty="0" smtClean="0">
              <a:solidFill>
                <a:prstClr val="white">
                  <a:lumMod val="75000"/>
                </a:prstClr>
              </a:solidFill>
            </a:endParaRPr>
          </a:p>
        </p:txBody>
      </p:sp>
    </p:spTree>
    <p:extLst>
      <p:ext uri="{BB962C8B-B14F-4D97-AF65-F5344CB8AC3E}">
        <p14:creationId xmlns:p14="http://schemas.microsoft.com/office/powerpoint/2010/main" val="1642470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9:</a:t>
            </a:r>
            <a:endParaRPr lang="he-IL" sz="1800" b="1"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בגרף מתואר השינוי במספר הנוגדנים לחיידק הגורם לדלקת ריאות, לאחר חדירתו לגוף בפעם הראשונה, ולאחר חדירתו בפעם השנייה.</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תארו את הגרף.</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הסבירו מדוע לאחר חדירת החיידק בפעם השנייה נוצרה כמות גדולה יותר של נוגדנים בפרק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זמן קצר יותר?</a:t>
            </a:r>
          </a:p>
        </p:txBody>
      </p:sp>
      <p:sp>
        <p:nvSpPr>
          <p:cNvPr id="56326" name="מלבן 9"/>
          <p:cNvSpPr>
            <a:spLocks noChangeArrowheads="1"/>
          </p:cNvSpPr>
          <p:nvPr/>
        </p:nvSpPr>
        <p:spPr bwMode="auto">
          <a:xfrm>
            <a:off x="6464300" y="3640138"/>
            <a:ext cx="1982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14400" indent="457200"/>
            <a:r>
              <a:rPr lang="he-IL" sz="1600">
                <a:solidFill>
                  <a:srgbClr val="000000"/>
                </a:solidFill>
                <a:ea typeface="Times New Roman" pitchFamily="18" charset="0"/>
                <a:cs typeface="David" pitchFamily="34" charset="-79"/>
              </a:rPr>
              <a:t>ימים </a:t>
            </a:r>
            <a:endParaRPr lang="en-US" sz="1600">
              <a:solidFill>
                <a:srgbClr val="000000"/>
              </a:solidFill>
              <a:ea typeface="Times New Roman" pitchFamily="18" charset="0"/>
              <a:cs typeface="David" pitchFamily="34" charset="-79"/>
            </a:endParaRPr>
          </a:p>
        </p:txBody>
      </p:sp>
      <p:grpSp>
        <p:nvGrpSpPr>
          <p:cNvPr id="56327" name="קבוצה 1"/>
          <p:cNvGrpSpPr>
            <a:grpSpLocks/>
          </p:cNvGrpSpPr>
          <p:nvPr/>
        </p:nvGrpSpPr>
        <p:grpSpPr bwMode="auto">
          <a:xfrm>
            <a:off x="2919413" y="2497138"/>
            <a:ext cx="4057650" cy="1955800"/>
            <a:chOff x="2919251" y="2497138"/>
            <a:chExt cx="4057812" cy="1955800"/>
          </a:xfrm>
        </p:grpSpPr>
        <p:sp>
          <p:nvSpPr>
            <p:cNvPr id="56328" name="Freeform 2"/>
            <p:cNvSpPr>
              <a:spLocks/>
            </p:cNvSpPr>
            <p:nvPr/>
          </p:nvSpPr>
          <p:spPr bwMode="auto">
            <a:xfrm>
              <a:off x="5148263" y="2525713"/>
              <a:ext cx="1809750" cy="1087437"/>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0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12" y="19895"/>
                  </a:moveTo>
                  <a:lnTo>
                    <a:pt x="0" y="19988"/>
                  </a:lnTo>
                  <a:lnTo>
                    <a:pt x="526" y="19988"/>
                  </a:lnTo>
                  <a:lnTo>
                    <a:pt x="526" y="19813"/>
                  </a:lnTo>
                  <a:lnTo>
                    <a:pt x="631" y="19813"/>
                  </a:lnTo>
                  <a:lnTo>
                    <a:pt x="737" y="19638"/>
                  </a:lnTo>
                  <a:lnTo>
                    <a:pt x="947" y="19638"/>
                  </a:lnTo>
                  <a:lnTo>
                    <a:pt x="947" y="19463"/>
                  </a:lnTo>
                  <a:lnTo>
                    <a:pt x="1157" y="19463"/>
                  </a:lnTo>
                  <a:lnTo>
                    <a:pt x="1157" y="19288"/>
                  </a:lnTo>
                  <a:lnTo>
                    <a:pt x="1578" y="19288"/>
                  </a:lnTo>
                  <a:lnTo>
                    <a:pt x="1578" y="18938"/>
                  </a:lnTo>
                  <a:lnTo>
                    <a:pt x="1789" y="18762"/>
                  </a:lnTo>
                  <a:lnTo>
                    <a:pt x="1894" y="18412"/>
                  </a:lnTo>
                  <a:lnTo>
                    <a:pt x="2631" y="17186"/>
                  </a:lnTo>
                  <a:lnTo>
                    <a:pt x="2841" y="17011"/>
                  </a:lnTo>
                  <a:lnTo>
                    <a:pt x="2946" y="16661"/>
                  </a:lnTo>
                  <a:lnTo>
                    <a:pt x="3052" y="16661"/>
                  </a:lnTo>
                  <a:lnTo>
                    <a:pt x="3052" y="16135"/>
                  </a:lnTo>
                  <a:lnTo>
                    <a:pt x="3157" y="16135"/>
                  </a:lnTo>
                  <a:lnTo>
                    <a:pt x="3157" y="15960"/>
                  </a:lnTo>
                  <a:lnTo>
                    <a:pt x="3262" y="15785"/>
                  </a:lnTo>
                  <a:lnTo>
                    <a:pt x="3262" y="15435"/>
                  </a:lnTo>
                  <a:lnTo>
                    <a:pt x="3472" y="15085"/>
                  </a:lnTo>
                  <a:lnTo>
                    <a:pt x="3472" y="13333"/>
                  </a:lnTo>
                  <a:lnTo>
                    <a:pt x="3578" y="13158"/>
                  </a:lnTo>
                  <a:lnTo>
                    <a:pt x="3578" y="12458"/>
                  </a:lnTo>
                  <a:lnTo>
                    <a:pt x="3683" y="12283"/>
                  </a:lnTo>
                  <a:lnTo>
                    <a:pt x="3683" y="11407"/>
                  </a:lnTo>
                  <a:lnTo>
                    <a:pt x="3788" y="11407"/>
                  </a:lnTo>
                  <a:lnTo>
                    <a:pt x="3893" y="11232"/>
                  </a:lnTo>
                  <a:lnTo>
                    <a:pt x="3893" y="10881"/>
                  </a:lnTo>
                  <a:lnTo>
                    <a:pt x="3999" y="10881"/>
                  </a:lnTo>
                  <a:lnTo>
                    <a:pt x="4420" y="10181"/>
                  </a:lnTo>
                  <a:lnTo>
                    <a:pt x="4735" y="10006"/>
                  </a:lnTo>
                  <a:lnTo>
                    <a:pt x="4840" y="9656"/>
                  </a:lnTo>
                  <a:lnTo>
                    <a:pt x="5156" y="9480"/>
                  </a:lnTo>
                  <a:lnTo>
                    <a:pt x="5367" y="9480"/>
                  </a:lnTo>
                  <a:lnTo>
                    <a:pt x="5577" y="9130"/>
                  </a:lnTo>
                  <a:lnTo>
                    <a:pt x="5787" y="8955"/>
                  </a:lnTo>
                  <a:lnTo>
                    <a:pt x="6419" y="8955"/>
                  </a:lnTo>
                  <a:lnTo>
                    <a:pt x="6524" y="9130"/>
                  </a:lnTo>
                  <a:lnTo>
                    <a:pt x="6734" y="9130"/>
                  </a:lnTo>
                  <a:lnTo>
                    <a:pt x="6840" y="9305"/>
                  </a:lnTo>
                  <a:lnTo>
                    <a:pt x="6840" y="9480"/>
                  </a:lnTo>
                  <a:lnTo>
                    <a:pt x="6945" y="9480"/>
                  </a:lnTo>
                  <a:lnTo>
                    <a:pt x="6945" y="9656"/>
                  </a:lnTo>
                  <a:lnTo>
                    <a:pt x="7050" y="9656"/>
                  </a:lnTo>
                  <a:lnTo>
                    <a:pt x="7050" y="9831"/>
                  </a:lnTo>
                  <a:lnTo>
                    <a:pt x="7261" y="9831"/>
                  </a:lnTo>
                  <a:lnTo>
                    <a:pt x="7261" y="10881"/>
                  </a:lnTo>
                  <a:lnTo>
                    <a:pt x="7366" y="10881"/>
                  </a:lnTo>
                  <a:lnTo>
                    <a:pt x="7366" y="11057"/>
                  </a:lnTo>
                  <a:lnTo>
                    <a:pt x="7471" y="11232"/>
                  </a:lnTo>
                  <a:lnTo>
                    <a:pt x="7471" y="11407"/>
                  </a:lnTo>
                  <a:lnTo>
                    <a:pt x="7682" y="11582"/>
                  </a:lnTo>
                  <a:lnTo>
                    <a:pt x="7682" y="12107"/>
                  </a:lnTo>
                  <a:lnTo>
                    <a:pt x="7787" y="12283"/>
                  </a:lnTo>
                  <a:lnTo>
                    <a:pt x="7787" y="12458"/>
                  </a:lnTo>
                  <a:lnTo>
                    <a:pt x="7892" y="12458"/>
                  </a:lnTo>
                  <a:lnTo>
                    <a:pt x="7892" y="12633"/>
                  </a:lnTo>
                  <a:lnTo>
                    <a:pt x="8102" y="12633"/>
                  </a:lnTo>
                  <a:lnTo>
                    <a:pt x="8102" y="13158"/>
                  </a:lnTo>
                  <a:lnTo>
                    <a:pt x="8208" y="13158"/>
                  </a:lnTo>
                  <a:lnTo>
                    <a:pt x="8208" y="13333"/>
                  </a:lnTo>
                  <a:lnTo>
                    <a:pt x="8313" y="13333"/>
                  </a:lnTo>
                  <a:lnTo>
                    <a:pt x="8313" y="13508"/>
                  </a:lnTo>
                  <a:lnTo>
                    <a:pt x="8418" y="13508"/>
                  </a:lnTo>
                  <a:lnTo>
                    <a:pt x="8523" y="13684"/>
                  </a:lnTo>
                  <a:lnTo>
                    <a:pt x="8523" y="14034"/>
                  </a:lnTo>
                  <a:lnTo>
                    <a:pt x="8629" y="14034"/>
                  </a:lnTo>
                  <a:lnTo>
                    <a:pt x="8629" y="14559"/>
                  </a:lnTo>
                  <a:lnTo>
                    <a:pt x="8734" y="14559"/>
                  </a:lnTo>
                  <a:lnTo>
                    <a:pt x="8734" y="14910"/>
                  </a:lnTo>
                  <a:lnTo>
                    <a:pt x="8839" y="15260"/>
                  </a:lnTo>
                  <a:lnTo>
                    <a:pt x="8944" y="15435"/>
                  </a:lnTo>
                  <a:lnTo>
                    <a:pt x="8944" y="17011"/>
                  </a:lnTo>
                  <a:lnTo>
                    <a:pt x="9049" y="17011"/>
                  </a:lnTo>
                  <a:lnTo>
                    <a:pt x="9049" y="17361"/>
                  </a:lnTo>
                  <a:lnTo>
                    <a:pt x="9155" y="17361"/>
                  </a:lnTo>
                  <a:lnTo>
                    <a:pt x="9155" y="17536"/>
                  </a:lnTo>
                  <a:lnTo>
                    <a:pt x="9260" y="17536"/>
                  </a:lnTo>
                  <a:lnTo>
                    <a:pt x="9365" y="17712"/>
                  </a:lnTo>
                  <a:lnTo>
                    <a:pt x="9365" y="18762"/>
                  </a:lnTo>
                  <a:lnTo>
                    <a:pt x="9470" y="18938"/>
                  </a:lnTo>
                  <a:lnTo>
                    <a:pt x="9786" y="18938"/>
                  </a:lnTo>
                  <a:lnTo>
                    <a:pt x="9786" y="19113"/>
                  </a:lnTo>
                  <a:lnTo>
                    <a:pt x="10207" y="19113"/>
                  </a:lnTo>
                  <a:lnTo>
                    <a:pt x="10207" y="19288"/>
                  </a:lnTo>
                  <a:lnTo>
                    <a:pt x="11891" y="19288"/>
                  </a:lnTo>
                  <a:lnTo>
                    <a:pt x="11891" y="19113"/>
                  </a:lnTo>
                  <a:lnTo>
                    <a:pt x="12101" y="18938"/>
                  </a:lnTo>
                  <a:lnTo>
                    <a:pt x="12311" y="18587"/>
                  </a:lnTo>
                  <a:lnTo>
                    <a:pt x="12522" y="18412"/>
                  </a:lnTo>
                  <a:lnTo>
                    <a:pt x="12732" y="18062"/>
                  </a:lnTo>
                  <a:lnTo>
                    <a:pt x="13153" y="17712"/>
                  </a:lnTo>
                  <a:lnTo>
                    <a:pt x="13153" y="17186"/>
                  </a:lnTo>
                  <a:lnTo>
                    <a:pt x="13364" y="17011"/>
                  </a:lnTo>
                  <a:lnTo>
                    <a:pt x="13574" y="16661"/>
                  </a:lnTo>
                  <a:lnTo>
                    <a:pt x="13574" y="16486"/>
                  </a:lnTo>
                  <a:lnTo>
                    <a:pt x="13785" y="15785"/>
                  </a:lnTo>
                  <a:lnTo>
                    <a:pt x="13785" y="15610"/>
                  </a:lnTo>
                  <a:lnTo>
                    <a:pt x="13995" y="15435"/>
                  </a:lnTo>
                  <a:lnTo>
                    <a:pt x="13995" y="15085"/>
                  </a:lnTo>
                  <a:lnTo>
                    <a:pt x="14206" y="14384"/>
                  </a:lnTo>
                  <a:lnTo>
                    <a:pt x="14206" y="14034"/>
                  </a:lnTo>
                  <a:lnTo>
                    <a:pt x="14416" y="13684"/>
                  </a:lnTo>
                  <a:lnTo>
                    <a:pt x="14416" y="11232"/>
                  </a:lnTo>
                  <a:lnTo>
                    <a:pt x="14521" y="10881"/>
                  </a:lnTo>
                  <a:lnTo>
                    <a:pt x="14521" y="10181"/>
                  </a:lnTo>
                  <a:lnTo>
                    <a:pt x="14626" y="10006"/>
                  </a:lnTo>
                  <a:lnTo>
                    <a:pt x="14626" y="9480"/>
                  </a:lnTo>
                  <a:lnTo>
                    <a:pt x="14837" y="9305"/>
                  </a:lnTo>
                  <a:lnTo>
                    <a:pt x="14837" y="7204"/>
                  </a:lnTo>
                  <a:lnTo>
                    <a:pt x="14942" y="7029"/>
                  </a:lnTo>
                  <a:lnTo>
                    <a:pt x="14942" y="6503"/>
                  </a:lnTo>
                  <a:lnTo>
                    <a:pt x="15047" y="6153"/>
                  </a:lnTo>
                  <a:lnTo>
                    <a:pt x="15047" y="5978"/>
                  </a:lnTo>
                  <a:lnTo>
                    <a:pt x="15258" y="5803"/>
                  </a:lnTo>
                  <a:lnTo>
                    <a:pt x="15258" y="4927"/>
                  </a:lnTo>
                  <a:lnTo>
                    <a:pt x="15363" y="4577"/>
                  </a:lnTo>
                  <a:lnTo>
                    <a:pt x="15468" y="4577"/>
                  </a:lnTo>
                  <a:lnTo>
                    <a:pt x="15468" y="4227"/>
                  </a:lnTo>
                  <a:lnTo>
                    <a:pt x="15679" y="3876"/>
                  </a:lnTo>
                  <a:lnTo>
                    <a:pt x="15679" y="3526"/>
                  </a:lnTo>
                  <a:lnTo>
                    <a:pt x="15889" y="3176"/>
                  </a:lnTo>
                  <a:lnTo>
                    <a:pt x="15889" y="3001"/>
                  </a:lnTo>
                  <a:lnTo>
                    <a:pt x="16100" y="2825"/>
                  </a:lnTo>
                  <a:lnTo>
                    <a:pt x="16100" y="2475"/>
                  </a:lnTo>
                  <a:lnTo>
                    <a:pt x="16415" y="2475"/>
                  </a:lnTo>
                  <a:lnTo>
                    <a:pt x="16521" y="2300"/>
                  </a:lnTo>
                  <a:lnTo>
                    <a:pt x="16521" y="1950"/>
                  </a:lnTo>
                  <a:lnTo>
                    <a:pt x="16836" y="1775"/>
                  </a:lnTo>
                  <a:lnTo>
                    <a:pt x="17047" y="1424"/>
                  </a:lnTo>
                  <a:lnTo>
                    <a:pt x="17362" y="1074"/>
                  </a:lnTo>
                  <a:lnTo>
                    <a:pt x="17573" y="899"/>
                  </a:lnTo>
                  <a:lnTo>
                    <a:pt x="17888" y="549"/>
                  </a:lnTo>
                  <a:lnTo>
                    <a:pt x="18204" y="374"/>
                  </a:lnTo>
                  <a:lnTo>
                    <a:pt x="19993" y="374"/>
                  </a:lnTo>
                  <a:lnTo>
                    <a:pt x="19993" y="549"/>
                  </a:lnTo>
                  <a:lnTo>
                    <a:pt x="19039" y="0"/>
                  </a:lnTo>
                </a:path>
              </a:pathLst>
            </a:custGeom>
            <a:noFill/>
            <a:ln w="12700" cap="flat">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6329"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6330" name="Line 4"/>
            <p:cNvSpPr>
              <a:spLocks noChangeShapeType="1"/>
            </p:cNvSpPr>
            <p:nvPr/>
          </p:nvSpPr>
          <p:spPr bwMode="auto">
            <a:xfrm>
              <a:off x="5148263" y="3640138"/>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6331" name="מלבן 8"/>
            <p:cNvSpPr>
              <a:spLocks noChangeArrowheads="1"/>
            </p:cNvSpPr>
            <p:nvPr/>
          </p:nvSpPr>
          <p:spPr bwMode="auto">
            <a:xfrm>
              <a:off x="2919251" y="2606675"/>
              <a:ext cx="211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ea typeface="Times New Roman" pitchFamily="18" charset="0"/>
                  <a:cs typeface="David" pitchFamily="34" charset="-79"/>
                </a:rPr>
                <a:t> </a:t>
              </a:r>
              <a:r>
                <a:rPr lang="he-IL" sz="1600">
                  <a:solidFill>
                    <a:srgbClr val="000000"/>
                  </a:solidFill>
                  <a:ea typeface="Times New Roman" pitchFamily="18" charset="0"/>
                  <a:cs typeface="David" pitchFamily="34" charset="-79"/>
                </a:rPr>
                <a:t>מספר נוגדנים ( במ"ל דם)</a:t>
              </a:r>
              <a:endParaRPr lang="en-US" sz="1600">
                <a:solidFill>
                  <a:srgbClr val="000000"/>
                </a:solidFill>
                <a:ea typeface="Times New Roman" pitchFamily="18" charset="0"/>
                <a:cs typeface="David" pitchFamily="34" charset="-79"/>
              </a:endParaRPr>
            </a:p>
          </p:txBody>
        </p:sp>
        <p:cxnSp>
          <p:nvCxnSpPr>
            <p:cNvPr id="3" name="מחבר חץ ישר 2"/>
            <p:cNvCxnSpPr>
              <a:endCxn id="56330" idx="0"/>
            </p:cNvCxnSpPr>
            <p:nvPr/>
          </p:nvCxnSpPr>
          <p:spPr>
            <a:xfrm flipV="1">
              <a:off x="5148190" y="3640138"/>
              <a:ext cx="0" cy="168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6203919" y="3640138"/>
              <a:ext cx="0" cy="338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619" y="3808413"/>
              <a:ext cx="1362129" cy="5238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בפעם הראשונה</a:t>
              </a:r>
            </a:p>
          </p:txBody>
        </p:sp>
        <p:sp>
          <p:nvSpPr>
            <p:cNvPr id="23" name="TextBox 22"/>
            <p:cNvSpPr txBox="1"/>
            <p:nvPr/>
          </p:nvSpPr>
          <p:spPr>
            <a:xfrm>
              <a:off x="5580007" y="3930650"/>
              <a:ext cx="1246237" cy="5222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 </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בפעם השנייה</a:t>
              </a:r>
            </a:p>
          </p:txBody>
        </p:sp>
      </p:grpSp>
      <p:sp>
        <p:nvSpPr>
          <p:cNvPr id="16"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33</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36933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9</a:t>
            </a:r>
            <a:r>
              <a:rPr lang="he-IL" sz="1800" b="1" kern="0" dirty="0" smtClean="0">
                <a:solidFill>
                  <a:srgbClr val="1D4C72"/>
                </a:solidFill>
                <a:latin typeface="Arial" pitchFamily="34" charset="0"/>
                <a:ea typeface="+mn-ea"/>
                <a:cs typeface="Arial" pitchFamily="34" charset="0"/>
              </a:rPr>
              <a:t>:</a:t>
            </a:r>
            <a:endParaRPr lang="he-IL" sz="1800" b="1" kern="0" dirty="0">
              <a:solidFill>
                <a:srgbClr val="1D4C72"/>
              </a:solidFill>
              <a:latin typeface="Arial" pitchFamily="34" charset="0"/>
              <a:ea typeface="+mn-ea"/>
              <a:cs typeface="Arial" pitchFamily="34" charset="0"/>
            </a:endParaRPr>
          </a:p>
        </p:txBody>
      </p:sp>
      <p:sp>
        <p:nvSpPr>
          <p:cNvPr id="8" name="Rectangle 12"/>
          <p:cNvSpPr/>
          <p:nvPr/>
        </p:nvSpPr>
        <p:spPr>
          <a:xfrm>
            <a:off x="611560" y="3284984"/>
            <a:ext cx="8215312" cy="2016224"/>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smtClean="0">
                <a:latin typeface="Arial"/>
                <a:ea typeface="+mn-ea"/>
                <a:cs typeface="Arial"/>
              </a:rPr>
              <a:t>א. תיאור </a:t>
            </a:r>
            <a:r>
              <a:rPr lang="he-IL" sz="1800" kern="0" dirty="0">
                <a:latin typeface="Arial"/>
                <a:ea typeface="+mn-ea"/>
                <a:cs typeface="Arial"/>
              </a:rPr>
              <a:t>הגרף: אחרי חדירת החיידק בפעם הראשונה נוצרו נוגדנים בכמות קטנה יחסית. לאחר חדירתו בפעם השנייה  נוצרו נוגדנים מהר יותר ובכמות גדולה </a:t>
            </a:r>
            <a:r>
              <a:rPr lang="he-IL" sz="1800" kern="0" dirty="0" smtClean="0">
                <a:latin typeface="Arial"/>
                <a:ea typeface="+mn-ea"/>
                <a:cs typeface="Arial"/>
              </a:rPr>
              <a:t>יותר.</a:t>
            </a:r>
          </a:p>
          <a:p>
            <a:pPr fontAlgn="auto">
              <a:spcBef>
                <a:spcPts val="0"/>
              </a:spcBef>
              <a:spcAft>
                <a:spcPts val="0"/>
              </a:spcAft>
              <a:defRPr/>
            </a:pPr>
            <a:endParaRPr lang="he-IL" sz="1800" kern="0" dirty="0" smtClean="0">
              <a:latin typeface="Arial"/>
              <a:ea typeface="+mn-ea"/>
              <a:cs typeface="Arial"/>
            </a:endParaRPr>
          </a:p>
          <a:p>
            <a:pPr fontAlgn="auto">
              <a:spcBef>
                <a:spcPts val="0"/>
              </a:spcBef>
              <a:spcAft>
                <a:spcPts val="0"/>
              </a:spcAft>
              <a:defRPr/>
            </a:pPr>
            <a:r>
              <a:rPr lang="he-IL" sz="1800" kern="0" dirty="0" smtClean="0">
                <a:latin typeface="Arial"/>
                <a:ea typeface="+mn-ea"/>
                <a:cs typeface="Arial"/>
              </a:rPr>
              <a:t>ב. </a:t>
            </a:r>
            <a:r>
              <a:rPr lang="he-IL" sz="1800" kern="0" dirty="0">
                <a:latin typeface="Arial"/>
                <a:ea typeface="+mn-ea"/>
                <a:cs typeface="Arial"/>
              </a:rPr>
              <a:t>לאחר חדירת החיידק בפעם הראשונה נותרו בגוף תאי זיכרון שהגיבו מהר, ולכן נוצרה </a:t>
            </a:r>
          </a:p>
          <a:p>
            <a:pPr fontAlgn="auto">
              <a:spcBef>
                <a:spcPts val="0"/>
              </a:spcBef>
              <a:spcAft>
                <a:spcPts val="0"/>
              </a:spcAft>
              <a:defRPr/>
            </a:pPr>
            <a:r>
              <a:rPr lang="he-IL" sz="1800" kern="0" dirty="0">
                <a:latin typeface="Arial"/>
                <a:ea typeface="+mn-ea"/>
                <a:cs typeface="Arial"/>
              </a:rPr>
              <a:t>    כמות גדולה יותר של נוגדנים בפרק  זמן קצר יותר (והמחלה נמנעה).</a:t>
            </a:r>
          </a:p>
        </p:txBody>
      </p:sp>
      <p:grpSp>
        <p:nvGrpSpPr>
          <p:cNvPr id="57351" name="קבוצה 1"/>
          <p:cNvGrpSpPr>
            <a:grpSpLocks/>
          </p:cNvGrpSpPr>
          <p:nvPr/>
        </p:nvGrpSpPr>
        <p:grpSpPr bwMode="auto">
          <a:xfrm>
            <a:off x="3119438" y="964829"/>
            <a:ext cx="4057650" cy="1955800"/>
            <a:chOff x="2919251" y="2497138"/>
            <a:chExt cx="4057812" cy="1955800"/>
          </a:xfrm>
        </p:grpSpPr>
        <p:sp>
          <p:nvSpPr>
            <p:cNvPr id="57352" name="Freeform 2"/>
            <p:cNvSpPr>
              <a:spLocks/>
            </p:cNvSpPr>
            <p:nvPr/>
          </p:nvSpPr>
          <p:spPr bwMode="auto">
            <a:xfrm>
              <a:off x="5148263" y="2525713"/>
              <a:ext cx="1809750" cy="1087437"/>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0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12" y="19895"/>
                  </a:moveTo>
                  <a:lnTo>
                    <a:pt x="0" y="19988"/>
                  </a:lnTo>
                  <a:lnTo>
                    <a:pt x="526" y="19988"/>
                  </a:lnTo>
                  <a:lnTo>
                    <a:pt x="526" y="19813"/>
                  </a:lnTo>
                  <a:lnTo>
                    <a:pt x="631" y="19813"/>
                  </a:lnTo>
                  <a:lnTo>
                    <a:pt x="737" y="19638"/>
                  </a:lnTo>
                  <a:lnTo>
                    <a:pt x="947" y="19638"/>
                  </a:lnTo>
                  <a:lnTo>
                    <a:pt x="947" y="19463"/>
                  </a:lnTo>
                  <a:lnTo>
                    <a:pt x="1157" y="19463"/>
                  </a:lnTo>
                  <a:lnTo>
                    <a:pt x="1157" y="19288"/>
                  </a:lnTo>
                  <a:lnTo>
                    <a:pt x="1578" y="19288"/>
                  </a:lnTo>
                  <a:lnTo>
                    <a:pt x="1578" y="18938"/>
                  </a:lnTo>
                  <a:lnTo>
                    <a:pt x="1789" y="18762"/>
                  </a:lnTo>
                  <a:lnTo>
                    <a:pt x="1894" y="18412"/>
                  </a:lnTo>
                  <a:lnTo>
                    <a:pt x="2631" y="17186"/>
                  </a:lnTo>
                  <a:lnTo>
                    <a:pt x="2841" y="17011"/>
                  </a:lnTo>
                  <a:lnTo>
                    <a:pt x="2946" y="16661"/>
                  </a:lnTo>
                  <a:lnTo>
                    <a:pt x="3052" y="16661"/>
                  </a:lnTo>
                  <a:lnTo>
                    <a:pt x="3052" y="16135"/>
                  </a:lnTo>
                  <a:lnTo>
                    <a:pt x="3157" y="16135"/>
                  </a:lnTo>
                  <a:lnTo>
                    <a:pt x="3157" y="15960"/>
                  </a:lnTo>
                  <a:lnTo>
                    <a:pt x="3262" y="15785"/>
                  </a:lnTo>
                  <a:lnTo>
                    <a:pt x="3262" y="15435"/>
                  </a:lnTo>
                  <a:lnTo>
                    <a:pt x="3472" y="15085"/>
                  </a:lnTo>
                  <a:lnTo>
                    <a:pt x="3472" y="13333"/>
                  </a:lnTo>
                  <a:lnTo>
                    <a:pt x="3578" y="13158"/>
                  </a:lnTo>
                  <a:lnTo>
                    <a:pt x="3578" y="12458"/>
                  </a:lnTo>
                  <a:lnTo>
                    <a:pt x="3683" y="12283"/>
                  </a:lnTo>
                  <a:lnTo>
                    <a:pt x="3683" y="11407"/>
                  </a:lnTo>
                  <a:lnTo>
                    <a:pt x="3788" y="11407"/>
                  </a:lnTo>
                  <a:lnTo>
                    <a:pt x="3893" y="11232"/>
                  </a:lnTo>
                  <a:lnTo>
                    <a:pt x="3893" y="10881"/>
                  </a:lnTo>
                  <a:lnTo>
                    <a:pt x="3999" y="10881"/>
                  </a:lnTo>
                  <a:lnTo>
                    <a:pt x="4420" y="10181"/>
                  </a:lnTo>
                  <a:lnTo>
                    <a:pt x="4735" y="10006"/>
                  </a:lnTo>
                  <a:lnTo>
                    <a:pt x="4840" y="9656"/>
                  </a:lnTo>
                  <a:lnTo>
                    <a:pt x="5156" y="9480"/>
                  </a:lnTo>
                  <a:lnTo>
                    <a:pt x="5367" y="9480"/>
                  </a:lnTo>
                  <a:lnTo>
                    <a:pt x="5577" y="9130"/>
                  </a:lnTo>
                  <a:lnTo>
                    <a:pt x="5787" y="8955"/>
                  </a:lnTo>
                  <a:lnTo>
                    <a:pt x="6419" y="8955"/>
                  </a:lnTo>
                  <a:lnTo>
                    <a:pt x="6524" y="9130"/>
                  </a:lnTo>
                  <a:lnTo>
                    <a:pt x="6734" y="9130"/>
                  </a:lnTo>
                  <a:lnTo>
                    <a:pt x="6840" y="9305"/>
                  </a:lnTo>
                  <a:lnTo>
                    <a:pt x="6840" y="9480"/>
                  </a:lnTo>
                  <a:lnTo>
                    <a:pt x="6945" y="9480"/>
                  </a:lnTo>
                  <a:lnTo>
                    <a:pt x="6945" y="9656"/>
                  </a:lnTo>
                  <a:lnTo>
                    <a:pt x="7050" y="9656"/>
                  </a:lnTo>
                  <a:lnTo>
                    <a:pt x="7050" y="9831"/>
                  </a:lnTo>
                  <a:lnTo>
                    <a:pt x="7261" y="9831"/>
                  </a:lnTo>
                  <a:lnTo>
                    <a:pt x="7261" y="10881"/>
                  </a:lnTo>
                  <a:lnTo>
                    <a:pt x="7366" y="10881"/>
                  </a:lnTo>
                  <a:lnTo>
                    <a:pt x="7366" y="11057"/>
                  </a:lnTo>
                  <a:lnTo>
                    <a:pt x="7471" y="11232"/>
                  </a:lnTo>
                  <a:lnTo>
                    <a:pt x="7471" y="11407"/>
                  </a:lnTo>
                  <a:lnTo>
                    <a:pt x="7682" y="11582"/>
                  </a:lnTo>
                  <a:lnTo>
                    <a:pt x="7682" y="12107"/>
                  </a:lnTo>
                  <a:lnTo>
                    <a:pt x="7787" y="12283"/>
                  </a:lnTo>
                  <a:lnTo>
                    <a:pt x="7787" y="12458"/>
                  </a:lnTo>
                  <a:lnTo>
                    <a:pt x="7892" y="12458"/>
                  </a:lnTo>
                  <a:lnTo>
                    <a:pt x="7892" y="12633"/>
                  </a:lnTo>
                  <a:lnTo>
                    <a:pt x="8102" y="12633"/>
                  </a:lnTo>
                  <a:lnTo>
                    <a:pt x="8102" y="13158"/>
                  </a:lnTo>
                  <a:lnTo>
                    <a:pt x="8208" y="13158"/>
                  </a:lnTo>
                  <a:lnTo>
                    <a:pt x="8208" y="13333"/>
                  </a:lnTo>
                  <a:lnTo>
                    <a:pt x="8313" y="13333"/>
                  </a:lnTo>
                  <a:lnTo>
                    <a:pt x="8313" y="13508"/>
                  </a:lnTo>
                  <a:lnTo>
                    <a:pt x="8418" y="13508"/>
                  </a:lnTo>
                  <a:lnTo>
                    <a:pt x="8523" y="13684"/>
                  </a:lnTo>
                  <a:lnTo>
                    <a:pt x="8523" y="14034"/>
                  </a:lnTo>
                  <a:lnTo>
                    <a:pt x="8629" y="14034"/>
                  </a:lnTo>
                  <a:lnTo>
                    <a:pt x="8629" y="14559"/>
                  </a:lnTo>
                  <a:lnTo>
                    <a:pt x="8734" y="14559"/>
                  </a:lnTo>
                  <a:lnTo>
                    <a:pt x="8734" y="14910"/>
                  </a:lnTo>
                  <a:lnTo>
                    <a:pt x="8839" y="15260"/>
                  </a:lnTo>
                  <a:lnTo>
                    <a:pt x="8944" y="15435"/>
                  </a:lnTo>
                  <a:lnTo>
                    <a:pt x="8944" y="17011"/>
                  </a:lnTo>
                  <a:lnTo>
                    <a:pt x="9049" y="17011"/>
                  </a:lnTo>
                  <a:lnTo>
                    <a:pt x="9049" y="17361"/>
                  </a:lnTo>
                  <a:lnTo>
                    <a:pt x="9155" y="17361"/>
                  </a:lnTo>
                  <a:lnTo>
                    <a:pt x="9155" y="17536"/>
                  </a:lnTo>
                  <a:lnTo>
                    <a:pt x="9260" y="17536"/>
                  </a:lnTo>
                  <a:lnTo>
                    <a:pt x="9365" y="17712"/>
                  </a:lnTo>
                  <a:lnTo>
                    <a:pt x="9365" y="18762"/>
                  </a:lnTo>
                  <a:lnTo>
                    <a:pt x="9470" y="18938"/>
                  </a:lnTo>
                  <a:lnTo>
                    <a:pt x="9786" y="18938"/>
                  </a:lnTo>
                  <a:lnTo>
                    <a:pt x="9786" y="19113"/>
                  </a:lnTo>
                  <a:lnTo>
                    <a:pt x="10207" y="19113"/>
                  </a:lnTo>
                  <a:lnTo>
                    <a:pt x="10207" y="19288"/>
                  </a:lnTo>
                  <a:lnTo>
                    <a:pt x="11891" y="19288"/>
                  </a:lnTo>
                  <a:lnTo>
                    <a:pt x="11891" y="19113"/>
                  </a:lnTo>
                  <a:lnTo>
                    <a:pt x="12101" y="18938"/>
                  </a:lnTo>
                  <a:lnTo>
                    <a:pt x="12311" y="18587"/>
                  </a:lnTo>
                  <a:lnTo>
                    <a:pt x="12522" y="18412"/>
                  </a:lnTo>
                  <a:lnTo>
                    <a:pt x="12732" y="18062"/>
                  </a:lnTo>
                  <a:lnTo>
                    <a:pt x="13153" y="17712"/>
                  </a:lnTo>
                  <a:lnTo>
                    <a:pt x="13153" y="17186"/>
                  </a:lnTo>
                  <a:lnTo>
                    <a:pt x="13364" y="17011"/>
                  </a:lnTo>
                  <a:lnTo>
                    <a:pt x="13574" y="16661"/>
                  </a:lnTo>
                  <a:lnTo>
                    <a:pt x="13574" y="16486"/>
                  </a:lnTo>
                  <a:lnTo>
                    <a:pt x="13785" y="15785"/>
                  </a:lnTo>
                  <a:lnTo>
                    <a:pt x="13785" y="15610"/>
                  </a:lnTo>
                  <a:lnTo>
                    <a:pt x="13995" y="15435"/>
                  </a:lnTo>
                  <a:lnTo>
                    <a:pt x="13995" y="15085"/>
                  </a:lnTo>
                  <a:lnTo>
                    <a:pt x="14206" y="14384"/>
                  </a:lnTo>
                  <a:lnTo>
                    <a:pt x="14206" y="14034"/>
                  </a:lnTo>
                  <a:lnTo>
                    <a:pt x="14416" y="13684"/>
                  </a:lnTo>
                  <a:lnTo>
                    <a:pt x="14416" y="11232"/>
                  </a:lnTo>
                  <a:lnTo>
                    <a:pt x="14521" y="10881"/>
                  </a:lnTo>
                  <a:lnTo>
                    <a:pt x="14521" y="10181"/>
                  </a:lnTo>
                  <a:lnTo>
                    <a:pt x="14626" y="10006"/>
                  </a:lnTo>
                  <a:lnTo>
                    <a:pt x="14626" y="9480"/>
                  </a:lnTo>
                  <a:lnTo>
                    <a:pt x="14837" y="9305"/>
                  </a:lnTo>
                  <a:lnTo>
                    <a:pt x="14837" y="7204"/>
                  </a:lnTo>
                  <a:lnTo>
                    <a:pt x="14942" y="7029"/>
                  </a:lnTo>
                  <a:lnTo>
                    <a:pt x="14942" y="6503"/>
                  </a:lnTo>
                  <a:lnTo>
                    <a:pt x="15047" y="6153"/>
                  </a:lnTo>
                  <a:lnTo>
                    <a:pt x="15047" y="5978"/>
                  </a:lnTo>
                  <a:lnTo>
                    <a:pt x="15258" y="5803"/>
                  </a:lnTo>
                  <a:lnTo>
                    <a:pt x="15258" y="4927"/>
                  </a:lnTo>
                  <a:lnTo>
                    <a:pt x="15363" y="4577"/>
                  </a:lnTo>
                  <a:lnTo>
                    <a:pt x="15468" y="4577"/>
                  </a:lnTo>
                  <a:lnTo>
                    <a:pt x="15468" y="4227"/>
                  </a:lnTo>
                  <a:lnTo>
                    <a:pt x="15679" y="3876"/>
                  </a:lnTo>
                  <a:lnTo>
                    <a:pt x="15679" y="3526"/>
                  </a:lnTo>
                  <a:lnTo>
                    <a:pt x="15889" y="3176"/>
                  </a:lnTo>
                  <a:lnTo>
                    <a:pt x="15889" y="3001"/>
                  </a:lnTo>
                  <a:lnTo>
                    <a:pt x="16100" y="2825"/>
                  </a:lnTo>
                  <a:lnTo>
                    <a:pt x="16100" y="2475"/>
                  </a:lnTo>
                  <a:lnTo>
                    <a:pt x="16415" y="2475"/>
                  </a:lnTo>
                  <a:lnTo>
                    <a:pt x="16521" y="2300"/>
                  </a:lnTo>
                  <a:lnTo>
                    <a:pt x="16521" y="1950"/>
                  </a:lnTo>
                  <a:lnTo>
                    <a:pt x="16836" y="1775"/>
                  </a:lnTo>
                  <a:lnTo>
                    <a:pt x="17047" y="1424"/>
                  </a:lnTo>
                  <a:lnTo>
                    <a:pt x="17362" y="1074"/>
                  </a:lnTo>
                  <a:lnTo>
                    <a:pt x="17573" y="899"/>
                  </a:lnTo>
                  <a:lnTo>
                    <a:pt x="17888" y="549"/>
                  </a:lnTo>
                  <a:lnTo>
                    <a:pt x="18204" y="374"/>
                  </a:lnTo>
                  <a:lnTo>
                    <a:pt x="19993" y="374"/>
                  </a:lnTo>
                  <a:lnTo>
                    <a:pt x="19993" y="549"/>
                  </a:lnTo>
                  <a:lnTo>
                    <a:pt x="19039" y="0"/>
                  </a:lnTo>
                </a:path>
              </a:pathLst>
            </a:custGeom>
            <a:noFill/>
            <a:ln w="12700" cap="flat">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7353"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7354" name="Line 4"/>
            <p:cNvSpPr>
              <a:spLocks noChangeShapeType="1"/>
            </p:cNvSpPr>
            <p:nvPr/>
          </p:nvSpPr>
          <p:spPr bwMode="auto">
            <a:xfrm>
              <a:off x="5148263" y="3640138"/>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7355" name="מלבן 8"/>
            <p:cNvSpPr>
              <a:spLocks noChangeArrowheads="1"/>
            </p:cNvSpPr>
            <p:nvPr/>
          </p:nvSpPr>
          <p:spPr bwMode="auto">
            <a:xfrm>
              <a:off x="2919251" y="2606675"/>
              <a:ext cx="211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ea typeface="Times New Roman" pitchFamily="18" charset="0"/>
                  <a:cs typeface="David" pitchFamily="34" charset="-79"/>
                </a:rPr>
                <a:t> </a:t>
              </a:r>
              <a:r>
                <a:rPr lang="he-IL" sz="1600">
                  <a:solidFill>
                    <a:srgbClr val="000000"/>
                  </a:solidFill>
                  <a:ea typeface="Times New Roman" pitchFamily="18" charset="0"/>
                  <a:cs typeface="David" pitchFamily="34" charset="-79"/>
                </a:rPr>
                <a:t>מספר נוגדנים ( במ"ל דם)</a:t>
              </a:r>
              <a:endParaRPr lang="en-US" sz="1600">
                <a:solidFill>
                  <a:srgbClr val="000000"/>
                </a:solidFill>
                <a:ea typeface="Times New Roman" pitchFamily="18" charset="0"/>
                <a:cs typeface="David" pitchFamily="34" charset="-79"/>
              </a:endParaRPr>
            </a:p>
          </p:txBody>
        </p:sp>
        <p:cxnSp>
          <p:nvCxnSpPr>
            <p:cNvPr id="17" name="מחבר חץ ישר 16"/>
            <p:cNvCxnSpPr>
              <a:endCxn id="57354" idx="0"/>
            </p:cNvCxnSpPr>
            <p:nvPr/>
          </p:nvCxnSpPr>
          <p:spPr>
            <a:xfrm flipV="1">
              <a:off x="5148190" y="3640138"/>
              <a:ext cx="0" cy="168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V="1">
              <a:off x="6203919" y="3640138"/>
              <a:ext cx="0" cy="338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95619" y="3808413"/>
              <a:ext cx="1362129" cy="5238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 בפעם הראשונה</a:t>
              </a:r>
            </a:p>
          </p:txBody>
        </p:sp>
        <p:sp>
          <p:nvSpPr>
            <p:cNvPr id="20" name="TextBox 19"/>
            <p:cNvSpPr txBox="1"/>
            <p:nvPr/>
          </p:nvSpPr>
          <p:spPr>
            <a:xfrm>
              <a:off x="5580007" y="3930650"/>
              <a:ext cx="1246237" cy="5222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חדירת החיידק </a:t>
              </a:r>
            </a:p>
            <a:p>
              <a:pPr fontAlgn="auto">
                <a:spcBef>
                  <a:spcPts val="0"/>
                </a:spcBef>
                <a:spcAft>
                  <a:spcPts val="0"/>
                </a:spcAft>
                <a:defRPr/>
              </a:pPr>
              <a:r>
                <a:rPr lang="he-IL" sz="1400" kern="0" dirty="0">
                  <a:solidFill>
                    <a:srgbClr val="1D4C72"/>
                  </a:solidFill>
                  <a:latin typeface="Arial" pitchFamily="34" charset="0"/>
                  <a:ea typeface="+mn-ea"/>
                  <a:cs typeface="Arial" pitchFamily="34" charset="0"/>
                </a:rPr>
                <a:t>בפעם השנייה</a:t>
              </a:r>
            </a:p>
          </p:txBody>
        </p:sp>
      </p:grpSp>
      <p:sp>
        <p:nvSpPr>
          <p:cNvPr id="16"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34</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a:t>
            </a:r>
            <a:endParaRPr lang="he-IL" sz="1800" dirty="0" smtClean="0"/>
          </a:p>
        </p:txBody>
      </p:sp>
      <p:sp>
        <p:nvSpPr>
          <p:cNvPr id="8" name="TextBox 7"/>
          <p:cNvSpPr txBox="1"/>
          <p:nvPr/>
        </p:nvSpPr>
        <p:spPr>
          <a:xfrm>
            <a:off x="260350" y="465138"/>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10:</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האם תופעת הזיכרון החיסוני קשורה לכך שיש מחלות שאנו חולים בהם רק פעם אחת בחיים (לדוגמה, אבעבועות רוח)?</a:t>
            </a:r>
            <a:endParaRPr lang="he-IL" sz="1200" kern="0" dirty="0">
              <a:solidFill>
                <a:srgbClr val="1D4C72"/>
              </a:solidFill>
              <a:latin typeface="Arial"/>
              <a:ea typeface="+mn-ea"/>
              <a:cs typeface="Arial"/>
            </a:endParaRPr>
          </a:p>
        </p:txBody>
      </p:sp>
      <p:sp>
        <p:nvSpPr>
          <p:cNvPr id="9" name="TextBox 8"/>
          <p:cNvSpPr txBox="1"/>
          <p:nvPr/>
        </p:nvSpPr>
        <p:spPr>
          <a:xfrm>
            <a:off x="892175" y="2662238"/>
            <a:ext cx="3132138"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ילד חולה באבעבועות רוח</a:t>
            </a:r>
            <a:endParaRPr lang="he-IL" sz="1200" kern="0" dirty="0">
              <a:solidFill>
                <a:srgbClr val="1D4C72"/>
              </a:solidFill>
              <a:latin typeface="Arial"/>
              <a:ea typeface="+mn-ea"/>
              <a:cs typeface="Arial"/>
            </a:endParaRPr>
          </a:p>
        </p:txBody>
      </p:sp>
      <p:pic>
        <p:nvPicPr>
          <p:cNvPr id="58375" name="Picture 12" descr="File:Windpocke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613" y="3036888"/>
            <a:ext cx="34194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הסבר מלבני 1"/>
          <p:cNvSpPr/>
          <p:nvPr/>
        </p:nvSpPr>
        <p:spPr>
          <a:xfrm>
            <a:off x="4787900" y="4076700"/>
            <a:ext cx="4176713" cy="2414588"/>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 name="TextBox 10"/>
          <p:cNvSpPr txBox="1"/>
          <p:nvPr/>
        </p:nvSpPr>
        <p:spPr>
          <a:xfrm>
            <a:off x="4787900" y="4292600"/>
            <a:ext cx="41767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schemeClr val="accent3"/>
                </a:solidFill>
                <a:latin typeface="Arial" pitchFamily="34" charset="0"/>
                <a:ea typeface="+mn-ea"/>
                <a:cs typeface="Arial" pitchFamily="34" charset="0"/>
              </a:rPr>
              <a:t>מחלות הילדות </a:t>
            </a:r>
            <a:r>
              <a:rPr lang="he-IL" sz="1800" kern="0" dirty="0">
                <a:solidFill>
                  <a:srgbClr val="1D4C72"/>
                </a:solidFill>
                <a:latin typeface="Arial" pitchFamily="34" charset="0"/>
                <a:ea typeface="+mn-ea"/>
                <a:cs typeface="Arial" pitchFamily="34" charset="0"/>
              </a:rPr>
              <a:t>כגון, אבעבועות רוח ואדמת הן מחלות </a:t>
            </a:r>
            <a:r>
              <a:rPr lang="he-IL" sz="1800" kern="0" dirty="0">
                <a:solidFill>
                  <a:schemeClr val="tx2"/>
                </a:solidFill>
                <a:latin typeface="Arial" pitchFamily="34" charset="0"/>
                <a:ea typeface="+mn-ea"/>
                <a:cs typeface="Arial" pitchFamily="34" charset="0"/>
              </a:rPr>
              <a:t>מידבקות מאוד, ולכן הסיכוי להידבק בהן כבר בילדות גבוה מאוד  (די בילד אחד חולה כדי להדביק את רוב ילדי הגן).</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על כן מחלות אלו נקראות מחלות ילדות.</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חולים במחלות אלו רק פעם אחת במהלך החיים.</a:t>
            </a:r>
            <a:endParaRPr lang="he-IL" sz="1200" kern="0" dirty="0">
              <a:solidFill>
                <a:schemeClr val="tx2"/>
              </a:solidFill>
              <a:latin typeface="Arial"/>
              <a:ea typeface="+mn-ea"/>
              <a:cs typeface="Arial"/>
            </a:endParaRPr>
          </a:p>
        </p:txBody>
      </p:sp>
      <p:sp>
        <p:nvSpPr>
          <p:cNvPr id="58378" name="מלבן 4"/>
          <p:cNvSpPr>
            <a:spLocks noChangeArrowheads="1"/>
          </p:cNvSpPr>
          <p:nvPr/>
        </p:nvSpPr>
        <p:spPr bwMode="auto">
          <a:xfrm>
            <a:off x="857250" y="6299200"/>
            <a:ext cx="284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ea typeface="Calibri" pitchFamily="34" charset="0"/>
                <a:cs typeface="Arial" pitchFamily="34" charset="0"/>
              </a:rPr>
              <a:t> </a:t>
            </a:r>
            <a:r>
              <a:rPr lang="en-US" sz="1200">
                <a:latin typeface="Calibri" pitchFamily="34" charset="0"/>
                <a:ea typeface="Calibri" pitchFamily="34" charset="0"/>
                <a:cs typeface="Arial" pitchFamily="34" charset="0"/>
                <a:hlinkClick r:id="rId5"/>
              </a:rPr>
              <a:t>© Thomas Netsch (Wikimedia commons)</a:t>
            </a:r>
            <a:endParaRPr lang="en-US" sz="1200">
              <a:latin typeface="Calibri" pitchFamily="34" charset="0"/>
              <a:ea typeface="Calibri" pitchFamily="34" charset="0"/>
              <a:cs typeface="Arial" pitchFamily="34" charset="0"/>
            </a:endParaRPr>
          </a:p>
        </p:txBody>
      </p:sp>
      <p:sp>
        <p:nvSpPr>
          <p:cNvPr id="12"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35</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65138"/>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10:</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האם תופעת הזיכרון החיסוני קשורה לכך שיש מחלות שאנו חולים בהם רק פעם אחת בחיים?</a:t>
            </a:r>
            <a:endParaRPr lang="he-IL" sz="1200" kern="0" dirty="0">
              <a:solidFill>
                <a:srgbClr val="1D4C72"/>
              </a:solidFill>
              <a:latin typeface="Arial"/>
              <a:ea typeface="+mn-ea"/>
              <a:cs typeface="Arial"/>
            </a:endParaRPr>
          </a:p>
        </p:txBody>
      </p:sp>
      <p:sp>
        <p:nvSpPr>
          <p:cNvPr id="8" name="Rectangle 12"/>
          <p:cNvSpPr/>
          <p:nvPr/>
        </p:nvSpPr>
        <p:spPr>
          <a:xfrm>
            <a:off x="514350" y="1844675"/>
            <a:ext cx="8215313" cy="13684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כן. לאחר חדירת גורם המחלה בפעם הראשונה, נותרים בגוף תאי זיכרון ייחודיים לאותו גורם. </a:t>
            </a:r>
            <a:r>
              <a:rPr lang="he-IL" sz="1800" dirty="0">
                <a:latin typeface="Arial" pitchFamily="34" charset="0"/>
                <a:ea typeface="+mn-ea"/>
                <a:cs typeface="Arial"/>
              </a:rPr>
              <a:t>אם שוב יחדור לגוף אותו הסוג של אנטיגן, יתרבו תאי הזיכרון במהירות, יגיבו מהר ובעצמה חזקה וימנעו את התרבות האנטיגן בגוף</a:t>
            </a:r>
            <a:r>
              <a:rPr lang="he-IL" sz="1800" dirty="0">
                <a:solidFill>
                  <a:srgbClr val="000000"/>
                </a:solidFill>
                <a:latin typeface="Arial" pitchFamily="34" charset="0"/>
                <a:ea typeface="+mn-ea"/>
                <a:cs typeface="Arial"/>
              </a:rPr>
              <a:t>, ולכן ימנעו את היווצרות המחלה.</a:t>
            </a:r>
            <a:endParaRPr lang="he-IL" sz="1800" kern="0" dirty="0">
              <a:solidFill>
                <a:sysClr val="windowText" lastClr="000000">
                  <a:lumMod val="65000"/>
                  <a:lumOff val="35000"/>
                </a:sysClr>
              </a:solidFill>
              <a:latin typeface="Arial"/>
              <a:ea typeface="+mn-ea"/>
              <a:cs typeface="Arial"/>
            </a:endParaRPr>
          </a:p>
        </p:txBody>
      </p:sp>
      <p:sp>
        <p:nvSpPr>
          <p:cNvPr id="9"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36</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7" name="TextBox 6"/>
          <p:cNvSpPr txBox="1"/>
          <p:nvPr/>
        </p:nvSpPr>
        <p:spPr>
          <a:xfrm>
            <a:off x="260350" y="41910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11:</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מדוע יש מחלות כגון שפעת, שחולים בהן יותר מפעם אחת?</a:t>
            </a:r>
            <a:endParaRPr lang="he-IL" sz="1200" kern="0" dirty="0">
              <a:solidFill>
                <a:srgbClr val="1D4C72"/>
              </a:solidFill>
              <a:latin typeface="Arial"/>
              <a:ea typeface="+mn-ea"/>
              <a:cs typeface="Arial"/>
            </a:endParaRPr>
          </a:p>
        </p:txBody>
      </p:sp>
      <p:sp>
        <p:nvSpPr>
          <p:cNvPr id="8" name="TextBox 7"/>
          <p:cNvSpPr txBox="1"/>
          <p:nvPr/>
        </p:nvSpPr>
        <p:spPr>
          <a:xfrm>
            <a:off x="393700" y="1700213"/>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רמז:</a:t>
            </a:r>
          </a:p>
          <a:p>
            <a:pPr fontAlgn="auto">
              <a:spcBef>
                <a:spcPts val="0"/>
              </a:spcBef>
              <a:spcAft>
                <a:spcPts val="0"/>
              </a:spcAft>
              <a:defRPr/>
            </a:pPr>
            <a:r>
              <a:rPr lang="he-IL" sz="1800" kern="0" dirty="0">
                <a:solidFill>
                  <a:schemeClr val="bg1">
                    <a:lumMod val="65000"/>
                  </a:schemeClr>
                </a:solidFill>
                <a:latin typeface="Arial" pitchFamily="34" charset="0"/>
                <a:ea typeface="+mn-ea"/>
                <a:cs typeface="Arial" pitchFamily="34" charset="0"/>
              </a:rPr>
              <a:t>הווירוס הגורם לשפעת נוטה לעבור שינויים גנטיים רבים (מוטציות), שבין היתר, גורמים לשינוי האנטיגנים הבולטים מפני השטח החיצוניים שלו).</a:t>
            </a:r>
            <a:endParaRPr lang="he-IL" sz="1200" kern="0" dirty="0">
              <a:solidFill>
                <a:schemeClr val="bg1">
                  <a:lumMod val="65000"/>
                </a:schemeClr>
              </a:solidFill>
              <a:latin typeface="Arial"/>
              <a:ea typeface="+mn-ea"/>
              <a:cs typeface="Arial"/>
            </a:endParaRPr>
          </a:p>
        </p:txBody>
      </p:sp>
      <p:sp>
        <p:nvSpPr>
          <p:cNvPr id="9" name="TextBox 8"/>
          <p:cNvSpPr txBox="1"/>
          <p:nvPr/>
        </p:nvSpPr>
        <p:spPr>
          <a:xfrm>
            <a:off x="2978150" y="2782888"/>
            <a:ext cx="272097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u="sng" kern="0" dirty="0">
                <a:solidFill>
                  <a:srgbClr val="1D4C72"/>
                </a:solidFill>
                <a:latin typeface="Arial" pitchFamily="34" charset="0"/>
                <a:ea typeface="+mn-ea"/>
                <a:cs typeface="Arial" pitchFamily="34" charset="0"/>
              </a:rPr>
              <a:t>וירוס השפעת</a:t>
            </a:r>
            <a:endParaRPr lang="he-IL" sz="1200" u="sng" kern="0" dirty="0">
              <a:solidFill>
                <a:srgbClr val="1D4C72"/>
              </a:solidFill>
              <a:latin typeface="Arial"/>
              <a:ea typeface="+mn-ea"/>
              <a:cs typeface="Arial"/>
            </a:endParaRPr>
          </a:p>
        </p:txBody>
      </p:sp>
      <p:pic>
        <p:nvPicPr>
          <p:cNvPr id="6042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5788" y="3152775"/>
            <a:ext cx="3817937"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5" name="מלבן 1"/>
          <p:cNvSpPr>
            <a:spLocks noChangeArrowheads="1"/>
          </p:cNvSpPr>
          <p:nvPr/>
        </p:nvSpPr>
        <p:spPr bwMode="auto">
          <a:xfrm>
            <a:off x="1619250" y="6434138"/>
            <a:ext cx="457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©Shutterstock.com/ Sebastian Kaulitzki </a:t>
            </a:r>
            <a:endParaRPr lang="he-IL" sz="1200"/>
          </a:p>
        </p:txBody>
      </p:sp>
      <p:sp>
        <p:nvSpPr>
          <p:cNvPr id="10"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37</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11:</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מדוע יש מחלות כגון שפעת שחולים בהן יותר מפעם אחת?</a:t>
            </a:r>
            <a:endParaRPr lang="he-IL" sz="1200" kern="0" dirty="0">
              <a:solidFill>
                <a:srgbClr val="1D4C72"/>
              </a:solidFill>
              <a:latin typeface="Arial"/>
              <a:ea typeface="+mn-ea"/>
              <a:cs typeface="Arial"/>
            </a:endParaRPr>
          </a:p>
        </p:txBody>
      </p:sp>
      <p:sp>
        <p:nvSpPr>
          <p:cNvPr id="9" name="Rectangle 12"/>
          <p:cNvSpPr/>
          <p:nvPr/>
        </p:nvSpPr>
        <p:spPr>
          <a:xfrm>
            <a:off x="501650" y="1341438"/>
            <a:ext cx="8215313" cy="215957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אם האנטיגנים (הבולטים מפני השטח החיצוניים של הווירוס, ושנגדם נוצרה התגובה החיסונית) משתנים, הווירוס אינו מזוהה על ידי תאי הזיכרון שנותרו בגוף לאחר חדירת וירוס השפעת הקודם. מבחינת מערכת החיסון, מדובר בווירוס חדש, אף על פי שהוא גורם למחלה עם סימנים דומים, ולכן הוא מצליח להתרבות ולגרום למחלה לפני שנוצרת תגובה חיסונית נגדו.</a:t>
            </a: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38</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12:</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מדוע </a:t>
            </a:r>
            <a:r>
              <a:rPr lang="he-IL" sz="1800" kern="0" dirty="0">
                <a:solidFill>
                  <a:schemeClr val="tx2"/>
                </a:solidFill>
                <a:latin typeface="Arial" pitchFamily="34" charset="0"/>
                <a:ea typeface="+mn-ea"/>
                <a:cs typeface="Arial" pitchFamily="34" charset="0"/>
              </a:rPr>
              <a:t>אדם שחלה באבעבועות רוח והבריא מחוסן מפני המחלה?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א. מחלת אבעבועות רוח נגרמת על ידי וירוס, ובמחלה ויראלית חולים רק פעם אחת.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ב. בגוף החולה מתרחש תהליך מיוחד בתאי הדם האדומים.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ג. בעקבות המחלה נוצרת קרישת דם, המונעת כניסת זיהומים לגוף.</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ד. לאחר שהאדם הבריא מן המחלה, נותר בגופו </a:t>
            </a:r>
            <a:r>
              <a:rPr lang="he-IL" sz="1800" kern="0" dirty="0">
                <a:solidFill>
                  <a:srgbClr val="1D4C72"/>
                </a:solidFill>
                <a:latin typeface="Arial" pitchFamily="34" charset="0"/>
                <a:ea typeface="+mn-ea"/>
                <a:cs typeface="Arial" pitchFamily="34" charset="0"/>
              </a:rPr>
              <a:t>זיכרון חיסוני כנגדה.</a:t>
            </a: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39</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grpSp>
        <p:nvGrpSpPr>
          <p:cNvPr id="32773" name="קבוצה 18"/>
          <p:cNvGrpSpPr>
            <a:grpSpLocks/>
          </p:cNvGrpSpPr>
          <p:nvPr/>
        </p:nvGrpSpPr>
        <p:grpSpPr bwMode="auto">
          <a:xfrm>
            <a:off x="244475" y="1884363"/>
            <a:ext cx="8448675" cy="3500437"/>
            <a:chOff x="670587" y="2190317"/>
            <a:chExt cx="8449491" cy="3501050"/>
          </a:xfrm>
        </p:grpSpPr>
        <p:sp>
          <p:nvSpPr>
            <p:cNvPr id="32777" name="מלבן 1"/>
            <p:cNvSpPr>
              <a:spLocks noChangeArrowheads="1"/>
            </p:cNvSpPr>
            <p:nvPr/>
          </p:nvSpPr>
          <p:spPr bwMode="auto">
            <a:xfrm>
              <a:off x="6972912" y="3476432"/>
              <a:ext cx="2147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he-IL" sz="1600" u="sng">
                  <a:solidFill>
                    <a:srgbClr val="000000"/>
                  </a:solidFill>
                  <a:latin typeface="Arial" pitchFamily="34" charset="0"/>
                  <a:cs typeface="Calibri" pitchFamily="34" charset="0"/>
                </a:rPr>
                <a:t>תאי דם לבנים</a:t>
              </a:r>
            </a:p>
            <a:p>
              <a:pPr algn="l">
                <a:lnSpc>
                  <a:spcPct val="150000"/>
                </a:lnSpc>
              </a:pPr>
              <a:r>
                <a:rPr lang="he-IL" sz="1600">
                  <a:solidFill>
                    <a:srgbClr val="000000"/>
                  </a:solidFill>
                  <a:latin typeface="Arial" pitchFamily="34" charset="0"/>
                  <a:cs typeface="Arial" pitchFamily="34" charset="0"/>
                </a:rPr>
                <a:t>   (יש סוגים שונים של תאי דם לבנים)</a:t>
              </a:r>
            </a:p>
          </p:txBody>
        </p:sp>
        <p:grpSp>
          <p:nvGrpSpPr>
            <p:cNvPr id="32778" name="קבוצה 14"/>
            <p:cNvGrpSpPr>
              <a:grpSpLocks/>
            </p:cNvGrpSpPr>
            <p:nvPr/>
          </p:nvGrpSpPr>
          <p:grpSpPr bwMode="auto">
            <a:xfrm>
              <a:off x="670587" y="2190317"/>
              <a:ext cx="6337822" cy="3501050"/>
              <a:chOff x="-167937" y="1963076"/>
              <a:chExt cx="6337822" cy="3501050"/>
            </a:xfrm>
          </p:grpSpPr>
          <p:sp>
            <p:nvSpPr>
              <p:cNvPr id="32779" name="מלבן 1"/>
              <p:cNvSpPr>
                <a:spLocks noChangeArrowheads="1"/>
              </p:cNvSpPr>
              <p:nvPr/>
            </p:nvSpPr>
            <p:spPr bwMode="auto">
              <a:xfrm>
                <a:off x="2030700" y="1963076"/>
                <a:ext cx="4103687" cy="46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a:solidFill>
                      <a:srgbClr val="000000"/>
                    </a:solidFill>
                    <a:latin typeface="Arial" pitchFamily="34" charset="0"/>
                    <a:cs typeface="Calibri" pitchFamily="34" charset="0"/>
                  </a:rPr>
                  <a:t>תמונה מיקרוסקופית של תאי הדם</a:t>
                </a:r>
                <a:endParaRPr lang="he-IL" sz="1800">
                  <a:solidFill>
                    <a:srgbClr val="000000"/>
                  </a:solidFill>
                  <a:latin typeface="Arial" pitchFamily="34" charset="0"/>
                  <a:cs typeface="Arial" pitchFamily="34" charset="0"/>
                </a:endParaRPr>
              </a:p>
            </p:txBody>
          </p:sp>
          <p:pic>
            <p:nvPicPr>
              <p:cNvPr id="32780" name="תמונה 7" descr="http://upload.wikimedia.org/wikipedia/commons/8/82/SEM_blood_cel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420888"/>
                <a:ext cx="277495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חץ ישר 4"/>
              <p:cNvCxnSpPr/>
              <p:nvPr/>
            </p:nvCxnSpPr>
            <p:spPr>
              <a:xfrm flipH="1">
                <a:off x="4887151" y="3849356"/>
                <a:ext cx="1282824" cy="2286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flipV="1">
                <a:off x="5131650" y="2696629"/>
                <a:ext cx="1038325" cy="11527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783" name="מלבן 1"/>
              <p:cNvSpPr>
                <a:spLocks noChangeArrowheads="1"/>
              </p:cNvSpPr>
              <p:nvPr/>
            </p:nvSpPr>
            <p:spPr bwMode="auto">
              <a:xfrm>
                <a:off x="354" y="3163436"/>
                <a:ext cx="2422759" cy="1200360"/>
              </a:xfrm>
              <a:prstGeom prst="rect">
                <a:avLst/>
              </a:prstGeom>
              <a:noFill/>
              <a:ln w="9525">
                <a:noFill/>
                <a:miter lim="800000"/>
                <a:headEnd/>
                <a:tailEnd/>
              </a:ln>
            </p:spPr>
            <p:txBody>
              <a:bodyPr>
                <a:spAutoFit/>
              </a:bodyPr>
              <a:lstStyle/>
              <a:p>
                <a:pPr>
                  <a:lnSpc>
                    <a:spcPct val="150000"/>
                  </a:lnSpc>
                  <a:defRPr/>
                </a:pPr>
                <a:r>
                  <a:rPr lang="he-IL" sz="1600" dirty="0">
                    <a:solidFill>
                      <a:srgbClr val="000000"/>
                    </a:solidFill>
                    <a:latin typeface="Arial" pitchFamily="34" charset="0"/>
                    <a:cs typeface="Calibri" pitchFamily="34" charset="0"/>
                  </a:rPr>
                  <a:t>תאי דם אדומים</a:t>
                </a:r>
              </a:p>
              <a:p>
                <a:pPr>
                  <a:lnSpc>
                    <a:spcPct val="150000"/>
                  </a:lnSpc>
                  <a:defRPr/>
                </a:pPr>
                <a:r>
                  <a:rPr lang="he-IL" sz="1600" dirty="0">
                    <a:solidFill>
                      <a:srgbClr val="000000"/>
                    </a:solidFill>
                    <a:latin typeface="Arial" pitchFamily="34" charset="0"/>
                    <a:cs typeface="Arial" pitchFamily="34" charset="0"/>
                  </a:rPr>
                  <a:t>שצורתם צורת דיסקוס קעור </a:t>
                </a:r>
                <a:r>
                  <a:rPr lang="he-IL" sz="1600" dirty="0">
                    <a:latin typeface="Arial" pitchFamily="34" charset="0"/>
                    <a:cs typeface="Arial" pitchFamily="34" charset="0"/>
                  </a:rPr>
                  <a:t>משני</a:t>
                </a:r>
                <a:r>
                  <a:rPr lang="he-IL" sz="1600" dirty="0">
                    <a:solidFill>
                      <a:schemeClr val="accent6">
                        <a:lumMod val="50000"/>
                        <a:lumOff val="50000"/>
                      </a:schemeClr>
                    </a:solidFill>
                    <a:latin typeface="Arial" pitchFamily="34" charset="0"/>
                    <a:cs typeface="Arial" pitchFamily="34" charset="0"/>
                  </a:rPr>
                  <a:t> </a:t>
                </a:r>
                <a:r>
                  <a:rPr lang="he-IL" sz="1600" dirty="0">
                    <a:solidFill>
                      <a:srgbClr val="000000"/>
                    </a:solidFill>
                    <a:latin typeface="Arial" pitchFamily="34" charset="0"/>
                    <a:cs typeface="Arial" pitchFamily="34" charset="0"/>
                  </a:rPr>
                  <a:t>צדדיו)</a:t>
                </a:r>
              </a:p>
            </p:txBody>
          </p:sp>
          <p:cxnSp>
            <p:nvCxnSpPr>
              <p:cNvPr id="18" name="מחבר חץ ישר 17"/>
              <p:cNvCxnSpPr/>
              <p:nvPr/>
            </p:nvCxnSpPr>
            <p:spPr>
              <a:xfrm flipV="1">
                <a:off x="2302452" y="3296810"/>
                <a:ext cx="2217952" cy="968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785" name="מלבן 1"/>
              <p:cNvSpPr>
                <a:spLocks noChangeArrowheads="1"/>
              </p:cNvSpPr>
              <p:nvPr/>
            </p:nvSpPr>
            <p:spPr bwMode="auto">
              <a:xfrm>
                <a:off x="-167937" y="4899914"/>
                <a:ext cx="2773289" cy="42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600">
                    <a:solidFill>
                      <a:srgbClr val="000000"/>
                    </a:solidFill>
                    <a:latin typeface="Arial" pitchFamily="34" charset="0"/>
                    <a:cs typeface="Calibri" pitchFamily="34" charset="0"/>
                  </a:rPr>
                  <a:t>לוחיות הדם</a:t>
                </a:r>
                <a:endParaRPr lang="he-IL" sz="1600">
                  <a:solidFill>
                    <a:srgbClr val="000000"/>
                  </a:solidFill>
                  <a:latin typeface="Arial" pitchFamily="34" charset="0"/>
                  <a:cs typeface="Arial" pitchFamily="34" charset="0"/>
                </a:endParaRPr>
              </a:p>
            </p:txBody>
          </p:sp>
        </p:grpSp>
      </p:grpSp>
      <p:sp>
        <p:nvSpPr>
          <p:cNvPr id="22" name="TextBox 21"/>
          <p:cNvSpPr txBox="1"/>
          <p:nvPr/>
        </p:nvSpPr>
        <p:spPr>
          <a:xfrm>
            <a:off x="260350" y="419100"/>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בתמונה מסומנים מרכיבי הדם:  תאי דם אדומים, תאי דם לבנים ולוחיות דם. שניים מן המרכיבים מעורבים בתהליכי התגוננות הגוף מפני גורמי מחלות. ציינו אותם. </a:t>
            </a:r>
            <a:endParaRPr lang="he-IL" sz="1200" kern="0" dirty="0">
              <a:solidFill>
                <a:schemeClr val="tx2"/>
              </a:solidFill>
              <a:latin typeface="Arial"/>
              <a:ea typeface="+mn-ea"/>
              <a:cs typeface="Arial"/>
            </a:endParaRPr>
          </a:p>
        </p:txBody>
      </p:sp>
      <p:sp>
        <p:nvSpPr>
          <p:cNvPr id="32775" name="מלבן 15"/>
          <p:cNvSpPr>
            <a:spLocks noChangeArrowheads="1"/>
          </p:cNvSpPr>
          <p:nvPr/>
        </p:nvSpPr>
        <p:spPr bwMode="auto">
          <a:xfrm>
            <a:off x="1916113" y="5453063"/>
            <a:ext cx="551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Verdana" pitchFamily="34" charset="0"/>
                <a:ea typeface="Calibri" pitchFamily="34" charset="0"/>
                <a:cs typeface="Arial" pitchFamily="34" charset="0"/>
              </a:rPr>
              <a:t> </a:t>
            </a:r>
            <a:r>
              <a:rPr lang="en-US" sz="1200">
                <a:latin typeface="Verdana" pitchFamily="34" charset="0"/>
                <a:ea typeface="Calibri" pitchFamily="34" charset="0"/>
                <a:cs typeface="Arial" pitchFamily="34" charset="0"/>
              </a:rPr>
              <a:t>National Cancer Institute. Photo: Bruce Wetzel, Harry Schaefer </a:t>
            </a:r>
            <a:r>
              <a:rPr lang="en-US" sz="1200">
                <a:latin typeface="Calibri" pitchFamily="34" charset="0"/>
                <a:ea typeface="Calibri" pitchFamily="34" charset="0"/>
                <a:cs typeface="Arial" pitchFamily="34" charset="0"/>
              </a:rPr>
              <a:t> </a:t>
            </a:r>
            <a:r>
              <a:rPr lang="he-IL" sz="1200">
                <a:latin typeface="Calibri" pitchFamily="34" charset="0"/>
                <a:ea typeface="Calibri" pitchFamily="34" charset="0"/>
                <a:cs typeface="Arial" pitchFamily="34" charset="0"/>
              </a:rPr>
              <a:t>© </a:t>
            </a:r>
            <a:endParaRPr lang="he-IL" sz="1200"/>
          </a:p>
        </p:txBody>
      </p:sp>
      <p:cxnSp>
        <p:nvCxnSpPr>
          <p:cNvPr id="19" name="מחבר חץ ישר 18"/>
          <p:cNvCxnSpPr/>
          <p:nvPr/>
        </p:nvCxnSpPr>
        <p:spPr bwMode="auto">
          <a:xfrm>
            <a:off x="3033713" y="5030788"/>
            <a:ext cx="13843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8"/>
          <p:cNvSpPr>
            <a:spLocks noGrp="1"/>
          </p:cNvSpPr>
          <p:nvPr>
            <p:ph type="sldNum" sz="quarter" idx="12"/>
          </p:nvPr>
        </p:nvSpPr>
        <p:spPr bwMode="auto">
          <a:xfrm>
            <a:off x="107950" y="6525344"/>
            <a:ext cx="35959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cs typeface="Arial" pitchFamily="34" charset="0"/>
              </a:rPr>
              <a:t>שאלה 12:</a:t>
            </a:r>
          </a:p>
          <a:p>
            <a:pPr fontAlgn="auto">
              <a:spcBef>
                <a:spcPts val="0"/>
              </a:spcBef>
              <a:spcAft>
                <a:spcPts val="0"/>
              </a:spcAft>
              <a:defRPr/>
            </a:pPr>
            <a:r>
              <a:rPr lang="he-IL" sz="1800" kern="0" dirty="0">
                <a:solidFill>
                  <a:srgbClr val="1D4C72"/>
                </a:solidFill>
                <a:latin typeface="Arial" pitchFamily="34" charset="0"/>
                <a:cs typeface="Arial" pitchFamily="34" charset="0"/>
              </a:rPr>
              <a:t>מדוע אדם שחלה באבעבועות רוח והבריא מחוסן מפני המחלה? </a:t>
            </a:r>
          </a:p>
          <a:p>
            <a:pPr fontAlgn="auto">
              <a:spcBef>
                <a:spcPts val="0"/>
              </a:spcBef>
              <a:spcAft>
                <a:spcPts val="0"/>
              </a:spcAft>
              <a:defRPr/>
            </a:pPr>
            <a:r>
              <a:rPr lang="he-IL" sz="1800" kern="0" dirty="0">
                <a:solidFill>
                  <a:srgbClr val="1D4C72"/>
                </a:solidFill>
                <a:latin typeface="Arial" pitchFamily="34" charset="0"/>
                <a:cs typeface="Arial" pitchFamily="34" charset="0"/>
              </a:rPr>
              <a:t> א</a:t>
            </a:r>
            <a:r>
              <a:rPr lang="he-IL" sz="1800" kern="0" dirty="0">
                <a:solidFill>
                  <a:schemeClr val="tx2"/>
                </a:solidFill>
                <a:latin typeface="Arial" pitchFamily="34" charset="0"/>
                <a:cs typeface="Arial" pitchFamily="34" charset="0"/>
              </a:rPr>
              <a:t>. מחלת אבעבועות רוח נגרמת על ידי וירוס, ובמחלה ויראלית חולים רק פעם </a:t>
            </a:r>
            <a:r>
              <a:rPr lang="he-IL" sz="1800" kern="0" dirty="0" smtClean="0">
                <a:solidFill>
                  <a:schemeClr val="tx2"/>
                </a:solidFill>
                <a:latin typeface="Arial" pitchFamily="34" charset="0"/>
                <a:cs typeface="Arial" pitchFamily="34" charset="0"/>
              </a:rPr>
              <a:t>אחת. </a:t>
            </a:r>
            <a:endParaRPr lang="he-IL" sz="1800" kern="0" dirty="0">
              <a:solidFill>
                <a:schemeClr val="tx2"/>
              </a:solidFill>
              <a:latin typeface="Arial" pitchFamily="34" charset="0"/>
              <a:cs typeface="Arial" pitchFamily="34" charset="0"/>
            </a:endParaRPr>
          </a:p>
          <a:p>
            <a:pPr fontAlgn="auto">
              <a:spcBef>
                <a:spcPts val="0"/>
              </a:spcBef>
              <a:spcAft>
                <a:spcPts val="0"/>
              </a:spcAft>
              <a:defRPr/>
            </a:pPr>
            <a:r>
              <a:rPr lang="he-IL" sz="1800" kern="0" dirty="0">
                <a:solidFill>
                  <a:schemeClr val="tx2"/>
                </a:solidFill>
                <a:latin typeface="Arial" pitchFamily="34" charset="0"/>
                <a:cs typeface="Arial" pitchFamily="34" charset="0"/>
              </a:rPr>
              <a:t> ב. בגוף החולה מתרחש תהליך מיוחד בתאי הדם </a:t>
            </a:r>
            <a:r>
              <a:rPr lang="he-IL" sz="1800" kern="0" dirty="0" smtClean="0">
                <a:solidFill>
                  <a:schemeClr val="tx2"/>
                </a:solidFill>
                <a:latin typeface="Arial" pitchFamily="34" charset="0"/>
                <a:cs typeface="Arial" pitchFamily="34" charset="0"/>
              </a:rPr>
              <a:t>האדומים. </a:t>
            </a:r>
            <a:endParaRPr lang="he-IL" sz="1800" kern="0" dirty="0">
              <a:solidFill>
                <a:schemeClr val="tx2"/>
              </a:solidFill>
              <a:latin typeface="Arial" pitchFamily="34" charset="0"/>
              <a:cs typeface="Arial" pitchFamily="34" charset="0"/>
            </a:endParaRPr>
          </a:p>
          <a:p>
            <a:pPr fontAlgn="auto">
              <a:spcBef>
                <a:spcPts val="0"/>
              </a:spcBef>
              <a:spcAft>
                <a:spcPts val="0"/>
              </a:spcAft>
              <a:defRPr/>
            </a:pPr>
            <a:r>
              <a:rPr lang="he-IL" sz="1800" kern="0" dirty="0">
                <a:solidFill>
                  <a:schemeClr val="tx2"/>
                </a:solidFill>
                <a:latin typeface="Arial" pitchFamily="34" charset="0"/>
                <a:cs typeface="Arial" pitchFamily="34" charset="0"/>
              </a:rPr>
              <a:t> ג. בעקבות המחלה נוצרת קרישת דם, המונעת כניסת זיהומים </a:t>
            </a:r>
            <a:r>
              <a:rPr lang="he-IL" sz="1800" kern="0" dirty="0" smtClean="0">
                <a:solidFill>
                  <a:schemeClr val="tx2"/>
                </a:solidFill>
                <a:latin typeface="Arial" pitchFamily="34" charset="0"/>
                <a:cs typeface="Arial" pitchFamily="34" charset="0"/>
              </a:rPr>
              <a:t>לגוף.</a:t>
            </a:r>
            <a:endParaRPr lang="he-IL" sz="1800" kern="0" dirty="0">
              <a:solidFill>
                <a:schemeClr val="tx2"/>
              </a:solidFill>
              <a:latin typeface="Arial" pitchFamily="34" charset="0"/>
              <a:cs typeface="Arial" pitchFamily="34" charset="0"/>
            </a:endParaRPr>
          </a:p>
          <a:p>
            <a:pPr fontAlgn="auto">
              <a:spcBef>
                <a:spcPts val="0"/>
              </a:spcBef>
              <a:spcAft>
                <a:spcPts val="0"/>
              </a:spcAft>
              <a:defRPr/>
            </a:pPr>
            <a:r>
              <a:rPr lang="he-IL" sz="1800" kern="0" dirty="0">
                <a:solidFill>
                  <a:schemeClr val="tx2"/>
                </a:solidFill>
                <a:latin typeface="Arial" pitchFamily="34" charset="0"/>
                <a:cs typeface="Arial" pitchFamily="34" charset="0"/>
              </a:rPr>
              <a:t> ד. לאחר שהאדם הבריא מן המחלה, נותר בגופו זיכרון חיסוני </a:t>
            </a:r>
            <a:r>
              <a:rPr lang="he-IL" sz="1800" kern="0" dirty="0" smtClean="0">
                <a:solidFill>
                  <a:srgbClr val="1D4C72"/>
                </a:solidFill>
                <a:latin typeface="Arial" pitchFamily="34" charset="0"/>
                <a:cs typeface="Arial" pitchFamily="34" charset="0"/>
              </a:rPr>
              <a:t>כנגדה.</a:t>
            </a:r>
            <a:endParaRPr lang="he-IL" sz="1800" kern="0" dirty="0">
              <a:solidFill>
                <a:srgbClr val="1D4C72"/>
              </a:solidFill>
              <a:latin typeface="Arial" pitchFamily="34" charset="0"/>
              <a:cs typeface="Arial" pitchFamily="34" charset="0"/>
            </a:endParaRPr>
          </a:p>
        </p:txBody>
      </p:sp>
      <p:sp>
        <p:nvSpPr>
          <p:cNvPr id="8" name="Rectangle 12"/>
          <p:cNvSpPr/>
          <p:nvPr/>
        </p:nvSpPr>
        <p:spPr>
          <a:xfrm>
            <a:off x="536575" y="2293938"/>
            <a:ext cx="8215313" cy="8286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תשובה ד'</a:t>
            </a:r>
          </a:p>
        </p:txBody>
      </p:sp>
      <p:sp>
        <p:nvSpPr>
          <p:cNvPr id="9"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40</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74638" y="1989138"/>
            <a:ext cx="8469312" cy="306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חיסון פעיל</a:t>
            </a:r>
            <a:endParaRPr lang="he-IL" sz="1800" dirty="0" smtClean="0"/>
          </a:p>
        </p:txBody>
      </p:sp>
      <p:sp>
        <p:nvSpPr>
          <p:cNvPr id="7" name="TextBox 6"/>
          <p:cNvSpPr txBox="1"/>
          <p:nvPr/>
        </p:nvSpPr>
        <p:spPr>
          <a:xfrm>
            <a:off x="274638" y="620713"/>
            <a:ext cx="8469312" cy="4432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latin typeface="Arial" pitchFamily="34" charset="0"/>
                <a:ea typeface="+mn-ea"/>
                <a:cs typeface="Arial" pitchFamily="34" charset="0"/>
              </a:rPr>
              <a:t>האם אפשר לנצל את תופעת הזיכרון החיסוני כדי למנוע מחלות?</a:t>
            </a:r>
          </a:p>
          <a:p>
            <a:pPr fontAlgn="auto">
              <a:spcBef>
                <a:spcPts val="0"/>
              </a:spcBef>
              <a:spcAft>
                <a:spcPts val="0"/>
              </a:spcAft>
              <a:defRPr/>
            </a:pPr>
            <a:r>
              <a:rPr lang="he-IL" sz="1800" kern="0" dirty="0">
                <a:latin typeface="Arial" pitchFamily="34" charset="0"/>
                <a:ea typeface="+mn-ea"/>
                <a:cs typeface="Arial" pitchFamily="34" charset="0"/>
              </a:rPr>
              <a:t>אם נגרום ליצירת תאי זיכרון ייחודיים כנגד המחלה שרוצים למנוע, על ידי הזרקת גורם המחלה כשהוא מוחלש או מומת, נמנע הידבקות באותה מחלה בעתיד. פעולה זו נקראת </a:t>
            </a:r>
            <a:r>
              <a:rPr lang="he-IL" sz="1800" kern="0" dirty="0">
                <a:solidFill>
                  <a:srgbClr val="FF6600"/>
                </a:solidFill>
                <a:latin typeface="Arial" pitchFamily="34" charset="0"/>
                <a:ea typeface="+mn-ea"/>
                <a:cs typeface="Arial" pitchFamily="34" charset="0"/>
              </a:rPr>
              <a:t>חיסון פעיל.</a:t>
            </a:r>
          </a:p>
          <a:p>
            <a:pPr fontAlgn="auto">
              <a:spcBef>
                <a:spcPts val="0"/>
              </a:spcBef>
              <a:spcAft>
                <a:spcPts val="0"/>
              </a:spcAft>
              <a:defRPr/>
            </a:pPr>
            <a:endParaRPr lang="he-IL" sz="1800" kern="0" dirty="0">
              <a:solidFill>
                <a:srgbClr val="FF6600"/>
              </a:solidFill>
              <a:latin typeface="Arial" pitchFamily="34" charset="0"/>
              <a:ea typeface="+mn-ea"/>
              <a:cs typeface="Arial" pitchFamily="34" charset="0"/>
            </a:endParaRPr>
          </a:p>
          <a:p>
            <a:pPr fontAlgn="auto">
              <a:spcBef>
                <a:spcPts val="0"/>
              </a:spcBef>
              <a:spcAft>
                <a:spcPts val="0"/>
              </a:spcAft>
              <a:defRPr/>
            </a:pPr>
            <a:endParaRPr lang="he-IL" sz="1800" kern="0" dirty="0">
              <a:solidFill>
                <a:srgbClr val="FF6600"/>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FF6600"/>
                </a:solidFill>
                <a:latin typeface="Arial" pitchFamily="34" charset="0"/>
                <a:ea typeface="+mn-ea"/>
                <a:cs typeface="Arial" pitchFamily="34" charset="0"/>
              </a:rPr>
              <a:t>חיסון פעיל</a:t>
            </a:r>
          </a:p>
          <a:p>
            <a:pPr fontAlgn="auto">
              <a:spcBef>
                <a:spcPts val="0"/>
              </a:spcBef>
              <a:spcAft>
                <a:spcPts val="0"/>
              </a:spcAft>
              <a:defRPr/>
            </a:pPr>
            <a:r>
              <a:rPr lang="he-IL" sz="1800" kern="0" dirty="0">
                <a:latin typeface="Arial" pitchFamily="34" charset="0"/>
                <a:ea typeface="+mn-ea"/>
                <a:cs typeface="Arial" pitchFamily="34" charset="0"/>
              </a:rPr>
              <a:t>הזרקת אנטיגן מוחלש או מומת (ווירוס או חיידק).</a:t>
            </a:r>
          </a:p>
          <a:p>
            <a:pPr fontAlgn="auto">
              <a:spcBef>
                <a:spcPts val="0"/>
              </a:spcBef>
              <a:spcAft>
                <a:spcPts val="0"/>
              </a:spcAft>
              <a:defRPr/>
            </a:pPr>
            <a:r>
              <a:rPr lang="he-IL" sz="1800" kern="0" dirty="0">
                <a:latin typeface="Arial" pitchFamily="34" charset="0"/>
                <a:ea typeface="+mn-ea"/>
                <a:cs typeface="Arial" pitchFamily="34" charset="0"/>
              </a:rPr>
              <a:t>המטרה: מניעת מחלה בעתיד.</a:t>
            </a:r>
          </a:p>
          <a:p>
            <a:pPr fontAlgn="auto">
              <a:spcBef>
                <a:spcPts val="0"/>
              </a:spcBef>
              <a:spcAft>
                <a:spcPts val="0"/>
              </a:spcAft>
              <a:defRPr/>
            </a:pPr>
            <a:r>
              <a:rPr lang="he-IL" sz="1800" kern="0" dirty="0">
                <a:latin typeface="Arial" pitchFamily="34" charset="0"/>
                <a:ea typeface="+mn-ea"/>
                <a:cs typeface="Arial" pitchFamily="34" charset="0"/>
              </a:rPr>
              <a:t>המנגנון: נגד האנטיגן שבחיסון מתעוררת תגובה חיסונית. נוצרים נוגדנים ייחודיים, שנעלמים אחרי תקופה קצרה, וכן תא הרג </a:t>
            </a:r>
            <a:r>
              <a:rPr lang="en-US" sz="1800" kern="0" dirty="0">
                <a:latin typeface="Arial" pitchFamily="34" charset="0"/>
                <a:ea typeface="+mn-ea"/>
                <a:cs typeface="Arial" pitchFamily="34" charset="0"/>
              </a:rPr>
              <a:t>T</a:t>
            </a:r>
            <a:r>
              <a:rPr lang="he-IL" sz="1800" kern="0" dirty="0">
                <a:latin typeface="Arial" pitchFamily="34" charset="0"/>
                <a:ea typeface="+mn-ea"/>
                <a:cs typeface="Arial" pitchFamily="34" charset="0"/>
              </a:rPr>
              <a:t>.</a:t>
            </a:r>
          </a:p>
          <a:p>
            <a:pPr fontAlgn="auto">
              <a:spcBef>
                <a:spcPts val="0"/>
              </a:spcBef>
              <a:spcAft>
                <a:spcPts val="0"/>
              </a:spcAft>
              <a:defRPr/>
            </a:pPr>
            <a:r>
              <a:rPr lang="he-IL" sz="1800" u="sng" kern="0" dirty="0">
                <a:latin typeface="Arial" pitchFamily="34" charset="0"/>
                <a:ea typeface="+mn-ea"/>
                <a:cs typeface="Arial" pitchFamily="34" charset="0"/>
              </a:rPr>
              <a:t>הדבר החשוב הוא</a:t>
            </a:r>
            <a:r>
              <a:rPr lang="he-IL" sz="1800" kern="0" dirty="0">
                <a:latin typeface="Arial" pitchFamily="34" charset="0"/>
                <a:ea typeface="+mn-ea"/>
                <a:cs typeface="Arial" pitchFamily="34" charset="0"/>
              </a:rPr>
              <a:t>:</a:t>
            </a:r>
          </a:p>
          <a:p>
            <a:pPr fontAlgn="auto">
              <a:spcBef>
                <a:spcPts val="0"/>
              </a:spcBef>
              <a:spcAft>
                <a:spcPts val="0"/>
              </a:spcAft>
              <a:defRPr/>
            </a:pPr>
            <a:r>
              <a:rPr lang="he-IL" sz="1800" kern="0" dirty="0">
                <a:latin typeface="Arial" pitchFamily="34" charset="0"/>
                <a:ea typeface="+mn-ea"/>
                <a:cs typeface="Arial" pitchFamily="34" charset="0"/>
              </a:rPr>
              <a:t>נותרים בגוף </a:t>
            </a:r>
            <a:r>
              <a:rPr lang="he-IL" sz="1800" kern="0" dirty="0">
                <a:solidFill>
                  <a:schemeClr val="accent3"/>
                </a:solidFill>
                <a:latin typeface="Arial" pitchFamily="34" charset="0"/>
                <a:ea typeface="+mn-ea"/>
                <a:cs typeface="Arial" pitchFamily="34" charset="0"/>
              </a:rPr>
              <a:t>תאי זיכרון </a:t>
            </a:r>
            <a:r>
              <a:rPr lang="he-IL" sz="1800" kern="0" dirty="0">
                <a:latin typeface="Arial" pitchFamily="34" charset="0"/>
                <a:ea typeface="+mn-ea"/>
                <a:cs typeface="Arial" pitchFamily="34" charset="0"/>
              </a:rPr>
              <a:t>מסוג </a:t>
            </a:r>
            <a:r>
              <a:rPr lang="en-US" sz="1800" kern="0" dirty="0">
                <a:latin typeface="Arial" pitchFamily="34" charset="0"/>
                <a:ea typeface="+mn-ea"/>
                <a:cs typeface="Arial" pitchFamily="34" charset="0"/>
              </a:rPr>
              <a:t>T</a:t>
            </a:r>
            <a:r>
              <a:rPr lang="he-IL" sz="1800" kern="0" dirty="0">
                <a:latin typeface="Arial" pitchFamily="34" charset="0"/>
                <a:ea typeface="+mn-ea"/>
                <a:cs typeface="Arial" pitchFamily="34" charset="0"/>
              </a:rPr>
              <a:t> ו-</a:t>
            </a:r>
            <a:r>
              <a:rPr lang="en-US" sz="1800" kern="0" dirty="0">
                <a:latin typeface="Arial" pitchFamily="34" charset="0"/>
                <a:ea typeface="+mn-ea"/>
                <a:cs typeface="Arial" pitchFamily="34" charset="0"/>
              </a:rPr>
              <a:t>B</a:t>
            </a:r>
            <a:r>
              <a:rPr lang="he-IL" sz="1800" kern="0" dirty="0">
                <a:latin typeface="Arial" pitchFamily="34" charset="0"/>
                <a:ea typeface="+mn-ea"/>
                <a:cs typeface="Arial" pitchFamily="34" charset="0"/>
              </a:rPr>
              <a:t>. כאשר בעתיד שוב יחדור לגוף אותו האנטיגן , יגיבו תאי הזיכרון מהר ובעצמה חזקה, ולכן גורם המחלה לא יספיק להתרבות בגוף ולגרום למחלה.</a:t>
            </a:r>
          </a:p>
          <a:p>
            <a:pPr fontAlgn="auto">
              <a:spcBef>
                <a:spcPts val="0"/>
              </a:spcBef>
              <a:spcAft>
                <a:spcPts val="0"/>
              </a:spcAft>
              <a:defRPr/>
            </a:pPr>
            <a:r>
              <a:rPr lang="he-IL" sz="1800" kern="0" dirty="0">
                <a:latin typeface="Arial" pitchFamily="34" charset="0"/>
                <a:ea typeface="+mn-ea"/>
                <a:cs typeface="Arial" pitchFamily="34" charset="0"/>
              </a:rPr>
              <a:t>חיסון זה נקרא חיסון פעיל כי הגוף פעיל: הוא מייצר את תאי הזיכרון. החיסון רק מספק לו את הגירוי ליצירתם.</a:t>
            </a:r>
          </a:p>
          <a:p>
            <a:pPr fontAlgn="auto">
              <a:spcBef>
                <a:spcPts val="0"/>
              </a:spcBef>
              <a:spcAft>
                <a:spcPts val="0"/>
              </a:spcAft>
              <a:defRPr/>
            </a:pPr>
            <a:endParaRPr lang="he-IL" sz="1200" kern="0" dirty="0">
              <a:latin typeface="Arial"/>
              <a:ea typeface="+mn-ea"/>
              <a:cs typeface="Arial"/>
            </a:endParaRP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41</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חיסון פעיל</a:t>
            </a:r>
            <a:endParaRPr lang="he-IL" sz="1800" dirty="0" smtClean="0"/>
          </a:p>
        </p:txBody>
      </p:sp>
      <p:pic>
        <p:nvPicPr>
          <p:cNvPr id="65541" name="תמונה 5" descr="http://upload.wikimedia.org/wikipedia/commons/9/95/Smallpox_vacc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675" y="985838"/>
            <a:ext cx="4116388"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7" descr="Hospital Corpsman 3rd Class Tiffany Long of San Diego, Calif., administers the influenza vaccination to a crew member aboard USS Kitty Hawk (CV 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38" y="985838"/>
            <a:ext cx="431482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403350" y="4365625"/>
            <a:ext cx="1912938"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u="sng" kern="0" dirty="0">
                <a:latin typeface="Arial" pitchFamily="34" charset="0"/>
                <a:ea typeface="+mn-ea"/>
                <a:cs typeface="Arial" pitchFamily="34" charset="0"/>
              </a:rPr>
              <a:t>חיסון נגד שפעת</a:t>
            </a:r>
            <a:endParaRPr lang="he-IL" sz="1200" u="sng" kern="0" dirty="0">
              <a:solidFill>
                <a:prstClr val="black"/>
              </a:solidFill>
              <a:latin typeface="Arial"/>
              <a:ea typeface="+mn-ea"/>
              <a:cs typeface="Arial"/>
            </a:endParaRPr>
          </a:p>
        </p:txBody>
      </p:sp>
      <p:sp>
        <p:nvSpPr>
          <p:cNvPr id="13" name="TextBox 12"/>
          <p:cNvSpPr txBox="1"/>
          <p:nvPr/>
        </p:nvSpPr>
        <p:spPr>
          <a:xfrm>
            <a:off x="4795838" y="4481513"/>
            <a:ext cx="4083050"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u="sng" kern="0" dirty="0">
                <a:latin typeface="Arial" pitchFamily="34" charset="0"/>
                <a:ea typeface="+mn-ea"/>
                <a:cs typeface="Arial" pitchFamily="34" charset="0"/>
              </a:rPr>
              <a:t>חיסון נגד אבעבועות שחורות </a:t>
            </a:r>
          </a:p>
          <a:p>
            <a:pPr fontAlgn="auto">
              <a:spcBef>
                <a:spcPts val="0"/>
              </a:spcBef>
              <a:spcAft>
                <a:spcPts val="0"/>
              </a:spcAft>
              <a:defRPr/>
            </a:pPr>
            <a:r>
              <a:rPr lang="he-IL" sz="1800" kern="0" dirty="0">
                <a:latin typeface="Arial" pitchFamily="34" charset="0"/>
                <a:ea typeface="+mn-ea"/>
                <a:cs typeface="Arial" pitchFamily="34" charset="0"/>
              </a:rPr>
              <a:t>מחלה שכמעט נכחדה בעולם עקב מבצע חיסון בין-לאומי נרחב</a:t>
            </a:r>
            <a:endParaRPr lang="he-IL" sz="1200" kern="0" dirty="0">
              <a:solidFill>
                <a:prstClr val="black"/>
              </a:solidFill>
              <a:latin typeface="Arial"/>
              <a:ea typeface="+mn-ea"/>
              <a:cs typeface="Arial"/>
            </a:endParaRPr>
          </a:p>
        </p:txBody>
      </p:sp>
      <p:sp>
        <p:nvSpPr>
          <p:cNvPr id="65545" name="מלבן 1"/>
          <p:cNvSpPr>
            <a:spLocks noChangeArrowheads="1"/>
          </p:cNvSpPr>
          <p:nvPr/>
        </p:nvSpPr>
        <p:spPr bwMode="auto">
          <a:xfrm>
            <a:off x="6446838" y="3784600"/>
            <a:ext cx="2701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12750" algn="just">
              <a:lnSpc>
                <a:spcPct val="115000"/>
              </a:lnSpc>
              <a:spcAft>
                <a:spcPts val="1000"/>
              </a:spcAft>
            </a:pPr>
            <a:r>
              <a:rPr lang="en-US" sz="1200">
                <a:latin typeface="Arial" pitchFamily="34" charset="0"/>
                <a:ea typeface="Calibri" pitchFamily="34" charset="0"/>
                <a:cs typeface="Arial" pitchFamily="34" charset="0"/>
              </a:rPr>
              <a:t>PHIL/CDC</a:t>
            </a:r>
            <a:r>
              <a:rPr lang="he-IL" sz="1200">
                <a:latin typeface="Calibri" pitchFamily="34" charset="0"/>
                <a:ea typeface="Calibri" pitchFamily="34" charset="0"/>
                <a:cs typeface="Arial" pitchFamily="34" charset="0"/>
              </a:rPr>
              <a:t>/ </a:t>
            </a:r>
            <a:r>
              <a:rPr lang="en-US" sz="1200">
                <a:latin typeface="Arial" pitchFamily="34" charset="0"/>
                <a:ea typeface="Calibri" pitchFamily="34" charset="0"/>
                <a:cs typeface="Arial" pitchFamily="34" charset="0"/>
              </a:rPr>
              <a:t>James Gathany</a:t>
            </a:r>
            <a:r>
              <a:rPr lang="he-IL" sz="1200">
                <a:latin typeface="Calibri" pitchFamily="34" charset="0"/>
                <a:ea typeface="Calibri" pitchFamily="34" charset="0"/>
                <a:cs typeface="Arial" pitchFamily="34" charset="0"/>
              </a:rPr>
              <a:t> ©</a:t>
            </a:r>
            <a:endParaRPr lang="en-US" sz="1200">
              <a:latin typeface="Calibri" pitchFamily="34" charset="0"/>
              <a:ea typeface="Calibri" pitchFamily="34" charset="0"/>
              <a:cs typeface="Arial" pitchFamily="34" charset="0"/>
            </a:endParaRPr>
          </a:p>
        </p:txBody>
      </p:sp>
      <p:sp>
        <p:nvSpPr>
          <p:cNvPr id="65546" name="מלבן 2"/>
          <p:cNvSpPr>
            <a:spLocks noChangeArrowheads="1"/>
          </p:cNvSpPr>
          <p:nvPr/>
        </p:nvSpPr>
        <p:spPr bwMode="auto">
          <a:xfrm>
            <a:off x="173038" y="3627438"/>
            <a:ext cx="464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U.S. Navy photo by Photographer's Mate Airman Joseph R Schmitt </a:t>
            </a:r>
            <a:r>
              <a:rPr lang="en-US"/>
              <a:t> </a:t>
            </a:r>
            <a:r>
              <a:rPr lang="he-IL" sz="1200"/>
              <a:t>©</a:t>
            </a:r>
          </a:p>
        </p:txBody>
      </p:sp>
      <p:sp>
        <p:nvSpPr>
          <p:cNvPr id="11"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42</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31775" y="571500"/>
            <a:ext cx="8443913" cy="158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כיצד אפשר לרפא אדם </a:t>
            </a:r>
            <a:r>
              <a:rPr lang="he-IL" sz="1800" b="1" dirty="0" smtClean="0">
                <a:solidFill>
                  <a:schemeClr val="accent3"/>
                </a:solidFill>
                <a:ea typeface="+mn-ea"/>
              </a:rPr>
              <a:t>שחלה</a:t>
            </a:r>
            <a:r>
              <a:rPr lang="he-IL" sz="1800" b="1" dirty="0" smtClean="0">
                <a:solidFill>
                  <a:srgbClr val="FF6600"/>
                </a:solidFill>
                <a:ea typeface="+mn-ea"/>
              </a:rPr>
              <a:t> במחלה? – חיסון סביל</a:t>
            </a:r>
            <a:endParaRPr lang="he-IL" sz="1800" dirty="0" smtClean="0"/>
          </a:p>
        </p:txBody>
      </p:sp>
      <p:sp>
        <p:nvSpPr>
          <p:cNvPr id="7" name="TextBox 6"/>
          <p:cNvSpPr txBox="1"/>
          <p:nvPr/>
        </p:nvSpPr>
        <p:spPr>
          <a:xfrm>
            <a:off x="-8881" y="548680"/>
            <a:ext cx="8469313" cy="230832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srgbClr val="FF6600"/>
                </a:solidFill>
                <a:latin typeface="Arial" pitchFamily="34" charset="0"/>
                <a:ea typeface="+mn-ea"/>
                <a:cs typeface="Arial" pitchFamily="34" charset="0"/>
              </a:rPr>
              <a:t>חיסון סביל</a:t>
            </a: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הזרקת </a:t>
            </a:r>
            <a:r>
              <a:rPr lang="he-IL" sz="1800" kern="0" dirty="0">
                <a:latin typeface="Arial" pitchFamily="34" charset="0"/>
                <a:ea typeface="+mn-ea"/>
                <a:cs typeface="Arial" pitchFamily="34" charset="0"/>
              </a:rPr>
              <a:t>נוגדנים מוכנים (שהוכנו בגוף חיה כגון סוס).</a:t>
            </a:r>
          </a:p>
          <a:p>
            <a:pPr fontAlgn="auto">
              <a:spcBef>
                <a:spcPts val="0"/>
              </a:spcBef>
              <a:spcAft>
                <a:spcPts val="0"/>
              </a:spcAft>
              <a:defRPr/>
            </a:pPr>
            <a:r>
              <a:rPr lang="he-IL" sz="1800" kern="0" dirty="0">
                <a:latin typeface="Arial" pitchFamily="34" charset="0"/>
                <a:ea typeface="+mn-ea"/>
                <a:cs typeface="Arial" pitchFamily="34" charset="0"/>
              </a:rPr>
              <a:t>המטרה: ריפוי מחלה קיימת (לדוגמה: נוגדנים לארס נחש הניתנים לאחר שאדם הוכש על ידי נחש. חיסון זה נקרא חיסון סביל כי הגוף סביל. הוא מקבל את הנוגדנים מוכנים ואינו צריך "לעשות דבר".</a:t>
            </a:r>
          </a:p>
          <a:p>
            <a:pPr fontAlgn="auto">
              <a:spcBef>
                <a:spcPts val="0"/>
              </a:spcBef>
              <a:spcAft>
                <a:spcPts val="0"/>
              </a:spcAft>
              <a:defRPr/>
            </a:pPr>
            <a:endParaRPr lang="he-IL" sz="1800" kern="0" dirty="0">
              <a:solidFill>
                <a:prstClr val="black"/>
              </a:solidFill>
              <a:latin typeface="Arial" pitchFamily="34" charset="0"/>
              <a:ea typeface="+mn-ea"/>
              <a:cs typeface="Arial" pitchFamily="34" charset="0"/>
            </a:endParaRP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מלבד </a:t>
            </a:r>
            <a:r>
              <a:rPr lang="he-IL" sz="1800" kern="0" dirty="0">
                <a:latin typeface="Arial" pitchFamily="34" charset="0"/>
                <a:ea typeface="+mn-ea"/>
                <a:cs typeface="Arial" pitchFamily="34" charset="0"/>
              </a:rPr>
              <a:t>החיסון הסביל יש עוד תרופות הגורמות להרג גורם המחלה (כגון אנטיביוטיקה, הפועלת נגד חיידקים, אך לא נגד וירוסים</a:t>
            </a:r>
            <a:r>
              <a:rPr lang="he-IL" sz="1800" kern="0" dirty="0" smtClean="0">
                <a:latin typeface="Arial" pitchFamily="34" charset="0"/>
                <a:ea typeface="+mn-ea"/>
                <a:cs typeface="Arial" pitchFamily="34" charset="0"/>
              </a:rPr>
              <a:t>).</a:t>
            </a:r>
            <a:endParaRPr lang="he-IL" sz="1800" kern="0" dirty="0">
              <a:latin typeface="Arial" pitchFamily="34" charset="0"/>
              <a:ea typeface="+mn-ea"/>
              <a:cs typeface="Arial" pitchFamily="34" charset="0"/>
            </a:endParaRPr>
          </a:p>
        </p:txBody>
      </p:sp>
      <p:grpSp>
        <p:nvGrpSpPr>
          <p:cNvPr id="9" name="קבוצה 8"/>
          <p:cNvGrpSpPr/>
          <p:nvPr/>
        </p:nvGrpSpPr>
        <p:grpSpPr>
          <a:xfrm>
            <a:off x="4093989" y="2803525"/>
            <a:ext cx="3862387" cy="3988365"/>
            <a:chOff x="2281238" y="2803525"/>
            <a:chExt cx="3862387" cy="3988365"/>
          </a:xfrm>
        </p:grpSpPr>
        <p:sp>
          <p:nvSpPr>
            <p:cNvPr id="11" name="TextBox 10"/>
            <p:cNvSpPr txBox="1"/>
            <p:nvPr/>
          </p:nvSpPr>
          <p:spPr>
            <a:xfrm>
              <a:off x="2281238" y="6453336"/>
              <a:ext cx="3862387"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b="1" kern="0" dirty="0">
                  <a:latin typeface="Arial" pitchFamily="34" charset="0"/>
                  <a:ea typeface="+mn-ea"/>
                  <a:cs typeface="Arial" pitchFamily="34" charset="0"/>
                </a:rPr>
                <a:t>חיסון סביל ניתן במקרה של מחלה קיימת</a:t>
              </a:r>
              <a:endParaRPr lang="he-IL" sz="1600" b="1" kern="0" dirty="0">
                <a:latin typeface="Arial"/>
                <a:ea typeface="+mn-ea"/>
                <a:cs typeface="Arial"/>
              </a:endParaRPr>
            </a:p>
          </p:txBody>
        </p:sp>
        <p:pic>
          <p:nvPicPr>
            <p:cNvPr id="665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4163" y="2803525"/>
              <a:ext cx="2586037"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9" name="מלבן 2"/>
            <p:cNvSpPr>
              <a:spLocks noChangeArrowheads="1"/>
            </p:cNvSpPr>
            <p:nvPr/>
          </p:nvSpPr>
          <p:spPr bwMode="auto">
            <a:xfrm>
              <a:off x="2281238" y="6199188"/>
              <a:ext cx="307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Shutterstock.com/ Thomas M Perkins © </a:t>
              </a:r>
              <a:endParaRPr lang="he-IL" sz="1200"/>
            </a:p>
          </p:txBody>
        </p:sp>
      </p:grpSp>
      <p:sp>
        <p:nvSpPr>
          <p:cNvPr id="10"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43</a:t>
            </a:fld>
            <a:endParaRPr lang="he-IL" sz="1200" dirty="0" smtClean="0">
              <a:solidFill>
                <a:prstClr val="white">
                  <a:lumMod val="75000"/>
                </a:prstClr>
              </a:solidFill>
            </a:endParaRPr>
          </a:p>
        </p:txBody>
      </p:sp>
      <p:sp>
        <p:nvSpPr>
          <p:cNvPr id="5" name="מלבן 4"/>
          <p:cNvSpPr/>
          <p:nvPr/>
        </p:nvSpPr>
        <p:spPr>
          <a:xfrm>
            <a:off x="467544" y="4139030"/>
            <a:ext cx="3201538" cy="1846659"/>
          </a:xfrm>
          <a:prstGeom prst="rect">
            <a:avLst/>
          </a:prstGeom>
        </p:spPr>
        <p:txBody>
          <a:bodyPr wrap="square">
            <a:spAutoFit/>
          </a:bodyPr>
          <a:lstStyle/>
          <a:p>
            <a:r>
              <a:rPr lang="he-IL" sz="1800" kern="0" dirty="0" smtClean="0">
                <a:solidFill>
                  <a:prstClr val="black"/>
                </a:solidFill>
                <a:latin typeface="Arial" pitchFamily="34" charset="0"/>
                <a:ea typeface="+mn-ea"/>
                <a:cs typeface="Arial" pitchFamily="34" charset="0"/>
                <a:hlinkClick r:id="rId4"/>
              </a:rPr>
              <a:t>סרטון</a:t>
            </a:r>
            <a:r>
              <a:rPr lang="he-IL" sz="1800" kern="0" dirty="0" smtClean="0">
                <a:solidFill>
                  <a:prstClr val="black"/>
                </a:solidFill>
                <a:latin typeface="Arial" pitchFamily="34" charset="0"/>
                <a:ea typeface="+mn-ea"/>
                <a:cs typeface="Arial" pitchFamily="34" charset="0"/>
              </a:rPr>
              <a:t> קצר המראה את האירועים המתרחשים בגוף בעקבות מתן </a:t>
            </a:r>
            <a:r>
              <a:rPr lang="he-IL" sz="1800" kern="0" dirty="0" smtClean="0">
                <a:latin typeface="Arial" pitchFamily="34" charset="0"/>
                <a:ea typeface="+mn-ea"/>
                <a:cs typeface="Arial" pitchFamily="34" charset="0"/>
              </a:rPr>
              <a:t>חיסון סביל. הנוגדנים נקשרים לאנטיגן </a:t>
            </a:r>
            <a:r>
              <a:rPr lang="he-IL" sz="1800" kern="0" dirty="0">
                <a:latin typeface="Arial" pitchFamily="34" charset="0"/>
                <a:ea typeface="+mn-ea"/>
                <a:cs typeface="Arial" pitchFamily="34" charset="0"/>
              </a:rPr>
              <a:t>וכך מסמנים אותם </a:t>
            </a:r>
            <a:endParaRPr lang="he-IL" sz="1800" kern="0" dirty="0" smtClean="0">
              <a:latin typeface="Arial" pitchFamily="34" charset="0"/>
              <a:ea typeface="+mn-ea"/>
              <a:cs typeface="Arial" pitchFamily="34" charset="0"/>
            </a:endParaRPr>
          </a:p>
          <a:p>
            <a:r>
              <a:rPr lang="he-IL" sz="1800" kern="0" dirty="0" smtClean="0">
                <a:latin typeface="Arial" pitchFamily="34" charset="0"/>
                <a:ea typeface="+mn-ea"/>
                <a:cs typeface="Arial" pitchFamily="34" charset="0"/>
              </a:rPr>
              <a:t>לבליעה </a:t>
            </a:r>
            <a:r>
              <a:rPr lang="he-IL" sz="1800" kern="0" dirty="0">
                <a:latin typeface="Arial" pitchFamily="34" charset="0"/>
                <a:ea typeface="+mn-ea"/>
                <a:cs typeface="Arial" pitchFamily="34" charset="0"/>
              </a:rPr>
              <a:t>על ידי </a:t>
            </a:r>
            <a:r>
              <a:rPr lang="he-IL" sz="1800" kern="0" dirty="0" smtClean="0">
                <a:latin typeface="Arial" pitchFamily="34" charset="0"/>
                <a:ea typeface="+mn-ea"/>
                <a:cs typeface="Arial" pitchFamily="34" charset="0"/>
              </a:rPr>
              <a:t>תאים פגוציטים.</a:t>
            </a:r>
            <a:endParaRPr lang="he-IL" sz="1800" kern="0" dirty="0">
              <a:latin typeface="Arial" pitchFamily="34" charset="0"/>
              <a:ea typeface="+mn-ea"/>
              <a:cs typeface="Arial" pitchFamily="34" charset="0"/>
            </a:endParaRPr>
          </a:p>
          <a:p>
            <a:endParaRPr lang="he-I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הרחבה: שלבי הכנת חיסון סביל</a:t>
            </a:r>
            <a:endParaRPr lang="he-IL" sz="1800" dirty="0" smtClean="0">
              <a:solidFill>
                <a:schemeClr val="accent3"/>
              </a:solidFill>
            </a:endParaRPr>
          </a:p>
        </p:txBody>
      </p:sp>
      <p:grpSp>
        <p:nvGrpSpPr>
          <p:cNvPr id="112644" name="קבוצה 15"/>
          <p:cNvGrpSpPr>
            <a:grpSpLocks/>
          </p:cNvGrpSpPr>
          <p:nvPr/>
        </p:nvGrpSpPr>
        <p:grpSpPr bwMode="auto">
          <a:xfrm>
            <a:off x="482600" y="442913"/>
            <a:ext cx="8240713" cy="5627687"/>
            <a:chOff x="207613" y="553045"/>
            <a:chExt cx="8239475" cy="5628970"/>
          </a:xfrm>
        </p:grpSpPr>
        <p:sp>
          <p:nvSpPr>
            <p:cNvPr id="7" name="TextBox 6"/>
            <p:cNvSpPr txBox="1"/>
            <p:nvPr/>
          </p:nvSpPr>
          <p:spPr>
            <a:xfrm>
              <a:off x="207613" y="3160314"/>
              <a:ext cx="2572951" cy="58490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latin typeface="Arial" pitchFamily="34" charset="0"/>
                  <a:ea typeface="+mn-ea"/>
                  <a:cs typeface="Arial" pitchFamily="34" charset="0"/>
                </a:rPr>
                <a:t>מזריקים אנטיגן </a:t>
              </a:r>
              <a:r>
                <a:rPr lang="he-IL" sz="1600" kern="0" dirty="0" smtClean="0">
                  <a:solidFill>
                    <a:prstClr val="black"/>
                  </a:solidFill>
                  <a:latin typeface="Arial" pitchFamily="34" charset="0"/>
                  <a:ea typeface="+mn-ea"/>
                  <a:cs typeface="Arial" pitchFamily="34" charset="0"/>
                </a:rPr>
                <a:t>מוחלש לבעל </a:t>
              </a:r>
              <a:r>
                <a:rPr lang="he-IL" sz="1600" kern="0" dirty="0">
                  <a:solidFill>
                    <a:prstClr val="black"/>
                  </a:solidFill>
                  <a:latin typeface="Arial" pitchFamily="34" charset="0"/>
                  <a:ea typeface="+mn-ea"/>
                  <a:cs typeface="Arial" pitchFamily="34" charset="0"/>
                </a:rPr>
                <a:t>חיים</a:t>
              </a:r>
              <a:endParaRPr lang="he-IL" sz="1600" kern="0" dirty="0">
                <a:solidFill>
                  <a:prstClr val="black"/>
                </a:solidFill>
                <a:latin typeface="Arial"/>
                <a:ea typeface="+mn-ea"/>
                <a:cs typeface="Arial"/>
              </a:endParaRPr>
            </a:p>
          </p:txBody>
        </p:sp>
        <p:pic>
          <p:nvPicPr>
            <p:cNvPr id="112647" name="תמונה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21" y="553045"/>
              <a:ext cx="2455939" cy="245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תמונה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2783" y="914366"/>
              <a:ext cx="1733296" cy="17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תמונה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7563" y="892338"/>
              <a:ext cx="1733296" cy="17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0" name="תמונה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9672" y="4445933"/>
              <a:ext cx="1368152" cy="150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1" name="תמונה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3871507"/>
              <a:ext cx="2310508" cy="231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761442" y="2868148"/>
              <a:ext cx="2145978" cy="58433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latin typeface="Arial" pitchFamily="34" charset="0"/>
                  <a:ea typeface="+mn-ea"/>
                  <a:cs typeface="Arial" pitchFamily="34" charset="0"/>
                </a:rPr>
                <a:t>מפרידים מן הדם את הנוזל שמכיל נוגדנים</a:t>
              </a:r>
              <a:endParaRPr lang="he-IL" sz="1600" kern="0" dirty="0">
                <a:solidFill>
                  <a:prstClr val="black"/>
                </a:solidFill>
                <a:latin typeface="Arial"/>
                <a:ea typeface="+mn-ea"/>
                <a:cs typeface="Arial"/>
              </a:endParaRPr>
            </a:p>
          </p:txBody>
        </p:sp>
        <p:sp>
          <p:nvSpPr>
            <p:cNvPr id="12" name="TextBox 11"/>
            <p:cNvSpPr txBox="1"/>
            <p:nvPr/>
          </p:nvSpPr>
          <p:spPr>
            <a:xfrm>
              <a:off x="2939291" y="2925311"/>
              <a:ext cx="2676123" cy="5859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latin typeface="Arial" pitchFamily="34" charset="0"/>
                  <a:ea typeface="+mn-ea"/>
                  <a:cs typeface="Arial" pitchFamily="34" charset="0"/>
                </a:rPr>
                <a:t>לאחר כעשרה ימים מוציאים מבעל החיים דם שמכיל נוגדנים</a:t>
              </a:r>
              <a:endParaRPr lang="he-IL" sz="1600" kern="0" dirty="0">
                <a:solidFill>
                  <a:prstClr val="black"/>
                </a:solidFill>
                <a:latin typeface="Arial"/>
                <a:ea typeface="+mn-ea"/>
                <a:cs typeface="Arial"/>
              </a:endParaRPr>
            </a:p>
          </p:txBody>
        </p:sp>
        <p:sp>
          <p:nvSpPr>
            <p:cNvPr id="14" name="TextBox 13"/>
            <p:cNvSpPr txBox="1"/>
            <p:nvPr/>
          </p:nvSpPr>
          <p:spPr>
            <a:xfrm>
              <a:off x="7577269" y="4784697"/>
              <a:ext cx="869819" cy="33821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latin typeface="Arial" pitchFamily="34" charset="0"/>
                  <a:ea typeface="+mn-ea"/>
                  <a:cs typeface="Arial" pitchFamily="34" charset="0"/>
                </a:rPr>
                <a:t>נוגדנים</a:t>
              </a:r>
              <a:endParaRPr lang="he-IL" sz="1600" kern="0" dirty="0">
                <a:solidFill>
                  <a:prstClr val="black"/>
                </a:solidFill>
                <a:latin typeface="Arial"/>
                <a:ea typeface="+mn-ea"/>
                <a:cs typeface="Arial"/>
              </a:endParaRPr>
            </a:p>
          </p:txBody>
        </p:sp>
        <p:sp>
          <p:nvSpPr>
            <p:cNvPr id="15" name="TextBox 14"/>
            <p:cNvSpPr txBox="1"/>
            <p:nvPr/>
          </p:nvSpPr>
          <p:spPr>
            <a:xfrm>
              <a:off x="2751994" y="4764055"/>
              <a:ext cx="2147564" cy="61609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מ</a:t>
              </a:r>
              <a:r>
                <a:rPr lang="he-IL" sz="1600" kern="0" dirty="0">
                  <a:solidFill>
                    <a:prstClr val="black"/>
                  </a:solidFill>
                  <a:latin typeface="Arial" pitchFamily="34" charset="0"/>
                  <a:ea typeface="+mn-ea"/>
                  <a:cs typeface="Arial" pitchFamily="34" charset="0"/>
                </a:rPr>
                <a:t>זריקים את הנוגדנים לאדם שזקוק לחיסון</a:t>
              </a:r>
              <a:endParaRPr lang="he-IL" sz="1600" kern="0" dirty="0">
                <a:solidFill>
                  <a:prstClr val="black"/>
                </a:solidFill>
                <a:latin typeface="Arial"/>
                <a:ea typeface="+mn-ea"/>
                <a:cs typeface="Arial"/>
              </a:endParaRPr>
            </a:p>
          </p:txBody>
        </p:sp>
        <p:sp>
          <p:nvSpPr>
            <p:cNvPr id="10" name="חץ ימינה 9"/>
            <p:cNvSpPr/>
            <p:nvPr/>
          </p:nvSpPr>
          <p:spPr>
            <a:xfrm>
              <a:off x="3347216" y="1780462"/>
              <a:ext cx="288882" cy="3525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7" name="חץ ימינה 16"/>
            <p:cNvSpPr/>
            <p:nvPr/>
          </p:nvSpPr>
          <p:spPr>
            <a:xfrm>
              <a:off x="5605890" y="1758232"/>
              <a:ext cx="288882" cy="35091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8" name="חץ ימינה 17"/>
            <p:cNvSpPr/>
            <p:nvPr/>
          </p:nvSpPr>
          <p:spPr>
            <a:xfrm rot="5400000">
              <a:off x="6750251" y="3871743"/>
              <a:ext cx="287403" cy="3507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sp>
          <p:nvSpPr>
            <p:cNvPr id="19" name="חץ ימינה 18"/>
            <p:cNvSpPr/>
            <p:nvPr/>
          </p:nvSpPr>
          <p:spPr>
            <a:xfrm flipH="1">
              <a:off x="5477321" y="4873617"/>
              <a:ext cx="287295" cy="3525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22"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FAA75D-FFF7-4F8F-A4AF-7FE8F601BEF1}" type="slidenum">
              <a:rPr lang="he-IL" sz="1200" smtClean="0">
                <a:solidFill>
                  <a:prstClr val="white">
                    <a:lumMod val="75000"/>
                  </a:prstClr>
                </a:solidFill>
              </a:rPr>
              <a:pPr fontAlgn="base">
                <a:spcBef>
                  <a:spcPct val="0"/>
                </a:spcBef>
                <a:spcAft>
                  <a:spcPct val="0"/>
                </a:spcAft>
                <a:defRPr/>
              </a:pPr>
              <a:t>44</a:t>
            </a:fld>
            <a:endParaRPr lang="he-IL" sz="1200" dirty="0" smtClean="0">
              <a:solidFill>
                <a:prstClr val="white">
                  <a:lumMod val="75000"/>
                </a:prstClr>
              </a:solidFill>
            </a:endParaRPr>
          </a:p>
        </p:txBody>
      </p:sp>
    </p:spTree>
    <p:extLst>
      <p:ext uri="{BB962C8B-B14F-4D97-AF65-F5344CB8AC3E}">
        <p14:creationId xmlns:p14="http://schemas.microsoft.com/office/powerpoint/2010/main" val="1328973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קבוצה 9"/>
          <p:cNvGrpSpPr>
            <a:grpSpLocks/>
          </p:cNvGrpSpPr>
          <p:nvPr/>
        </p:nvGrpSpPr>
        <p:grpSpPr bwMode="auto">
          <a:xfrm>
            <a:off x="827088" y="2136775"/>
            <a:ext cx="3051175" cy="4583113"/>
            <a:chOff x="693099" y="1604803"/>
            <a:chExt cx="3051175" cy="4583272"/>
          </a:xfrm>
        </p:grpSpPr>
        <p:pic>
          <p:nvPicPr>
            <p:cNvPr id="115722" name="תמונה 9" descr="iStock_000008548670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099" y="1604803"/>
              <a:ext cx="3051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1142361" y="5857864"/>
              <a:ext cx="2071688" cy="330211"/>
            </a:xfrm>
            <a:prstGeom prst="rect">
              <a:avLst/>
            </a:prstGeom>
            <a:noFill/>
            <a:ln w="22225">
              <a:noFill/>
            </a:ln>
            <a:effectLst/>
          </p:spPr>
          <p:txBody>
            <a:bodyPr rtlCol="1" anchor="ctr"/>
            <a:lstStyle/>
            <a:p>
              <a:pPr algn="l" fontAlgn="auto">
                <a:spcBef>
                  <a:spcPts val="0"/>
                </a:spcBef>
                <a:spcAft>
                  <a:spcPts val="0"/>
                </a:spcAft>
                <a:defRPr/>
              </a:pPr>
              <a:r>
                <a:rPr lang="en-US" sz="1000" dirty="0">
                  <a:solidFill>
                    <a:prstClr val="black"/>
                  </a:solidFill>
                </a:rPr>
                <a:t>© istockphoto.com/ Kais </a:t>
              </a:r>
              <a:r>
                <a:rPr lang="en-US" sz="1000" dirty="0" err="1">
                  <a:solidFill>
                    <a:prstClr val="black"/>
                  </a:solidFill>
                </a:rPr>
                <a:t>Tolmats</a:t>
              </a:r>
              <a:endParaRPr lang="he-IL" sz="1000" dirty="0">
                <a:solidFill>
                  <a:prstClr val="black"/>
                </a:solidFill>
                <a:latin typeface="Arial"/>
                <a:cs typeface="Arial"/>
              </a:endParaRPr>
            </a:p>
          </p:txBody>
        </p:sp>
      </p:grpSp>
      <p:sp>
        <p:nvSpPr>
          <p:cNvPr id="8" name="מלבן 7"/>
          <p:cNvSpPr/>
          <p:nvPr/>
        </p:nvSpPr>
        <p:spPr>
          <a:xfrm>
            <a:off x="231775" y="571500"/>
            <a:ext cx="8443913" cy="158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חיסון סביל טבעי</a:t>
            </a:r>
            <a:endParaRPr lang="he-IL" sz="1800" dirty="0" smtClean="0"/>
          </a:p>
        </p:txBody>
      </p:sp>
      <p:sp>
        <p:nvSpPr>
          <p:cNvPr id="7" name="TextBox 6"/>
          <p:cNvSpPr txBox="1"/>
          <p:nvPr/>
        </p:nvSpPr>
        <p:spPr>
          <a:xfrm>
            <a:off x="104775" y="571500"/>
            <a:ext cx="8469313" cy="24923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srgbClr val="FF6600"/>
                </a:solidFill>
                <a:latin typeface="Arial" pitchFamily="34" charset="0"/>
                <a:ea typeface="+mn-ea"/>
                <a:cs typeface="Arial" pitchFamily="34" charset="0"/>
              </a:rPr>
              <a:t>חיסון סביל טבעי</a:t>
            </a: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כל תינוק מחוסן בחיסון סביל טבעי כבר בלידתו</a:t>
            </a:r>
            <a:r>
              <a:rPr lang="en-US" sz="1800" kern="0" dirty="0">
                <a:solidFill>
                  <a:prstClr val="black"/>
                </a:solidFill>
                <a:latin typeface="Arial" pitchFamily="34" charset="0"/>
                <a:ea typeface="+mn-ea"/>
                <a:cs typeface="Arial" pitchFamily="34" charset="0"/>
              </a:rPr>
              <a:t>;</a:t>
            </a:r>
            <a:r>
              <a:rPr lang="he-IL" sz="1800" kern="0" dirty="0">
                <a:solidFill>
                  <a:prstClr val="black"/>
                </a:solidFill>
                <a:latin typeface="Arial" pitchFamily="34" charset="0"/>
                <a:ea typeface="+mn-ea"/>
                <a:cs typeface="Arial" pitchFamily="34" charset="0"/>
              </a:rPr>
              <a:t> בזמן ההיריון עוברים נוגדנים מן האם לעובר</a:t>
            </a: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דרך השיליה. </a:t>
            </a: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כמו כן, כאשר האם מיניקה את התינוק, נוגדנים </a:t>
            </a:r>
            <a:r>
              <a:rPr lang="he-IL" sz="1800" kern="0" dirty="0">
                <a:solidFill>
                  <a:prstClr val="black"/>
                </a:solidFill>
                <a:latin typeface="Arial" pitchFamily="34" charset="0"/>
                <a:cs typeface="Arial" pitchFamily="34" charset="0"/>
              </a:rPr>
              <a:t>עוברים </a:t>
            </a:r>
            <a:r>
              <a:rPr lang="he-IL" sz="1800" kern="0" dirty="0">
                <a:solidFill>
                  <a:prstClr val="black"/>
                </a:solidFill>
                <a:latin typeface="Arial" pitchFamily="34" charset="0"/>
                <a:ea typeface="+mn-ea"/>
                <a:cs typeface="Arial" pitchFamily="34" charset="0"/>
              </a:rPr>
              <a:t>ממנה אליו דרך החלב. </a:t>
            </a: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לכן הנקה מומלצת מאוד!</a:t>
            </a:r>
          </a:p>
          <a:p>
            <a:pPr fontAlgn="auto">
              <a:spcBef>
                <a:spcPts val="0"/>
              </a:spcBef>
              <a:spcAft>
                <a:spcPts val="0"/>
              </a:spcAft>
              <a:defRPr/>
            </a:pPr>
            <a:endParaRPr lang="he-IL" sz="1800" kern="0" dirty="0">
              <a:solidFill>
                <a:prstClr val="black"/>
              </a:solidFill>
              <a:latin typeface="Arial" pitchFamily="34" charset="0"/>
              <a:ea typeface="+mn-ea"/>
              <a:cs typeface="Arial" pitchFamily="34" charset="0"/>
            </a:endParaRPr>
          </a:p>
          <a:p>
            <a:pPr fontAlgn="auto">
              <a:spcBef>
                <a:spcPts val="0"/>
              </a:spcBef>
              <a:spcAft>
                <a:spcPts val="0"/>
              </a:spcAft>
              <a:defRPr/>
            </a:pPr>
            <a:endParaRPr lang="he-IL" sz="1800" kern="0" dirty="0">
              <a:solidFill>
                <a:prstClr val="black"/>
              </a:solidFill>
              <a:latin typeface="Arial" pitchFamily="34" charset="0"/>
              <a:ea typeface="+mn-ea"/>
              <a:cs typeface="Arial" pitchFamily="34" charset="0"/>
            </a:endParaRPr>
          </a:p>
          <a:p>
            <a:pPr fontAlgn="auto">
              <a:spcBef>
                <a:spcPts val="0"/>
              </a:spcBef>
              <a:spcAft>
                <a:spcPts val="0"/>
              </a:spcAft>
              <a:defRPr/>
            </a:pPr>
            <a:endParaRPr lang="he-IL" sz="1800" kern="0" dirty="0">
              <a:solidFill>
                <a:prstClr val="black"/>
              </a:solidFill>
              <a:latin typeface="Arial" pitchFamily="34" charset="0"/>
              <a:ea typeface="+mn-ea"/>
              <a:cs typeface="Arial" pitchFamily="34" charset="0"/>
            </a:endParaRPr>
          </a:p>
          <a:p>
            <a:pPr fontAlgn="auto">
              <a:spcBef>
                <a:spcPts val="0"/>
              </a:spcBef>
              <a:spcAft>
                <a:spcPts val="0"/>
              </a:spcAft>
              <a:defRPr/>
            </a:pPr>
            <a:endParaRPr lang="he-IL" sz="1200" kern="0" dirty="0">
              <a:solidFill>
                <a:prstClr val="black"/>
              </a:solidFill>
              <a:latin typeface="Arial"/>
              <a:ea typeface="+mn-ea"/>
              <a:cs typeface="Arial"/>
            </a:endParaRPr>
          </a:p>
        </p:txBody>
      </p:sp>
      <p:pic>
        <p:nvPicPr>
          <p:cNvPr id="11571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625" y="3563938"/>
            <a:ext cx="42576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0" name="מלבן 1"/>
          <p:cNvSpPr>
            <a:spLocks noChangeArrowheads="1"/>
          </p:cNvSpPr>
          <p:nvPr/>
        </p:nvSpPr>
        <p:spPr bwMode="auto">
          <a:xfrm>
            <a:off x="4338638" y="6116638"/>
            <a:ext cx="2286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prstClr val="black"/>
                </a:solidFill>
                <a:latin typeface="Calibri" pitchFamily="34" charset="0"/>
                <a:ea typeface="Calibri" pitchFamily="34" charset="0"/>
                <a:cs typeface="Arial" pitchFamily="34" charset="0"/>
              </a:rPr>
              <a:t>© istockphoto.com/Tiburon Studios</a:t>
            </a:r>
          </a:p>
        </p:txBody>
      </p:sp>
      <p:sp>
        <p:nvSpPr>
          <p:cNvPr id="15"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08DA4CE-DBD4-42DA-BC1A-E4E9E48AF90B}" type="slidenum">
              <a:rPr lang="he-IL" sz="1200" smtClean="0">
                <a:solidFill>
                  <a:prstClr val="white">
                    <a:lumMod val="75000"/>
                  </a:prstClr>
                </a:solidFill>
              </a:rPr>
              <a:pPr fontAlgn="base">
                <a:spcBef>
                  <a:spcPct val="0"/>
                </a:spcBef>
                <a:spcAft>
                  <a:spcPct val="0"/>
                </a:spcAft>
                <a:defRPr/>
              </a:pPr>
              <a:t>45</a:t>
            </a:fld>
            <a:endParaRPr lang="he-IL" sz="1200" dirty="0" smtClean="0">
              <a:solidFill>
                <a:prstClr val="white">
                  <a:lumMod val="75000"/>
                </a:prstClr>
              </a:solidFill>
            </a:endParaRPr>
          </a:p>
        </p:txBody>
      </p:sp>
    </p:spTree>
    <p:extLst>
      <p:ext uri="{BB962C8B-B14F-4D97-AF65-F5344CB8AC3E}">
        <p14:creationId xmlns:p14="http://schemas.microsoft.com/office/powerpoint/2010/main" val="2906471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חיסונים הניתנים לילדים בארץ</a:t>
            </a:r>
            <a:endParaRPr lang="he-IL" sz="1800" dirty="0" smtClean="0">
              <a:solidFill>
                <a:schemeClr val="accent3"/>
              </a:solidFill>
            </a:endParaRPr>
          </a:p>
        </p:txBody>
      </p:sp>
      <p:sp>
        <p:nvSpPr>
          <p:cNvPr id="7" name="TextBox 6"/>
          <p:cNvSpPr txBox="1"/>
          <p:nvPr/>
        </p:nvSpPr>
        <p:spPr>
          <a:xfrm>
            <a:off x="-1588" y="588963"/>
            <a:ext cx="8469313" cy="830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בארץ נהוג לחסן את הילדים נגד המחלות הבאות: צהבת מסוג </a:t>
            </a:r>
            <a:r>
              <a:rPr lang="en-US" sz="1800" kern="0" dirty="0">
                <a:solidFill>
                  <a:prstClr val="black"/>
                </a:solidFill>
                <a:latin typeface="Arial" pitchFamily="34" charset="0"/>
                <a:ea typeface="+mn-ea"/>
                <a:cs typeface="Arial" pitchFamily="34" charset="0"/>
              </a:rPr>
              <a:t>B</a:t>
            </a:r>
            <a:r>
              <a:rPr lang="he-IL" sz="1800" kern="0" dirty="0">
                <a:solidFill>
                  <a:prstClr val="black"/>
                </a:solidFill>
                <a:latin typeface="Arial" pitchFamily="34" charset="0"/>
                <a:ea typeface="+mn-ea"/>
                <a:cs typeface="Arial" pitchFamily="34" charset="0"/>
              </a:rPr>
              <a:t>, קרמת (דיפתריה), </a:t>
            </a:r>
          </a:p>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צפדת (טטנוס), שעלת, שיתוק ילדים, אדמת, חזרת, חצבת ודלקת קרום המח.</a:t>
            </a:r>
          </a:p>
          <a:p>
            <a:pPr fontAlgn="auto">
              <a:spcBef>
                <a:spcPts val="0"/>
              </a:spcBef>
              <a:spcAft>
                <a:spcPts val="0"/>
              </a:spcAft>
              <a:defRPr/>
            </a:pPr>
            <a:endParaRPr lang="he-IL" sz="1200" kern="0" dirty="0">
              <a:solidFill>
                <a:prstClr val="black"/>
              </a:solidFill>
              <a:latin typeface="Arial"/>
              <a:ea typeface="+mn-ea"/>
              <a:cs typeface="Arial"/>
            </a:endParaRPr>
          </a:p>
        </p:txBody>
      </p:sp>
      <p:sp>
        <p:nvSpPr>
          <p:cNvPr id="11" name="TextBox 10"/>
          <p:cNvSpPr txBox="1"/>
          <p:nvPr/>
        </p:nvSpPr>
        <p:spPr>
          <a:xfrm>
            <a:off x="0" y="5159152"/>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לעתים, כאשר רוצים לשמור על רמה גבוהה של תאי זיכרון בגוף, לאחר זמן כלשהו, </a:t>
            </a:r>
            <a:r>
              <a:rPr lang="he-IL" sz="1800" kern="0" dirty="0">
                <a:solidFill>
                  <a:prstClr val="black"/>
                </a:solidFill>
                <a:latin typeface="Arial" pitchFamily="34" charset="0"/>
                <a:cs typeface="Arial" pitchFamily="34" charset="0"/>
              </a:rPr>
              <a:t>מזריקים </a:t>
            </a:r>
            <a:r>
              <a:rPr lang="he-IL" sz="1800" kern="0" dirty="0">
                <a:solidFill>
                  <a:prstClr val="black"/>
                </a:solidFill>
                <a:latin typeface="Arial" pitchFamily="34" charset="0"/>
                <a:ea typeface="+mn-ea"/>
                <a:cs typeface="Arial" pitchFamily="34" charset="0"/>
              </a:rPr>
              <a:t>מנת חיסון נוספת. זריקה זו נקראת </a:t>
            </a:r>
            <a:r>
              <a:rPr lang="he-IL" sz="1800" kern="0" dirty="0">
                <a:solidFill>
                  <a:srgbClr val="FF6600"/>
                </a:solidFill>
                <a:latin typeface="Arial" pitchFamily="34" charset="0"/>
                <a:ea typeface="+mn-ea"/>
                <a:cs typeface="Arial" pitchFamily="34" charset="0"/>
              </a:rPr>
              <a:t>זריקת דחף</a:t>
            </a:r>
            <a:r>
              <a:rPr lang="he-IL" sz="1800" kern="0" dirty="0">
                <a:solidFill>
                  <a:prstClr val="black"/>
                </a:solidFill>
                <a:latin typeface="Arial" pitchFamily="34" charset="0"/>
                <a:ea typeface="+mn-ea"/>
                <a:cs typeface="Arial" pitchFamily="34" charset="0"/>
              </a:rPr>
              <a:t>.</a:t>
            </a:r>
            <a:endParaRPr lang="he-IL" sz="1200" kern="0" dirty="0">
              <a:solidFill>
                <a:prstClr val="black"/>
              </a:solidFill>
              <a:latin typeface="Arial"/>
              <a:ea typeface="+mn-ea"/>
              <a:cs typeface="Arial"/>
            </a:endParaRPr>
          </a:p>
        </p:txBody>
      </p:sp>
      <p:sp>
        <p:nvSpPr>
          <p:cNvPr id="14"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484DF33-7F03-4628-9B36-C5E270C36FCA}" type="slidenum">
              <a:rPr lang="he-IL" sz="1200" smtClean="0">
                <a:solidFill>
                  <a:prstClr val="white">
                    <a:lumMod val="75000"/>
                  </a:prstClr>
                </a:solidFill>
              </a:rPr>
              <a:pPr fontAlgn="base">
                <a:spcBef>
                  <a:spcPct val="0"/>
                </a:spcBef>
                <a:spcAft>
                  <a:spcPct val="0"/>
                </a:spcAft>
                <a:defRPr/>
              </a:pPr>
              <a:t>46</a:t>
            </a:fld>
            <a:endParaRPr lang="he-IL" sz="1200" dirty="0" smtClean="0">
              <a:solidFill>
                <a:prstClr val="white">
                  <a:lumMod val="75000"/>
                </a:prstClr>
              </a:solidFill>
            </a:endParaRPr>
          </a:p>
        </p:txBody>
      </p:sp>
      <p:grpSp>
        <p:nvGrpSpPr>
          <p:cNvPr id="110599" name="קבוצה 1"/>
          <p:cNvGrpSpPr>
            <a:grpSpLocks/>
          </p:cNvGrpSpPr>
          <p:nvPr/>
        </p:nvGrpSpPr>
        <p:grpSpPr bwMode="auto">
          <a:xfrm>
            <a:off x="3276600" y="1660525"/>
            <a:ext cx="3017838" cy="3255963"/>
            <a:chOff x="3275856" y="1438595"/>
            <a:chExt cx="3017847" cy="3256361"/>
          </a:xfrm>
        </p:grpSpPr>
        <p:pic>
          <p:nvPicPr>
            <p:cNvPr id="11060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438595"/>
              <a:ext cx="3017847" cy="3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1" name="מלבן 1"/>
            <p:cNvSpPr>
              <a:spLocks noChangeArrowheads="1"/>
            </p:cNvSpPr>
            <p:nvPr/>
          </p:nvSpPr>
          <p:spPr bwMode="auto">
            <a:xfrm>
              <a:off x="3278443" y="4448894"/>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prstClr val="black"/>
                  </a:solidFill>
                  <a:latin typeface="Calibri" pitchFamily="34" charset="0"/>
                  <a:ea typeface="Calibri" pitchFamily="34" charset="0"/>
                  <a:cs typeface="Arial" pitchFamily="34" charset="0"/>
                </a:rPr>
                <a:t>©istockphoto.com/Dmitry Naumov</a:t>
              </a:r>
            </a:p>
          </p:txBody>
        </p:sp>
      </p:grpSp>
    </p:spTree>
    <p:extLst>
      <p:ext uri="{BB962C8B-B14F-4D97-AF65-F5344CB8AC3E}">
        <p14:creationId xmlns:p14="http://schemas.microsoft.com/office/powerpoint/2010/main" val="4071673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הזיכרון החיסוני, חיסון פעיל, חיסון סביל</a:t>
            </a:r>
            <a:endParaRPr lang="he-IL" sz="1800" dirty="0" smtClean="0"/>
          </a:p>
        </p:txBody>
      </p:sp>
      <p:sp>
        <p:nvSpPr>
          <p:cNvPr id="20" name="Rectangle 13"/>
          <p:cNvSpPr/>
          <p:nvPr/>
        </p:nvSpPr>
        <p:spPr>
          <a:xfrm>
            <a:off x="357188" y="765174"/>
            <a:ext cx="8089900" cy="583217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800" dirty="0">
                <a:solidFill>
                  <a:prstClr val="black"/>
                </a:solidFill>
              </a:rPr>
              <a:t> כאשר אנטיגן חודר לגוף בפעם הראשונה, מתרחשת </a:t>
            </a:r>
            <a:r>
              <a:rPr lang="he-IL" sz="1800" u="sng" dirty="0">
                <a:solidFill>
                  <a:prstClr val="black"/>
                </a:solidFill>
              </a:rPr>
              <a:t>תגובת חיסון ראשונית ייחודית </a:t>
            </a:r>
          </a:p>
          <a:p>
            <a:pPr marL="180975">
              <a:lnSpc>
                <a:spcPct val="150000"/>
              </a:lnSpc>
              <a:defRPr/>
            </a:pPr>
            <a:r>
              <a:rPr lang="he-IL" sz="1800" dirty="0">
                <a:solidFill>
                  <a:prstClr val="black"/>
                </a:solidFill>
              </a:rPr>
              <a:t>לאנטיגן, הכוללת תגובה תאית (יצירת תאי </a:t>
            </a:r>
            <a:r>
              <a:rPr lang="en-US" sz="1800" dirty="0">
                <a:solidFill>
                  <a:prstClr val="black"/>
                </a:solidFill>
              </a:rPr>
              <a:t>T</a:t>
            </a:r>
            <a:r>
              <a:rPr lang="he-IL" sz="1800" dirty="0">
                <a:solidFill>
                  <a:prstClr val="black"/>
                </a:solidFill>
              </a:rPr>
              <a:t>-הורגים), ותגובה הומורלית (נוגדנים).</a:t>
            </a:r>
          </a:p>
          <a:p>
            <a:pPr>
              <a:lnSpc>
                <a:spcPct val="150000"/>
              </a:lnSpc>
              <a:buFontTx/>
              <a:buBlip>
                <a:blip r:embed="rId3"/>
              </a:buBlip>
              <a:defRPr/>
            </a:pPr>
            <a:r>
              <a:rPr lang="he-IL" sz="1800" dirty="0">
                <a:solidFill>
                  <a:prstClr val="black"/>
                </a:solidFill>
              </a:rPr>
              <a:t> כמו כן, נוצרים </a:t>
            </a:r>
            <a:r>
              <a:rPr lang="he-IL" sz="1800" u="sng" dirty="0">
                <a:solidFill>
                  <a:prstClr val="black"/>
                </a:solidFill>
              </a:rPr>
              <a:t>תאי זיכרון ייחודיים </a:t>
            </a:r>
            <a:r>
              <a:rPr lang="he-IL" sz="1800" dirty="0">
                <a:solidFill>
                  <a:prstClr val="black"/>
                </a:solidFill>
              </a:rPr>
              <a:t>לאנטיגן, הנשארים בגוף לאורך זמן. כאשר אותו   </a:t>
            </a:r>
          </a:p>
          <a:p>
            <a:pPr>
              <a:lnSpc>
                <a:spcPct val="150000"/>
              </a:lnSpc>
              <a:defRPr/>
            </a:pPr>
            <a:r>
              <a:rPr lang="he-IL" sz="1800" dirty="0">
                <a:solidFill>
                  <a:prstClr val="black"/>
                </a:solidFill>
              </a:rPr>
              <a:t>  האנטיגן חודר שוב לגוף, מתרחשת </a:t>
            </a:r>
            <a:r>
              <a:rPr lang="he-IL" sz="1800" u="sng" dirty="0">
                <a:solidFill>
                  <a:prstClr val="black"/>
                </a:solidFill>
              </a:rPr>
              <a:t>תגובה שניונית</a:t>
            </a:r>
            <a:r>
              <a:rPr lang="he-IL" sz="1800" dirty="0">
                <a:solidFill>
                  <a:prstClr val="black"/>
                </a:solidFill>
              </a:rPr>
              <a:t>: תאי הזיכרון מגיבים ומפעילים תגובה </a:t>
            </a:r>
          </a:p>
          <a:p>
            <a:pPr>
              <a:lnSpc>
                <a:spcPct val="150000"/>
              </a:lnSpc>
              <a:defRPr/>
            </a:pPr>
            <a:r>
              <a:rPr lang="he-IL" sz="1800" dirty="0">
                <a:solidFill>
                  <a:prstClr val="black"/>
                </a:solidFill>
              </a:rPr>
              <a:t> תאית ותגובה הומורלית מהר יותר, ובעצמה חזקה יותר, וכך נמנע נזק לגוף.</a:t>
            </a:r>
          </a:p>
          <a:p>
            <a:pPr>
              <a:lnSpc>
                <a:spcPct val="150000"/>
              </a:lnSpc>
              <a:defRPr/>
            </a:pPr>
            <a:r>
              <a:rPr lang="he-IL" sz="1800" dirty="0">
                <a:solidFill>
                  <a:prstClr val="black"/>
                </a:solidFill>
              </a:rPr>
              <a:t>  תופעה זו נקראת בשם </a:t>
            </a:r>
            <a:r>
              <a:rPr lang="he-IL" sz="1800" u="sng" dirty="0">
                <a:solidFill>
                  <a:prstClr val="black"/>
                </a:solidFill>
              </a:rPr>
              <a:t>הזיכרון החיסוני</a:t>
            </a:r>
            <a:r>
              <a:rPr lang="he-IL" sz="1800" dirty="0">
                <a:solidFill>
                  <a:prstClr val="black"/>
                </a:solidFill>
              </a:rPr>
              <a:t>.</a:t>
            </a:r>
          </a:p>
          <a:p>
            <a:pPr>
              <a:lnSpc>
                <a:spcPct val="150000"/>
              </a:lnSpc>
              <a:defRPr/>
            </a:pPr>
            <a:r>
              <a:rPr lang="he-IL" sz="1800" dirty="0">
                <a:solidFill>
                  <a:prstClr val="black"/>
                </a:solidFill>
              </a:rPr>
              <a:t>  </a:t>
            </a:r>
            <a:r>
              <a:rPr lang="he-IL" sz="1800" u="sng" dirty="0">
                <a:solidFill>
                  <a:prstClr val="black"/>
                </a:solidFill>
              </a:rPr>
              <a:t>חיסונים</a:t>
            </a:r>
          </a:p>
          <a:p>
            <a:pPr>
              <a:lnSpc>
                <a:spcPct val="150000"/>
              </a:lnSpc>
              <a:buFontTx/>
              <a:buBlip>
                <a:blip r:embed="rId3"/>
              </a:buBlip>
              <a:defRPr/>
            </a:pPr>
            <a:r>
              <a:rPr lang="he-IL" sz="1800" dirty="0">
                <a:solidFill>
                  <a:prstClr val="black"/>
                </a:solidFill>
              </a:rPr>
              <a:t> חיסון פעיל ניתן למניעת מחלות. החיסון מכיל אנטיגן מוחלש או מומת, המעורר תגובה  </a:t>
            </a:r>
          </a:p>
          <a:p>
            <a:pPr marL="180975" indent="-180975">
              <a:lnSpc>
                <a:spcPct val="150000"/>
              </a:lnSpc>
              <a:defRPr/>
            </a:pPr>
            <a:r>
              <a:rPr lang="he-IL" sz="1800" dirty="0">
                <a:solidFill>
                  <a:prstClr val="black"/>
                </a:solidFill>
              </a:rPr>
              <a:t>  ראשונית, וזיכרון חיסוני – תאי זיכרון ייחודיים לאנטיגן, שיעוררו תגובה שניונית אם האנטיגן יחדור שוב לגוף.</a:t>
            </a:r>
          </a:p>
          <a:p>
            <a:pPr>
              <a:lnSpc>
                <a:spcPct val="150000"/>
              </a:lnSpc>
              <a:buFontTx/>
              <a:buBlip>
                <a:blip r:embed="rId3"/>
              </a:buBlip>
              <a:defRPr/>
            </a:pPr>
            <a:r>
              <a:rPr lang="he-IL" sz="1800" dirty="0">
                <a:solidFill>
                  <a:prstClr val="black"/>
                </a:solidFill>
              </a:rPr>
              <a:t> חיסון סביל ניתן לריפוי אנשים החולים במחלה. החיסון מכיל נוגדנים ייחודיים לגורם </a:t>
            </a:r>
          </a:p>
          <a:p>
            <a:pPr>
              <a:lnSpc>
                <a:spcPct val="150000"/>
              </a:lnSpc>
              <a:defRPr/>
            </a:pPr>
            <a:r>
              <a:rPr lang="he-IL" sz="1800" dirty="0">
                <a:solidFill>
                  <a:prstClr val="black"/>
                </a:solidFill>
              </a:rPr>
              <a:t>  המחלה. </a:t>
            </a:r>
          </a:p>
          <a:p>
            <a:pPr>
              <a:lnSpc>
                <a:spcPct val="150000"/>
              </a:lnSpc>
              <a:buFontTx/>
              <a:buBlip>
                <a:blip r:embed="rId3"/>
              </a:buBlip>
              <a:defRPr/>
            </a:pPr>
            <a:r>
              <a:rPr lang="he-IL" sz="1800" dirty="0">
                <a:solidFill>
                  <a:prstClr val="black"/>
                </a:solidFill>
              </a:rPr>
              <a:t> תינוק מקבל נוגדנים מאמו עוד בהיותו ברחם, ולאחר לידתו דרך חלב האם. זה חיסון </a:t>
            </a:r>
          </a:p>
          <a:p>
            <a:pPr>
              <a:lnSpc>
                <a:spcPct val="150000"/>
              </a:lnSpc>
              <a:defRPr/>
            </a:pPr>
            <a:r>
              <a:rPr lang="he-IL" sz="1800" dirty="0">
                <a:solidFill>
                  <a:prstClr val="black"/>
                </a:solidFill>
              </a:rPr>
              <a:t>  סביל טבעי.</a:t>
            </a:r>
          </a:p>
          <a:p>
            <a:pPr>
              <a:lnSpc>
                <a:spcPct val="150000"/>
              </a:lnSpc>
              <a:buFontTx/>
              <a:buBlip>
                <a:blip r:embed="rId3"/>
              </a:buBlip>
              <a:defRPr/>
            </a:pPr>
            <a:endParaRPr lang="he-IL" sz="1800" dirty="0">
              <a:solidFill>
                <a:prstClr val="black"/>
              </a:solidFill>
            </a:endParaRPr>
          </a:p>
          <a:p>
            <a:pPr>
              <a:lnSpc>
                <a:spcPct val="150000"/>
              </a:lnSpc>
              <a:defRPr/>
            </a:pPr>
            <a:endParaRPr lang="he-IL" sz="1800" dirty="0">
              <a:solidFill>
                <a:prstClr val="black"/>
              </a:solidFill>
            </a:endParaRPr>
          </a:p>
          <a:p>
            <a:pPr>
              <a:lnSpc>
                <a:spcPct val="150000"/>
              </a:lnSpc>
              <a:buFontTx/>
              <a:buBlip>
                <a:blip r:embed="rId3"/>
              </a:buBlip>
              <a:defRPr/>
            </a:pPr>
            <a:endParaRPr lang="he-IL" sz="1800" dirty="0">
              <a:solidFill>
                <a:prstClr val="black"/>
              </a:solidFill>
            </a:endParaRPr>
          </a:p>
          <a:p>
            <a:pPr>
              <a:lnSpc>
                <a:spcPct val="150000"/>
              </a:lnSpc>
              <a:defRPr/>
            </a:pPr>
            <a:endParaRPr lang="he-IL" sz="1800" dirty="0">
              <a:solidFill>
                <a:srgbClr val="000000"/>
              </a:solidFill>
            </a:endParaRP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54D66A-434D-41BB-A6C2-AAC63591C510}" type="slidenum">
              <a:rPr lang="he-IL" sz="1200" smtClean="0">
                <a:solidFill>
                  <a:prstClr val="white">
                    <a:lumMod val="75000"/>
                  </a:prstClr>
                </a:solidFill>
              </a:rPr>
              <a:pPr fontAlgn="base">
                <a:spcBef>
                  <a:spcPct val="0"/>
                </a:spcBef>
                <a:spcAft>
                  <a:spcPct val="0"/>
                </a:spcAft>
                <a:defRPr/>
              </a:pPr>
              <a:t>47</a:t>
            </a:fld>
            <a:endParaRPr lang="he-IL" sz="1200" dirty="0" smtClean="0">
              <a:solidFill>
                <a:prstClr val="white">
                  <a:lumMod val="75000"/>
                </a:prstClr>
              </a:solidFill>
            </a:endParaRPr>
          </a:p>
        </p:txBody>
      </p:sp>
    </p:spTree>
    <p:extLst>
      <p:ext uri="{BB962C8B-B14F-4D97-AF65-F5344CB8AC3E}">
        <p14:creationId xmlns:p14="http://schemas.microsoft.com/office/powerpoint/2010/main" val="1340446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a:t>
            </a:r>
            <a:endParaRPr lang="he-IL" sz="1800" dirty="0" smtClean="0"/>
          </a:p>
        </p:txBody>
      </p:sp>
      <p:sp>
        <p:nvSpPr>
          <p:cNvPr id="7" name="TextBox 6"/>
          <p:cNvSpPr txBox="1"/>
          <p:nvPr/>
        </p:nvSpPr>
        <p:spPr>
          <a:xfrm>
            <a:off x="260350" y="532904"/>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13:</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ילד נפצע </a:t>
            </a:r>
            <a:r>
              <a:rPr lang="he-IL" sz="1800" kern="0" dirty="0">
                <a:solidFill>
                  <a:schemeClr val="tx2"/>
                </a:solidFill>
                <a:latin typeface="Arial" pitchFamily="34" charset="0"/>
                <a:ea typeface="+mn-ea"/>
                <a:cs typeface="Arial" pitchFamily="34" charset="0"/>
              </a:rPr>
              <a:t>ממעדר. מתברר שמעולם לא קיבל חיסון נגד טטנוס. לשם טיפול למניעת הופעתה של מחלת הטטנוס, יבחר הרופא ב: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א. חיטוי וניקוי </a:t>
            </a:r>
            <a:r>
              <a:rPr lang="he-IL" sz="1800" kern="0" dirty="0" smtClean="0">
                <a:solidFill>
                  <a:schemeClr val="tx2"/>
                </a:solidFill>
                <a:latin typeface="Arial" pitchFamily="34" charset="0"/>
                <a:ea typeface="+mn-ea"/>
                <a:cs typeface="Arial" pitchFamily="34" charset="0"/>
              </a:rPr>
              <a:t>הפצעים  </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חיסון </a:t>
            </a:r>
            <a:r>
              <a:rPr lang="he-IL" sz="1800" kern="0" dirty="0" smtClean="0">
                <a:solidFill>
                  <a:schemeClr val="tx2"/>
                </a:solidFill>
                <a:latin typeface="Arial" pitchFamily="34" charset="0"/>
                <a:ea typeface="+mn-ea"/>
                <a:cs typeface="Arial" pitchFamily="34" charset="0"/>
              </a:rPr>
              <a:t>פעיל </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ג. חיסון </a:t>
            </a:r>
            <a:r>
              <a:rPr lang="he-IL" sz="1800" kern="0" dirty="0" smtClean="0">
                <a:solidFill>
                  <a:schemeClr val="tx2"/>
                </a:solidFill>
                <a:latin typeface="Arial" pitchFamily="34" charset="0"/>
                <a:ea typeface="+mn-ea"/>
                <a:cs typeface="Arial" pitchFamily="34" charset="0"/>
              </a:rPr>
              <a:t>סביל  </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זריקת דחף (חיסון פעיל שניתן מדי כמה שנים כדי לגרום ליצירת עוד </a:t>
            </a:r>
            <a:r>
              <a:rPr lang="he-IL" sz="1800" kern="0" dirty="0">
                <a:solidFill>
                  <a:srgbClr val="1D4C72"/>
                </a:solidFill>
                <a:latin typeface="Arial" pitchFamily="34" charset="0"/>
                <a:ea typeface="+mn-ea"/>
                <a:cs typeface="Arial" pitchFamily="34" charset="0"/>
              </a:rPr>
              <a:t>תאי זיכרון</a:t>
            </a:r>
            <a:r>
              <a:rPr lang="he-IL" sz="1800" kern="0" dirty="0" smtClean="0">
                <a:solidFill>
                  <a:srgbClr val="1D4C72"/>
                </a:solidFill>
                <a:latin typeface="Arial" pitchFamily="34" charset="0"/>
                <a:ea typeface="+mn-ea"/>
                <a:cs typeface="Arial" pitchFamily="34" charset="0"/>
              </a:rPr>
              <a:t>)</a:t>
            </a:r>
            <a:endParaRPr lang="he-IL" sz="1800" kern="0" dirty="0">
              <a:solidFill>
                <a:srgbClr val="1D4C72"/>
              </a:solidFill>
              <a:latin typeface="Arial" pitchFamily="34" charset="0"/>
              <a:ea typeface="+mn-ea"/>
              <a:cs typeface="Arial" pitchFamily="34" charset="0"/>
            </a:endParaRP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48</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ג'</a:t>
            </a:r>
          </a:p>
        </p:txBody>
      </p:sp>
      <p:sp>
        <p:nvSpPr>
          <p:cNvPr id="7"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49</a:t>
            </a:fld>
            <a:endParaRPr lang="he-IL" sz="1200" dirty="0" smtClean="0">
              <a:solidFill>
                <a:prstClr val="white">
                  <a:lumMod val="75000"/>
                </a:prstClr>
              </a:solidFill>
            </a:endParaRPr>
          </a:p>
        </p:txBody>
      </p:sp>
      <p:sp>
        <p:nvSpPr>
          <p:cNvPr id="10" name="TextBox 9"/>
          <p:cNvSpPr txBox="1"/>
          <p:nvPr/>
        </p:nvSpPr>
        <p:spPr>
          <a:xfrm>
            <a:off x="260350" y="532904"/>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13:</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ילד נפצע </a:t>
            </a:r>
            <a:r>
              <a:rPr lang="he-IL" sz="1800" kern="0" dirty="0">
                <a:solidFill>
                  <a:schemeClr val="tx2"/>
                </a:solidFill>
                <a:latin typeface="Arial" pitchFamily="34" charset="0"/>
                <a:ea typeface="+mn-ea"/>
                <a:cs typeface="Arial" pitchFamily="34" charset="0"/>
              </a:rPr>
              <a:t>ממעדר. מתברר שמעולם לא קיבל חיסון נגד טטנוס. לשם טיפול למניעת הופעתה של מחלת הטטנוס, יבחר הרופא ב: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א. חיטוי וניקוי </a:t>
            </a:r>
            <a:r>
              <a:rPr lang="he-IL" sz="1800" kern="0" dirty="0" smtClean="0">
                <a:solidFill>
                  <a:schemeClr val="tx2"/>
                </a:solidFill>
                <a:latin typeface="Arial" pitchFamily="34" charset="0"/>
                <a:ea typeface="+mn-ea"/>
                <a:cs typeface="Arial" pitchFamily="34" charset="0"/>
              </a:rPr>
              <a:t>הפצעים  </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חיסון </a:t>
            </a:r>
            <a:r>
              <a:rPr lang="he-IL" sz="1800" kern="0" dirty="0" smtClean="0">
                <a:solidFill>
                  <a:schemeClr val="tx2"/>
                </a:solidFill>
                <a:latin typeface="Arial" pitchFamily="34" charset="0"/>
                <a:ea typeface="+mn-ea"/>
                <a:cs typeface="Arial" pitchFamily="34" charset="0"/>
              </a:rPr>
              <a:t>פעיל </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ג. חיסון </a:t>
            </a:r>
            <a:r>
              <a:rPr lang="he-IL" sz="1800" kern="0" dirty="0" smtClean="0">
                <a:solidFill>
                  <a:schemeClr val="tx2"/>
                </a:solidFill>
                <a:latin typeface="Arial" pitchFamily="34" charset="0"/>
                <a:ea typeface="+mn-ea"/>
                <a:cs typeface="Arial" pitchFamily="34" charset="0"/>
              </a:rPr>
              <a:t>סביל  </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זריקת דחף (חיסון פעיל שניתן מדי כמה שנים כדי לגרום ליצירת עוד </a:t>
            </a:r>
            <a:r>
              <a:rPr lang="he-IL" sz="1800" kern="0" dirty="0">
                <a:solidFill>
                  <a:srgbClr val="1D4C72"/>
                </a:solidFill>
                <a:latin typeface="Arial" pitchFamily="34" charset="0"/>
                <a:ea typeface="+mn-ea"/>
                <a:cs typeface="Arial" pitchFamily="34" charset="0"/>
              </a:rPr>
              <a:t>תאי זיכרון</a:t>
            </a:r>
            <a:r>
              <a:rPr lang="he-IL" sz="1800" kern="0" dirty="0" smtClean="0">
                <a:solidFill>
                  <a:srgbClr val="1D4C72"/>
                </a:solidFill>
                <a:latin typeface="Arial" pitchFamily="34" charset="0"/>
                <a:ea typeface="+mn-ea"/>
                <a:cs typeface="Arial" pitchFamily="34" charset="0"/>
              </a:rPr>
              <a:t>)</a:t>
            </a:r>
            <a:endParaRPr lang="he-IL" sz="1800" kern="0" dirty="0">
              <a:solidFill>
                <a:srgbClr val="1D4C72"/>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22" name="TextBox 21"/>
          <p:cNvSpPr txBox="1"/>
          <p:nvPr/>
        </p:nvSpPr>
        <p:spPr>
          <a:xfrm>
            <a:off x="260350" y="419100"/>
            <a:ext cx="846931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a:t>
            </a:r>
          </a:p>
          <a:p>
            <a:pPr fontAlgn="auto">
              <a:spcBef>
                <a:spcPts val="0"/>
              </a:spcBef>
              <a:spcAft>
                <a:spcPts val="0"/>
              </a:spcAft>
              <a:defRPr/>
            </a:pPr>
            <a:r>
              <a:rPr lang="he-IL" sz="1800" kern="0" dirty="0">
                <a:solidFill>
                  <a:schemeClr val="tx2"/>
                </a:solidFill>
                <a:latin typeface="Arial" pitchFamily="34" charset="0"/>
                <a:cs typeface="Arial" pitchFamily="34" charset="0"/>
              </a:rPr>
              <a:t>בתמונה מסומנים מרכיבי הדם:  תאי דם אדומים, תאי דם לבנים ולוחיות דם. שניים מן המרכיבים מעורבים בתהליכי התגוננות הגוף מפני גורמי מחלות. ציינו אותם. </a:t>
            </a:r>
            <a:endParaRPr lang="he-IL" sz="1200" kern="0" dirty="0">
              <a:solidFill>
                <a:schemeClr val="tx2"/>
              </a:solidFill>
              <a:latin typeface="Arial"/>
              <a:cs typeface="Arial"/>
            </a:endParaRPr>
          </a:p>
        </p:txBody>
      </p:sp>
      <p:sp>
        <p:nvSpPr>
          <p:cNvPr id="16" name="Rectangle 12"/>
          <p:cNvSpPr/>
          <p:nvPr/>
        </p:nvSpPr>
        <p:spPr>
          <a:xfrm>
            <a:off x="514350" y="1628775"/>
            <a:ext cx="8215313" cy="9366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תאי הדם הלבנים ולוחיות הדם (הלוחיות מעורבות בקרישת הדם. סגירת פצעים בעזרת קרישה מונעת חדירת גורמי מחלה דרכם).</a:t>
            </a:r>
          </a:p>
        </p:txBody>
      </p:sp>
      <p:sp>
        <p:nvSpPr>
          <p:cNvPr id="7" name="Slide Number Placeholder 8"/>
          <p:cNvSpPr>
            <a:spLocks noGrp="1"/>
          </p:cNvSpPr>
          <p:nvPr>
            <p:ph type="sldNum" sz="quarter" idx="12"/>
          </p:nvPr>
        </p:nvSpPr>
        <p:spPr bwMode="auto">
          <a:xfrm>
            <a:off x="107950" y="6525344"/>
            <a:ext cx="35959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7" name="TextBox 6"/>
          <p:cNvSpPr txBox="1"/>
          <p:nvPr/>
        </p:nvSpPr>
        <p:spPr>
          <a:xfrm>
            <a:off x="260350" y="419100"/>
            <a:ext cx="8469313"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14:</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לפניך גרף המתאר את רמת הנוגדנים בדם במצבים שונים. לאיזה מן המצבים הבאים מתקשר הגרף?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א. זריקת חיסון פעיל וחשיפה נוספת </a:t>
            </a:r>
            <a:r>
              <a:rPr lang="he-IL" sz="1800" kern="0" dirty="0" smtClean="0">
                <a:solidFill>
                  <a:schemeClr val="tx2"/>
                </a:solidFill>
                <a:latin typeface="Arial" pitchFamily="34" charset="0"/>
                <a:ea typeface="+mn-ea"/>
                <a:cs typeface="Arial" pitchFamily="34" charset="0"/>
              </a:rPr>
              <a:t>לאנטיגן</a:t>
            </a:r>
            <a:endParaRPr lang="he-IL" sz="1800" kern="0" dirty="0">
              <a:solidFill>
                <a:schemeClr val="tx2"/>
              </a:solidFill>
              <a:latin typeface="Arial" pitchFamily="34" charset="0"/>
              <a:ea typeface="+mn-ea"/>
              <a:cs typeface="Arial" pitchFamily="34" charset="0"/>
            </a:endParaRP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ב. זריקת חיסון </a:t>
            </a:r>
            <a:r>
              <a:rPr lang="he-IL" sz="1800" kern="0" dirty="0">
                <a:solidFill>
                  <a:srgbClr val="1D4C72"/>
                </a:solidFill>
                <a:latin typeface="Arial" pitchFamily="34" charset="0"/>
                <a:ea typeface="+mn-ea"/>
                <a:cs typeface="Arial" pitchFamily="34" charset="0"/>
              </a:rPr>
              <a:t>סביל וחשיפה נוספת </a:t>
            </a:r>
            <a:r>
              <a:rPr lang="he-IL" sz="1800" kern="0" dirty="0" smtClean="0">
                <a:solidFill>
                  <a:srgbClr val="1D4C72"/>
                </a:solidFill>
                <a:latin typeface="Arial" pitchFamily="34" charset="0"/>
                <a:ea typeface="+mn-ea"/>
                <a:cs typeface="Arial" pitchFamily="34" charset="0"/>
              </a:rPr>
              <a:t>לאנטיגן</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ג. חיסון סביל טבעי וזריקת חיסון </a:t>
            </a:r>
            <a:r>
              <a:rPr lang="he-IL" sz="1800" kern="0" dirty="0" smtClean="0">
                <a:solidFill>
                  <a:srgbClr val="1D4C72"/>
                </a:solidFill>
                <a:latin typeface="Arial" pitchFamily="34" charset="0"/>
                <a:ea typeface="+mn-ea"/>
                <a:cs typeface="Arial" pitchFamily="34" charset="0"/>
              </a:rPr>
              <a:t>פעיל</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ד. חיסון פעיל טבעי וזריקת חיסון </a:t>
            </a:r>
            <a:r>
              <a:rPr lang="he-IL" sz="1800" kern="0" dirty="0" smtClean="0">
                <a:solidFill>
                  <a:srgbClr val="1D4C72"/>
                </a:solidFill>
                <a:latin typeface="Arial" pitchFamily="34" charset="0"/>
                <a:ea typeface="+mn-ea"/>
                <a:cs typeface="Arial" pitchFamily="34" charset="0"/>
              </a:rPr>
              <a:t>סביל</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p:txBody>
      </p:sp>
      <p:sp>
        <p:nvSpPr>
          <p:cNvPr id="69638" name="Freeform 2"/>
          <p:cNvSpPr>
            <a:spLocks/>
          </p:cNvSpPr>
          <p:nvPr/>
        </p:nvSpPr>
        <p:spPr bwMode="auto">
          <a:xfrm>
            <a:off x="5148263" y="2525713"/>
            <a:ext cx="1809750" cy="1087437"/>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0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12" y="19895"/>
                </a:moveTo>
                <a:lnTo>
                  <a:pt x="0" y="19988"/>
                </a:lnTo>
                <a:lnTo>
                  <a:pt x="526" y="19988"/>
                </a:lnTo>
                <a:lnTo>
                  <a:pt x="526" y="19813"/>
                </a:lnTo>
                <a:lnTo>
                  <a:pt x="631" y="19813"/>
                </a:lnTo>
                <a:lnTo>
                  <a:pt x="737" y="19638"/>
                </a:lnTo>
                <a:lnTo>
                  <a:pt x="947" y="19638"/>
                </a:lnTo>
                <a:lnTo>
                  <a:pt x="947" y="19463"/>
                </a:lnTo>
                <a:lnTo>
                  <a:pt x="1157" y="19463"/>
                </a:lnTo>
                <a:lnTo>
                  <a:pt x="1157" y="19288"/>
                </a:lnTo>
                <a:lnTo>
                  <a:pt x="1578" y="19288"/>
                </a:lnTo>
                <a:lnTo>
                  <a:pt x="1578" y="18938"/>
                </a:lnTo>
                <a:lnTo>
                  <a:pt x="1789" y="18762"/>
                </a:lnTo>
                <a:lnTo>
                  <a:pt x="1894" y="18412"/>
                </a:lnTo>
                <a:lnTo>
                  <a:pt x="2631" y="17186"/>
                </a:lnTo>
                <a:lnTo>
                  <a:pt x="2841" y="17011"/>
                </a:lnTo>
                <a:lnTo>
                  <a:pt x="2946" y="16661"/>
                </a:lnTo>
                <a:lnTo>
                  <a:pt x="3052" y="16661"/>
                </a:lnTo>
                <a:lnTo>
                  <a:pt x="3052" y="16135"/>
                </a:lnTo>
                <a:lnTo>
                  <a:pt x="3157" y="16135"/>
                </a:lnTo>
                <a:lnTo>
                  <a:pt x="3157" y="15960"/>
                </a:lnTo>
                <a:lnTo>
                  <a:pt x="3262" y="15785"/>
                </a:lnTo>
                <a:lnTo>
                  <a:pt x="3262" y="15435"/>
                </a:lnTo>
                <a:lnTo>
                  <a:pt x="3472" y="15085"/>
                </a:lnTo>
                <a:lnTo>
                  <a:pt x="3472" y="13333"/>
                </a:lnTo>
                <a:lnTo>
                  <a:pt x="3578" y="13158"/>
                </a:lnTo>
                <a:lnTo>
                  <a:pt x="3578" y="12458"/>
                </a:lnTo>
                <a:lnTo>
                  <a:pt x="3683" y="12283"/>
                </a:lnTo>
                <a:lnTo>
                  <a:pt x="3683" y="11407"/>
                </a:lnTo>
                <a:lnTo>
                  <a:pt x="3788" y="11407"/>
                </a:lnTo>
                <a:lnTo>
                  <a:pt x="3893" y="11232"/>
                </a:lnTo>
                <a:lnTo>
                  <a:pt x="3893" y="10881"/>
                </a:lnTo>
                <a:lnTo>
                  <a:pt x="3999" y="10881"/>
                </a:lnTo>
                <a:lnTo>
                  <a:pt x="4420" y="10181"/>
                </a:lnTo>
                <a:lnTo>
                  <a:pt x="4735" y="10006"/>
                </a:lnTo>
                <a:lnTo>
                  <a:pt x="4840" y="9656"/>
                </a:lnTo>
                <a:lnTo>
                  <a:pt x="5156" y="9480"/>
                </a:lnTo>
                <a:lnTo>
                  <a:pt x="5367" y="9480"/>
                </a:lnTo>
                <a:lnTo>
                  <a:pt x="5577" y="9130"/>
                </a:lnTo>
                <a:lnTo>
                  <a:pt x="5787" y="8955"/>
                </a:lnTo>
                <a:lnTo>
                  <a:pt x="6419" y="8955"/>
                </a:lnTo>
                <a:lnTo>
                  <a:pt x="6524" y="9130"/>
                </a:lnTo>
                <a:lnTo>
                  <a:pt x="6734" y="9130"/>
                </a:lnTo>
                <a:lnTo>
                  <a:pt x="6840" y="9305"/>
                </a:lnTo>
                <a:lnTo>
                  <a:pt x="6840" y="9480"/>
                </a:lnTo>
                <a:lnTo>
                  <a:pt x="6945" y="9480"/>
                </a:lnTo>
                <a:lnTo>
                  <a:pt x="6945" y="9656"/>
                </a:lnTo>
                <a:lnTo>
                  <a:pt x="7050" y="9656"/>
                </a:lnTo>
                <a:lnTo>
                  <a:pt x="7050" y="9831"/>
                </a:lnTo>
                <a:lnTo>
                  <a:pt x="7261" y="9831"/>
                </a:lnTo>
                <a:lnTo>
                  <a:pt x="7261" y="10881"/>
                </a:lnTo>
                <a:lnTo>
                  <a:pt x="7366" y="10881"/>
                </a:lnTo>
                <a:lnTo>
                  <a:pt x="7366" y="11057"/>
                </a:lnTo>
                <a:lnTo>
                  <a:pt x="7471" y="11232"/>
                </a:lnTo>
                <a:lnTo>
                  <a:pt x="7471" y="11407"/>
                </a:lnTo>
                <a:lnTo>
                  <a:pt x="7682" y="11582"/>
                </a:lnTo>
                <a:lnTo>
                  <a:pt x="7682" y="12107"/>
                </a:lnTo>
                <a:lnTo>
                  <a:pt x="7787" y="12283"/>
                </a:lnTo>
                <a:lnTo>
                  <a:pt x="7787" y="12458"/>
                </a:lnTo>
                <a:lnTo>
                  <a:pt x="7892" y="12458"/>
                </a:lnTo>
                <a:lnTo>
                  <a:pt x="7892" y="12633"/>
                </a:lnTo>
                <a:lnTo>
                  <a:pt x="8102" y="12633"/>
                </a:lnTo>
                <a:lnTo>
                  <a:pt x="8102" y="13158"/>
                </a:lnTo>
                <a:lnTo>
                  <a:pt x="8208" y="13158"/>
                </a:lnTo>
                <a:lnTo>
                  <a:pt x="8208" y="13333"/>
                </a:lnTo>
                <a:lnTo>
                  <a:pt x="8313" y="13333"/>
                </a:lnTo>
                <a:lnTo>
                  <a:pt x="8313" y="13508"/>
                </a:lnTo>
                <a:lnTo>
                  <a:pt x="8418" y="13508"/>
                </a:lnTo>
                <a:lnTo>
                  <a:pt x="8523" y="13684"/>
                </a:lnTo>
                <a:lnTo>
                  <a:pt x="8523" y="14034"/>
                </a:lnTo>
                <a:lnTo>
                  <a:pt x="8629" y="14034"/>
                </a:lnTo>
                <a:lnTo>
                  <a:pt x="8629" y="14559"/>
                </a:lnTo>
                <a:lnTo>
                  <a:pt x="8734" y="14559"/>
                </a:lnTo>
                <a:lnTo>
                  <a:pt x="8734" y="14910"/>
                </a:lnTo>
                <a:lnTo>
                  <a:pt x="8839" y="15260"/>
                </a:lnTo>
                <a:lnTo>
                  <a:pt x="8944" y="15435"/>
                </a:lnTo>
                <a:lnTo>
                  <a:pt x="8944" y="17011"/>
                </a:lnTo>
                <a:lnTo>
                  <a:pt x="9049" y="17011"/>
                </a:lnTo>
                <a:lnTo>
                  <a:pt x="9049" y="17361"/>
                </a:lnTo>
                <a:lnTo>
                  <a:pt x="9155" y="17361"/>
                </a:lnTo>
                <a:lnTo>
                  <a:pt x="9155" y="17536"/>
                </a:lnTo>
                <a:lnTo>
                  <a:pt x="9260" y="17536"/>
                </a:lnTo>
                <a:lnTo>
                  <a:pt x="9365" y="17712"/>
                </a:lnTo>
                <a:lnTo>
                  <a:pt x="9365" y="18762"/>
                </a:lnTo>
                <a:lnTo>
                  <a:pt x="9470" y="18938"/>
                </a:lnTo>
                <a:lnTo>
                  <a:pt x="9786" y="18938"/>
                </a:lnTo>
                <a:lnTo>
                  <a:pt x="9786" y="19113"/>
                </a:lnTo>
                <a:lnTo>
                  <a:pt x="10207" y="19113"/>
                </a:lnTo>
                <a:lnTo>
                  <a:pt x="10207" y="19288"/>
                </a:lnTo>
                <a:lnTo>
                  <a:pt x="11891" y="19288"/>
                </a:lnTo>
                <a:lnTo>
                  <a:pt x="11891" y="19113"/>
                </a:lnTo>
                <a:lnTo>
                  <a:pt x="12101" y="18938"/>
                </a:lnTo>
                <a:lnTo>
                  <a:pt x="12311" y="18587"/>
                </a:lnTo>
                <a:lnTo>
                  <a:pt x="12522" y="18412"/>
                </a:lnTo>
                <a:lnTo>
                  <a:pt x="12732" y="18062"/>
                </a:lnTo>
                <a:lnTo>
                  <a:pt x="13153" y="17712"/>
                </a:lnTo>
                <a:lnTo>
                  <a:pt x="13153" y="17186"/>
                </a:lnTo>
                <a:lnTo>
                  <a:pt x="13364" y="17011"/>
                </a:lnTo>
                <a:lnTo>
                  <a:pt x="13574" y="16661"/>
                </a:lnTo>
                <a:lnTo>
                  <a:pt x="13574" y="16486"/>
                </a:lnTo>
                <a:lnTo>
                  <a:pt x="13785" y="15785"/>
                </a:lnTo>
                <a:lnTo>
                  <a:pt x="13785" y="15610"/>
                </a:lnTo>
                <a:lnTo>
                  <a:pt x="13995" y="15435"/>
                </a:lnTo>
                <a:lnTo>
                  <a:pt x="13995" y="15085"/>
                </a:lnTo>
                <a:lnTo>
                  <a:pt x="14206" y="14384"/>
                </a:lnTo>
                <a:lnTo>
                  <a:pt x="14206" y="14034"/>
                </a:lnTo>
                <a:lnTo>
                  <a:pt x="14416" y="13684"/>
                </a:lnTo>
                <a:lnTo>
                  <a:pt x="14416" y="11232"/>
                </a:lnTo>
                <a:lnTo>
                  <a:pt x="14521" y="10881"/>
                </a:lnTo>
                <a:lnTo>
                  <a:pt x="14521" y="10181"/>
                </a:lnTo>
                <a:lnTo>
                  <a:pt x="14626" y="10006"/>
                </a:lnTo>
                <a:lnTo>
                  <a:pt x="14626" y="9480"/>
                </a:lnTo>
                <a:lnTo>
                  <a:pt x="14837" y="9305"/>
                </a:lnTo>
                <a:lnTo>
                  <a:pt x="14837" y="7204"/>
                </a:lnTo>
                <a:lnTo>
                  <a:pt x="14942" y="7029"/>
                </a:lnTo>
                <a:lnTo>
                  <a:pt x="14942" y="6503"/>
                </a:lnTo>
                <a:lnTo>
                  <a:pt x="15047" y="6153"/>
                </a:lnTo>
                <a:lnTo>
                  <a:pt x="15047" y="5978"/>
                </a:lnTo>
                <a:lnTo>
                  <a:pt x="15258" y="5803"/>
                </a:lnTo>
                <a:lnTo>
                  <a:pt x="15258" y="4927"/>
                </a:lnTo>
                <a:lnTo>
                  <a:pt x="15363" y="4577"/>
                </a:lnTo>
                <a:lnTo>
                  <a:pt x="15468" y="4577"/>
                </a:lnTo>
                <a:lnTo>
                  <a:pt x="15468" y="4227"/>
                </a:lnTo>
                <a:lnTo>
                  <a:pt x="15679" y="3876"/>
                </a:lnTo>
                <a:lnTo>
                  <a:pt x="15679" y="3526"/>
                </a:lnTo>
                <a:lnTo>
                  <a:pt x="15889" y="3176"/>
                </a:lnTo>
                <a:lnTo>
                  <a:pt x="15889" y="3001"/>
                </a:lnTo>
                <a:lnTo>
                  <a:pt x="16100" y="2825"/>
                </a:lnTo>
                <a:lnTo>
                  <a:pt x="16100" y="2475"/>
                </a:lnTo>
                <a:lnTo>
                  <a:pt x="16415" y="2475"/>
                </a:lnTo>
                <a:lnTo>
                  <a:pt x="16521" y="2300"/>
                </a:lnTo>
                <a:lnTo>
                  <a:pt x="16521" y="1950"/>
                </a:lnTo>
                <a:lnTo>
                  <a:pt x="16836" y="1775"/>
                </a:lnTo>
                <a:lnTo>
                  <a:pt x="17047" y="1424"/>
                </a:lnTo>
                <a:lnTo>
                  <a:pt x="17362" y="1074"/>
                </a:lnTo>
                <a:lnTo>
                  <a:pt x="17573" y="899"/>
                </a:lnTo>
                <a:lnTo>
                  <a:pt x="17888" y="549"/>
                </a:lnTo>
                <a:lnTo>
                  <a:pt x="18204" y="374"/>
                </a:lnTo>
                <a:lnTo>
                  <a:pt x="19993" y="374"/>
                </a:lnTo>
                <a:lnTo>
                  <a:pt x="19993" y="549"/>
                </a:lnTo>
                <a:lnTo>
                  <a:pt x="19039" y="0"/>
                </a:lnTo>
              </a:path>
            </a:pathLst>
          </a:custGeom>
          <a:noFill/>
          <a:ln w="12700" cap="flat">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9639"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69640" name="Line 4"/>
          <p:cNvSpPr>
            <a:spLocks noChangeShapeType="1"/>
          </p:cNvSpPr>
          <p:nvPr/>
        </p:nvSpPr>
        <p:spPr bwMode="auto">
          <a:xfrm>
            <a:off x="5148263" y="3640138"/>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69641" name="מלבן 8"/>
          <p:cNvSpPr>
            <a:spLocks noChangeArrowheads="1"/>
          </p:cNvSpPr>
          <p:nvPr/>
        </p:nvSpPr>
        <p:spPr bwMode="auto">
          <a:xfrm>
            <a:off x="2919413" y="2606675"/>
            <a:ext cx="211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ea typeface="Times New Roman" pitchFamily="18" charset="0"/>
                <a:cs typeface="David" pitchFamily="34" charset="-79"/>
              </a:rPr>
              <a:t> </a:t>
            </a:r>
            <a:r>
              <a:rPr lang="he-IL" sz="1600">
                <a:ea typeface="Times New Roman" pitchFamily="18" charset="0"/>
                <a:cs typeface="David" pitchFamily="34" charset="-79"/>
              </a:rPr>
              <a:t>מספר נוגדנים ( במ"ל דם)</a:t>
            </a:r>
            <a:endParaRPr lang="en-US" sz="1600">
              <a:ea typeface="Times New Roman" pitchFamily="18" charset="0"/>
              <a:cs typeface="David" pitchFamily="34" charset="-79"/>
            </a:endParaRPr>
          </a:p>
        </p:txBody>
      </p:sp>
      <p:sp>
        <p:nvSpPr>
          <p:cNvPr id="69642" name="מלבן 9"/>
          <p:cNvSpPr>
            <a:spLocks noChangeArrowheads="1"/>
          </p:cNvSpPr>
          <p:nvPr/>
        </p:nvSpPr>
        <p:spPr bwMode="auto">
          <a:xfrm>
            <a:off x="6464300" y="3640138"/>
            <a:ext cx="1982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14400" indent="457200"/>
            <a:r>
              <a:rPr lang="he-IL" sz="1600">
                <a:ea typeface="Times New Roman" pitchFamily="18" charset="0"/>
                <a:cs typeface="David" pitchFamily="34" charset="-79"/>
              </a:rPr>
              <a:t>ימים </a:t>
            </a:r>
            <a:endParaRPr lang="en-US" sz="1600">
              <a:ea typeface="Times New Roman" pitchFamily="18" charset="0"/>
              <a:cs typeface="David" pitchFamily="34" charset="-79"/>
            </a:endParaRPr>
          </a:p>
        </p:txBody>
      </p:sp>
      <p:sp>
        <p:nvSpPr>
          <p:cNvPr id="11"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50</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14:</a:t>
            </a:r>
          </a:p>
          <a:p>
            <a:pPr fontAlgn="auto">
              <a:spcBef>
                <a:spcPts val="0"/>
              </a:spcBef>
              <a:spcAft>
                <a:spcPts val="0"/>
              </a:spcAft>
              <a:defRPr/>
            </a:pPr>
            <a:r>
              <a:rPr lang="he-IL" sz="1800" kern="0" dirty="0">
                <a:solidFill>
                  <a:srgbClr val="1D4C72"/>
                </a:solidFill>
                <a:latin typeface="Arial" pitchFamily="34" charset="0"/>
                <a:cs typeface="Arial" pitchFamily="34" charset="0"/>
              </a:rPr>
              <a:t>לפניך </a:t>
            </a:r>
            <a:r>
              <a:rPr lang="he-IL" sz="1800" kern="0" dirty="0">
                <a:solidFill>
                  <a:schemeClr val="tx2"/>
                </a:solidFill>
                <a:latin typeface="Arial" pitchFamily="34" charset="0"/>
                <a:cs typeface="Arial" pitchFamily="34" charset="0"/>
              </a:rPr>
              <a:t>גרף המתאר את רמת הנוגדנים בדם במצבים שונים. לאיזה מן המצבים הבאים מתקשר הגרף?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א. זריקת חיסון פעיל וחשיפה נוספת </a:t>
            </a:r>
            <a:r>
              <a:rPr lang="he-IL" sz="1800" kern="0" dirty="0" smtClean="0">
                <a:solidFill>
                  <a:srgbClr val="1D4C72"/>
                </a:solidFill>
                <a:latin typeface="Arial" pitchFamily="34" charset="0"/>
                <a:ea typeface="+mn-ea"/>
                <a:cs typeface="Arial" pitchFamily="34" charset="0"/>
              </a:rPr>
              <a:t>לאנטיגן</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ב. זריקת חיסון סביל וחשיפה נוספת </a:t>
            </a:r>
            <a:r>
              <a:rPr lang="he-IL" sz="1800" kern="0" dirty="0" smtClean="0">
                <a:solidFill>
                  <a:srgbClr val="1D4C72"/>
                </a:solidFill>
                <a:latin typeface="Arial" pitchFamily="34" charset="0"/>
                <a:ea typeface="+mn-ea"/>
                <a:cs typeface="Arial" pitchFamily="34" charset="0"/>
              </a:rPr>
              <a:t>לאנטיגן</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ג. חיסון סביל טבעי וזריקת חיסון </a:t>
            </a:r>
            <a:r>
              <a:rPr lang="he-IL" sz="1800" kern="0" dirty="0" smtClean="0">
                <a:solidFill>
                  <a:srgbClr val="1D4C72"/>
                </a:solidFill>
                <a:latin typeface="Arial" pitchFamily="34" charset="0"/>
                <a:ea typeface="+mn-ea"/>
                <a:cs typeface="Arial" pitchFamily="34" charset="0"/>
              </a:rPr>
              <a:t>פעיל</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ד. חיסון פעיל טבעי וזריקת חיסון </a:t>
            </a:r>
            <a:r>
              <a:rPr lang="he-IL" sz="1800" kern="0" dirty="0" smtClean="0">
                <a:solidFill>
                  <a:srgbClr val="1D4C72"/>
                </a:solidFill>
                <a:latin typeface="Arial" pitchFamily="34" charset="0"/>
                <a:ea typeface="+mn-ea"/>
                <a:cs typeface="Arial" pitchFamily="34" charset="0"/>
              </a:rPr>
              <a:t>סביל</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p:txBody>
      </p:sp>
      <p:sp>
        <p:nvSpPr>
          <p:cNvPr id="8" name="Rectangle 12"/>
          <p:cNvSpPr/>
          <p:nvPr/>
        </p:nvSpPr>
        <p:spPr>
          <a:xfrm>
            <a:off x="341313" y="4468813"/>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א'</a:t>
            </a:r>
          </a:p>
        </p:txBody>
      </p:sp>
      <p:sp>
        <p:nvSpPr>
          <p:cNvPr id="70663" name="Freeform 2"/>
          <p:cNvSpPr>
            <a:spLocks/>
          </p:cNvSpPr>
          <p:nvPr/>
        </p:nvSpPr>
        <p:spPr bwMode="auto">
          <a:xfrm>
            <a:off x="5148263" y="2525713"/>
            <a:ext cx="1809750" cy="1087437"/>
          </a:xfrm>
          <a:custGeom>
            <a:avLst/>
            <a:gdLst>
              <a:gd name="T0" fmla="*/ 2147483647 w 20000"/>
              <a:gd name="T1" fmla="*/ 2147483647 h 20000"/>
              <a:gd name="T2" fmla="*/ 2147483647 w 20000"/>
              <a:gd name="T3" fmla="*/ 2147483647 h 20000"/>
              <a:gd name="T4" fmla="*/ 2147483647 w 20000"/>
              <a:gd name="T5" fmla="*/ 2147483647 h 20000"/>
              <a:gd name="T6" fmla="*/ 2147483647 w 20000"/>
              <a:gd name="T7" fmla="*/ 2147483647 h 20000"/>
              <a:gd name="T8" fmla="*/ 2147483647 w 20000"/>
              <a:gd name="T9" fmla="*/ 2147483647 h 20000"/>
              <a:gd name="T10" fmla="*/ 2147483647 w 20000"/>
              <a:gd name="T11" fmla="*/ 2147483647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2147483647 w 20000"/>
              <a:gd name="T25" fmla="*/ 2147483647 h 20000"/>
              <a:gd name="T26" fmla="*/ 2147483647 w 20000"/>
              <a:gd name="T27" fmla="*/ 2147483647 h 20000"/>
              <a:gd name="T28" fmla="*/ 2147483647 w 20000"/>
              <a:gd name="T29" fmla="*/ 2147483647 h 20000"/>
              <a:gd name="T30" fmla="*/ 2147483647 w 20000"/>
              <a:gd name="T31" fmla="*/ 2147483647 h 20000"/>
              <a:gd name="T32" fmla="*/ 2147483647 w 20000"/>
              <a:gd name="T33" fmla="*/ 2147483647 h 20000"/>
              <a:gd name="T34" fmla="*/ 2147483647 w 20000"/>
              <a:gd name="T35" fmla="*/ 2147483647 h 20000"/>
              <a:gd name="T36" fmla="*/ 2147483647 w 20000"/>
              <a:gd name="T37" fmla="*/ 2147483647 h 20000"/>
              <a:gd name="T38" fmla="*/ 2147483647 w 20000"/>
              <a:gd name="T39" fmla="*/ 2147483647 h 20000"/>
              <a:gd name="T40" fmla="*/ 2147483647 w 20000"/>
              <a:gd name="T41" fmla="*/ 2147483647 h 20000"/>
              <a:gd name="T42" fmla="*/ 2147483647 w 20000"/>
              <a:gd name="T43" fmla="*/ 2147483647 h 20000"/>
              <a:gd name="T44" fmla="*/ 2147483647 w 20000"/>
              <a:gd name="T45" fmla="*/ 2147483647 h 20000"/>
              <a:gd name="T46" fmla="*/ 2147483647 w 20000"/>
              <a:gd name="T47" fmla="*/ 2147483647 h 20000"/>
              <a:gd name="T48" fmla="*/ 2147483647 w 20000"/>
              <a:gd name="T49" fmla="*/ 2147483647 h 20000"/>
              <a:gd name="T50" fmla="*/ 2147483647 w 20000"/>
              <a:gd name="T51" fmla="*/ 2147483647 h 20000"/>
              <a:gd name="T52" fmla="*/ 2147483647 w 20000"/>
              <a:gd name="T53" fmla="*/ 2147483647 h 20000"/>
              <a:gd name="T54" fmla="*/ 2147483647 w 20000"/>
              <a:gd name="T55" fmla="*/ 2147483647 h 20000"/>
              <a:gd name="T56" fmla="*/ 2147483647 w 20000"/>
              <a:gd name="T57" fmla="*/ 2147483647 h 20000"/>
              <a:gd name="T58" fmla="*/ 2147483647 w 20000"/>
              <a:gd name="T59" fmla="*/ 2147483647 h 20000"/>
              <a:gd name="T60" fmla="*/ 2147483647 w 20000"/>
              <a:gd name="T61" fmla="*/ 2147483647 h 20000"/>
              <a:gd name="T62" fmla="*/ 2147483647 w 20000"/>
              <a:gd name="T63" fmla="*/ 2147483647 h 20000"/>
              <a:gd name="T64" fmla="*/ 2147483647 w 20000"/>
              <a:gd name="T65" fmla="*/ 2147483647 h 20000"/>
              <a:gd name="T66" fmla="*/ 2147483647 w 20000"/>
              <a:gd name="T67" fmla="*/ 2147483647 h 20000"/>
              <a:gd name="T68" fmla="*/ 2147483647 w 20000"/>
              <a:gd name="T69" fmla="*/ 2147483647 h 20000"/>
              <a:gd name="T70" fmla="*/ 2147483647 w 20000"/>
              <a:gd name="T71" fmla="*/ 2147483647 h 20000"/>
              <a:gd name="T72" fmla="*/ 2147483647 w 20000"/>
              <a:gd name="T73" fmla="*/ 2147483647 h 20000"/>
              <a:gd name="T74" fmla="*/ 2147483647 w 20000"/>
              <a:gd name="T75" fmla="*/ 2147483647 h 20000"/>
              <a:gd name="T76" fmla="*/ 2147483647 w 20000"/>
              <a:gd name="T77" fmla="*/ 2147483647 h 20000"/>
              <a:gd name="T78" fmla="*/ 2147483647 w 20000"/>
              <a:gd name="T79" fmla="*/ 2147483647 h 20000"/>
              <a:gd name="T80" fmla="*/ 2147483647 w 20000"/>
              <a:gd name="T81" fmla="*/ 2147483647 h 20000"/>
              <a:gd name="T82" fmla="*/ 2147483647 w 20000"/>
              <a:gd name="T83" fmla="*/ 2147483647 h 20000"/>
              <a:gd name="T84" fmla="*/ 2147483647 w 20000"/>
              <a:gd name="T85" fmla="*/ 2147483647 h 20000"/>
              <a:gd name="T86" fmla="*/ 2147483647 w 20000"/>
              <a:gd name="T87" fmla="*/ 2147483647 h 20000"/>
              <a:gd name="T88" fmla="*/ 2147483647 w 20000"/>
              <a:gd name="T89" fmla="*/ 2147483647 h 20000"/>
              <a:gd name="T90" fmla="*/ 2147483647 w 20000"/>
              <a:gd name="T91" fmla="*/ 2147483647 h 20000"/>
              <a:gd name="T92" fmla="*/ 2147483647 w 20000"/>
              <a:gd name="T93" fmla="*/ 0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12" y="19895"/>
                </a:moveTo>
                <a:lnTo>
                  <a:pt x="0" y="19988"/>
                </a:lnTo>
                <a:lnTo>
                  <a:pt x="526" y="19988"/>
                </a:lnTo>
                <a:lnTo>
                  <a:pt x="526" y="19813"/>
                </a:lnTo>
                <a:lnTo>
                  <a:pt x="631" y="19813"/>
                </a:lnTo>
                <a:lnTo>
                  <a:pt x="737" y="19638"/>
                </a:lnTo>
                <a:lnTo>
                  <a:pt x="947" y="19638"/>
                </a:lnTo>
                <a:lnTo>
                  <a:pt x="947" y="19463"/>
                </a:lnTo>
                <a:lnTo>
                  <a:pt x="1157" y="19463"/>
                </a:lnTo>
                <a:lnTo>
                  <a:pt x="1157" y="19288"/>
                </a:lnTo>
                <a:lnTo>
                  <a:pt x="1578" y="19288"/>
                </a:lnTo>
                <a:lnTo>
                  <a:pt x="1578" y="18938"/>
                </a:lnTo>
                <a:lnTo>
                  <a:pt x="1789" y="18762"/>
                </a:lnTo>
                <a:lnTo>
                  <a:pt x="1894" y="18412"/>
                </a:lnTo>
                <a:lnTo>
                  <a:pt x="2631" y="17186"/>
                </a:lnTo>
                <a:lnTo>
                  <a:pt x="2841" y="17011"/>
                </a:lnTo>
                <a:lnTo>
                  <a:pt x="2946" y="16661"/>
                </a:lnTo>
                <a:lnTo>
                  <a:pt x="3052" y="16661"/>
                </a:lnTo>
                <a:lnTo>
                  <a:pt x="3052" y="16135"/>
                </a:lnTo>
                <a:lnTo>
                  <a:pt x="3157" y="16135"/>
                </a:lnTo>
                <a:lnTo>
                  <a:pt x="3157" y="15960"/>
                </a:lnTo>
                <a:lnTo>
                  <a:pt x="3262" y="15785"/>
                </a:lnTo>
                <a:lnTo>
                  <a:pt x="3262" y="15435"/>
                </a:lnTo>
                <a:lnTo>
                  <a:pt x="3472" y="15085"/>
                </a:lnTo>
                <a:lnTo>
                  <a:pt x="3472" y="13333"/>
                </a:lnTo>
                <a:lnTo>
                  <a:pt x="3578" y="13158"/>
                </a:lnTo>
                <a:lnTo>
                  <a:pt x="3578" y="12458"/>
                </a:lnTo>
                <a:lnTo>
                  <a:pt x="3683" y="12283"/>
                </a:lnTo>
                <a:lnTo>
                  <a:pt x="3683" y="11407"/>
                </a:lnTo>
                <a:lnTo>
                  <a:pt x="3788" y="11407"/>
                </a:lnTo>
                <a:lnTo>
                  <a:pt x="3893" y="11232"/>
                </a:lnTo>
                <a:lnTo>
                  <a:pt x="3893" y="10881"/>
                </a:lnTo>
                <a:lnTo>
                  <a:pt x="3999" y="10881"/>
                </a:lnTo>
                <a:lnTo>
                  <a:pt x="4420" y="10181"/>
                </a:lnTo>
                <a:lnTo>
                  <a:pt x="4735" y="10006"/>
                </a:lnTo>
                <a:lnTo>
                  <a:pt x="4840" y="9656"/>
                </a:lnTo>
                <a:lnTo>
                  <a:pt x="5156" y="9480"/>
                </a:lnTo>
                <a:lnTo>
                  <a:pt x="5367" y="9480"/>
                </a:lnTo>
                <a:lnTo>
                  <a:pt x="5577" y="9130"/>
                </a:lnTo>
                <a:lnTo>
                  <a:pt x="5787" y="8955"/>
                </a:lnTo>
                <a:lnTo>
                  <a:pt x="6419" y="8955"/>
                </a:lnTo>
                <a:lnTo>
                  <a:pt x="6524" y="9130"/>
                </a:lnTo>
                <a:lnTo>
                  <a:pt x="6734" y="9130"/>
                </a:lnTo>
                <a:lnTo>
                  <a:pt x="6840" y="9305"/>
                </a:lnTo>
                <a:lnTo>
                  <a:pt x="6840" y="9480"/>
                </a:lnTo>
                <a:lnTo>
                  <a:pt x="6945" y="9480"/>
                </a:lnTo>
                <a:lnTo>
                  <a:pt x="6945" y="9656"/>
                </a:lnTo>
                <a:lnTo>
                  <a:pt x="7050" y="9656"/>
                </a:lnTo>
                <a:lnTo>
                  <a:pt x="7050" y="9831"/>
                </a:lnTo>
                <a:lnTo>
                  <a:pt x="7261" y="9831"/>
                </a:lnTo>
                <a:lnTo>
                  <a:pt x="7261" y="10881"/>
                </a:lnTo>
                <a:lnTo>
                  <a:pt x="7366" y="10881"/>
                </a:lnTo>
                <a:lnTo>
                  <a:pt x="7366" y="11057"/>
                </a:lnTo>
                <a:lnTo>
                  <a:pt x="7471" y="11232"/>
                </a:lnTo>
                <a:lnTo>
                  <a:pt x="7471" y="11407"/>
                </a:lnTo>
                <a:lnTo>
                  <a:pt x="7682" y="11582"/>
                </a:lnTo>
                <a:lnTo>
                  <a:pt x="7682" y="12107"/>
                </a:lnTo>
                <a:lnTo>
                  <a:pt x="7787" y="12283"/>
                </a:lnTo>
                <a:lnTo>
                  <a:pt x="7787" y="12458"/>
                </a:lnTo>
                <a:lnTo>
                  <a:pt x="7892" y="12458"/>
                </a:lnTo>
                <a:lnTo>
                  <a:pt x="7892" y="12633"/>
                </a:lnTo>
                <a:lnTo>
                  <a:pt x="8102" y="12633"/>
                </a:lnTo>
                <a:lnTo>
                  <a:pt x="8102" y="13158"/>
                </a:lnTo>
                <a:lnTo>
                  <a:pt x="8208" y="13158"/>
                </a:lnTo>
                <a:lnTo>
                  <a:pt x="8208" y="13333"/>
                </a:lnTo>
                <a:lnTo>
                  <a:pt x="8313" y="13333"/>
                </a:lnTo>
                <a:lnTo>
                  <a:pt x="8313" y="13508"/>
                </a:lnTo>
                <a:lnTo>
                  <a:pt x="8418" y="13508"/>
                </a:lnTo>
                <a:lnTo>
                  <a:pt x="8523" y="13684"/>
                </a:lnTo>
                <a:lnTo>
                  <a:pt x="8523" y="14034"/>
                </a:lnTo>
                <a:lnTo>
                  <a:pt x="8629" y="14034"/>
                </a:lnTo>
                <a:lnTo>
                  <a:pt x="8629" y="14559"/>
                </a:lnTo>
                <a:lnTo>
                  <a:pt x="8734" y="14559"/>
                </a:lnTo>
                <a:lnTo>
                  <a:pt x="8734" y="14910"/>
                </a:lnTo>
                <a:lnTo>
                  <a:pt x="8839" y="15260"/>
                </a:lnTo>
                <a:lnTo>
                  <a:pt x="8944" y="15435"/>
                </a:lnTo>
                <a:lnTo>
                  <a:pt x="8944" y="17011"/>
                </a:lnTo>
                <a:lnTo>
                  <a:pt x="9049" y="17011"/>
                </a:lnTo>
                <a:lnTo>
                  <a:pt x="9049" y="17361"/>
                </a:lnTo>
                <a:lnTo>
                  <a:pt x="9155" y="17361"/>
                </a:lnTo>
                <a:lnTo>
                  <a:pt x="9155" y="17536"/>
                </a:lnTo>
                <a:lnTo>
                  <a:pt x="9260" y="17536"/>
                </a:lnTo>
                <a:lnTo>
                  <a:pt x="9365" y="17712"/>
                </a:lnTo>
                <a:lnTo>
                  <a:pt x="9365" y="18762"/>
                </a:lnTo>
                <a:lnTo>
                  <a:pt x="9470" y="18938"/>
                </a:lnTo>
                <a:lnTo>
                  <a:pt x="9786" y="18938"/>
                </a:lnTo>
                <a:lnTo>
                  <a:pt x="9786" y="19113"/>
                </a:lnTo>
                <a:lnTo>
                  <a:pt x="10207" y="19113"/>
                </a:lnTo>
                <a:lnTo>
                  <a:pt x="10207" y="19288"/>
                </a:lnTo>
                <a:lnTo>
                  <a:pt x="11891" y="19288"/>
                </a:lnTo>
                <a:lnTo>
                  <a:pt x="11891" y="19113"/>
                </a:lnTo>
                <a:lnTo>
                  <a:pt x="12101" y="18938"/>
                </a:lnTo>
                <a:lnTo>
                  <a:pt x="12311" y="18587"/>
                </a:lnTo>
                <a:lnTo>
                  <a:pt x="12522" y="18412"/>
                </a:lnTo>
                <a:lnTo>
                  <a:pt x="12732" y="18062"/>
                </a:lnTo>
                <a:lnTo>
                  <a:pt x="13153" y="17712"/>
                </a:lnTo>
                <a:lnTo>
                  <a:pt x="13153" y="17186"/>
                </a:lnTo>
                <a:lnTo>
                  <a:pt x="13364" y="17011"/>
                </a:lnTo>
                <a:lnTo>
                  <a:pt x="13574" y="16661"/>
                </a:lnTo>
                <a:lnTo>
                  <a:pt x="13574" y="16486"/>
                </a:lnTo>
                <a:lnTo>
                  <a:pt x="13785" y="15785"/>
                </a:lnTo>
                <a:lnTo>
                  <a:pt x="13785" y="15610"/>
                </a:lnTo>
                <a:lnTo>
                  <a:pt x="13995" y="15435"/>
                </a:lnTo>
                <a:lnTo>
                  <a:pt x="13995" y="15085"/>
                </a:lnTo>
                <a:lnTo>
                  <a:pt x="14206" y="14384"/>
                </a:lnTo>
                <a:lnTo>
                  <a:pt x="14206" y="14034"/>
                </a:lnTo>
                <a:lnTo>
                  <a:pt x="14416" y="13684"/>
                </a:lnTo>
                <a:lnTo>
                  <a:pt x="14416" y="11232"/>
                </a:lnTo>
                <a:lnTo>
                  <a:pt x="14521" y="10881"/>
                </a:lnTo>
                <a:lnTo>
                  <a:pt x="14521" y="10181"/>
                </a:lnTo>
                <a:lnTo>
                  <a:pt x="14626" y="10006"/>
                </a:lnTo>
                <a:lnTo>
                  <a:pt x="14626" y="9480"/>
                </a:lnTo>
                <a:lnTo>
                  <a:pt x="14837" y="9305"/>
                </a:lnTo>
                <a:lnTo>
                  <a:pt x="14837" y="7204"/>
                </a:lnTo>
                <a:lnTo>
                  <a:pt x="14942" y="7029"/>
                </a:lnTo>
                <a:lnTo>
                  <a:pt x="14942" y="6503"/>
                </a:lnTo>
                <a:lnTo>
                  <a:pt x="15047" y="6153"/>
                </a:lnTo>
                <a:lnTo>
                  <a:pt x="15047" y="5978"/>
                </a:lnTo>
                <a:lnTo>
                  <a:pt x="15258" y="5803"/>
                </a:lnTo>
                <a:lnTo>
                  <a:pt x="15258" y="4927"/>
                </a:lnTo>
                <a:lnTo>
                  <a:pt x="15363" y="4577"/>
                </a:lnTo>
                <a:lnTo>
                  <a:pt x="15468" y="4577"/>
                </a:lnTo>
                <a:lnTo>
                  <a:pt x="15468" y="4227"/>
                </a:lnTo>
                <a:lnTo>
                  <a:pt x="15679" y="3876"/>
                </a:lnTo>
                <a:lnTo>
                  <a:pt x="15679" y="3526"/>
                </a:lnTo>
                <a:lnTo>
                  <a:pt x="15889" y="3176"/>
                </a:lnTo>
                <a:lnTo>
                  <a:pt x="15889" y="3001"/>
                </a:lnTo>
                <a:lnTo>
                  <a:pt x="16100" y="2825"/>
                </a:lnTo>
                <a:lnTo>
                  <a:pt x="16100" y="2475"/>
                </a:lnTo>
                <a:lnTo>
                  <a:pt x="16415" y="2475"/>
                </a:lnTo>
                <a:lnTo>
                  <a:pt x="16521" y="2300"/>
                </a:lnTo>
                <a:lnTo>
                  <a:pt x="16521" y="1950"/>
                </a:lnTo>
                <a:lnTo>
                  <a:pt x="16836" y="1775"/>
                </a:lnTo>
                <a:lnTo>
                  <a:pt x="17047" y="1424"/>
                </a:lnTo>
                <a:lnTo>
                  <a:pt x="17362" y="1074"/>
                </a:lnTo>
                <a:lnTo>
                  <a:pt x="17573" y="899"/>
                </a:lnTo>
                <a:lnTo>
                  <a:pt x="17888" y="549"/>
                </a:lnTo>
                <a:lnTo>
                  <a:pt x="18204" y="374"/>
                </a:lnTo>
                <a:lnTo>
                  <a:pt x="19993" y="374"/>
                </a:lnTo>
                <a:lnTo>
                  <a:pt x="19993" y="549"/>
                </a:lnTo>
                <a:lnTo>
                  <a:pt x="19039" y="0"/>
                </a:lnTo>
              </a:path>
            </a:pathLst>
          </a:custGeom>
          <a:noFill/>
          <a:ln w="12700" cap="flat">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70664" name="Line 3"/>
          <p:cNvSpPr>
            <a:spLocks noChangeShapeType="1"/>
          </p:cNvSpPr>
          <p:nvPr/>
        </p:nvSpPr>
        <p:spPr bwMode="auto">
          <a:xfrm flipV="1">
            <a:off x="5148263" y="2497138"/>
            <a:ext cx="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0665" name="Line 4"/>
          <p:cNvSpPr>
            <a:spLocks noChangeShapeType="1"/>
          </p:cNvSpPr>
          <p:nvPr/>
        </p:nvSpPr>
        <p:spPr bwMode="auto">
          <a:xfrm>
            <a:off x="5148263" y="3640138"/>
            <a:ext cx="1828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0666" name="מלבן 8"/>
          <p:cNvSpPr>
            <a:spLocks noChangeArrowheads="1"/>
          </p:cNvSpPr>
          <p:nvPr/>
        </p:nvSpPr>
        <p:spPr bwMode="auto">
          <a:xfrm>
            <a:off x="3106738" y="2606675"/>
            <a:ext cx="193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ea typeface="Times New Roman" pitchFamily="18" charset="0"/>
                <a:cs typeface="David" pitchFamily="34" charset="-79"/>
              </a:rPr>
              <a:t> </a:t>
            </a:r>
            <a:r>
              <a:rPr lang="he-IL" sz="1600">
                <a:solidFill>
                  <a:srgbClr val="000000"/>
                </a:solidFill>
                <a:ea typeface="Times New Roman" pitchFamily="18" charset="0"/>
                <a:cs typeface="David" pitchFamily="34" charset="-79"/>
              </a:rPr>
              <a:t>מס נוגדנים ( במ"ל דם)</a:t>
            </a:r>
            <a:endParaRPr lang="en-US" sz="1600">
              <a:solidFill>
                <a:srgbClr val="000000"/>
              </a:solidFill>
              <a:ea typeface="Times New Roman" pitchFamily="18" charset="0"/>
              <a:cs typeface="David" pitchFamily="34" charset="-79"/>
            </a:endParaRPr>
          </a:p>
        </p:txBody>
      </p:sp>
      <p:sp>
        <p:nvSpPr>
          <p:cNvPr id="70667" name="מלבן 9"/>
          <p:cNvSpPr>
            <a:spLocks noChangeArrowheads="1"/>
          </p:cNvSpPr>
          <p:nvPr/>
        </p:nvSpPr>
        <p:spPr bwMode="auto">
          <a:xfrm>
            <a:off x="6464300" y="3640138"/>
            <a:ext cx="1982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14400" indent="457200"/>
            <a:r>
              <a:rPr lang="he-IL" sz="1600">
                <a:solidFill>
                  <a:srgbClr val="000000"/>
                </a:solidFill>
                <a:ea typeface="Times New Roman" pitchFamily="18" charset="0"/>
                <a:cs typeface="David" pitchFamily="34" charset="-79"/>
              </a:rPr>
              <a:t>ימים </a:t>
            </a:r>
            <a:endParaRPr lang="en-US" sz="1600">
              <a:solidFill>
                <a:srgbClr val="000000"/>
              </a:solidFill>
              <a:ea typeface="Times New Roman" pitchFamily="18" charset="0"/>
              <a:cs typeface="David" pitchFamily="34" charset="-79"/>
            </a:endParaRPr>
          </a:p>
        </p:txBody>
      </p:sp>
      <p:sp>
        <p:nvSpPr>
          <p:cNvPr id="12"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51</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15:</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מה נמצא בגופו של אדם שקיבל חיסון פעיל</a:t>
            </a:r>
            <a:r>
              <a:rPr lang="he-IL" sz="1800" kern="0" dirty="0">
                <a:solidFill>
                  <a:schemeClr val="tx2"/>
                </a:solidFill>
                <a:latin typeface="Arial" pitchFamily="34" charset="0"/>
                <a:ea typeface="+mn-ea"/>
                <a:cs typeface="Arial" pitchFamily="34" charset="0"/>
              </a:rPr>
              <a:t> נגד </a:t>
            </a:r>
            <a:r>
              <a:rPr lang="he-IL" sz="1800" kern="0" dirty="0">
                <a:solidFill>
                  <a:srgbClr val="1D4C72"/>
                </a:solidFill>
                <a:latin typeface="Arial" pitchFamily="34" charset="0"/>
                <a:ea typeface="+mn-ea"/>
                <a:cs typeface="Arial" pitchFamily="34" charset="0"/>
              </a:rPr>
              <a:t>מחלה שנה לאחר החיסון?</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תאי זיכרון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 נוגדנים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תאים בלענים ייחודיים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נוגדנים ותאי זיכרון </a:t>
            </a:r>
          </a:p>
        </p:txBody>
      </p:sp>
      <p:sp>
        <p:nvSpPr>
          <p:cNvPr id="8"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52</a:t>
            </a:fld>
            <a:endParaRPr lang="he-IL" sz="12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8F40965-5E53-430F-9004-4587C3AB3F74}" type="slidenum">
              <a:rPr lang="he-IL" smtClean="0"/>
              <a:pPr fontAlgn="base">
                <a:spcBef>
                  <a:spcPct val="0"/>
                </a:spcBef>
                <a:spcAft>
                  <a:spcPct val="0"/>
                </a:spcAft>
                <a:defRPr/>
              </a:pPr>
              <a:t>53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א'</a:t>
            </a:r>
          </a:p>
        </p:txBody>
      </p:sp>
      <p:sp>
        <p:nvSpPr>
          <p:cNvPr id="9" name="TextBox 8"/>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15:</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מה נמצא בגופו של אדם שקיבל חיסון פעיל</a:t>
            </a:r>
            <a:r>
              <a:rPr lang="he-IL" sz="1800" kern="0" dirty="0">
                <a:solidFill>
                  <a:schemeClr val="tx2"/>
                </a:solidFill>
                <a:latin typeface="Arial" pitchFamily="34" charset="0"/>
                <a:ea typeface="+mn-ea"/>
                <a:cs typeface="Arial" pitchFamily="34" charset="0"/>
              </a:rPr>
              <a:t> נגד </a:t>
            </a:r>
            <a:r>
              <a:rPr lang="he-IL" sz="1800" kern="0" dirty="0">
                <a:solidFill>
                  <a:srgbClr val="1D4C72"/>
                </a:solidFill>
                <a:latin typeface="Arial" pitchFamily="34" charset="0"/>
                <a:ea typeface="+mn-ea"/>
                <a:cs typeface="Arial" pitchFamily="34" charset="0"/>
              </a:rPr>
              <a:t>מחלה שנה לאחר החיסון?</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תאי זיכרון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 נוגדנים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תאים בלענים ייחודיים	       </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נוגדנים ותאי זיכרון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3E8D15-B76A-4E47-8540-4D1EF49B351A}" type="slidenum">
              <a:rPr lang="he-IL" smtClean="0"/>
              <a:pPr fontAlgn="base">
                <a:spcBef>
                  <a:spcPct val="0"/>
                </a:spcBef>
                <a:spcAft>
                  <a:spcPct val="0"/>
                </a:spcAft>
                <a:defRPr/>
              </a:pPr>
              <a:t>54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16:</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חיסון פעיל הוא:</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a:t>
            </a:r>
            <a:r>
              <a:rPr lang="he-IL" sz="1800" kern="0" dirty="0">
                <a:solidFill>
                  <a:schemeClr val="tx2"/>
                </a:solidFill>
                <a:latin typeface="Arial" pitchFamily="34" charset="0"/>
                <a:ea typeface="+mn-ea"/>
                <a:cs typeface="Arial" pitchFamily="34" charset="0"/>
              </a:rPr>
              <a:t>הכנסת נוגדנים ישירות לגוף</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הכנסת חיידקים או וירוסים מוחלשים או מתים לגוף</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הכנסת תאי זיכרון לגוף</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יצירת אנטיגנים בעקבות חשיפה </a:t>
            </a:r>
            <a:r>
              <a:rPr lang="he-IL" sz="1800" kern="0" dirty="0">
                <a:solidFill>
                  <a:srgbClr val="1D4C72"/>
                </a:solidFill>
                <a:latin typeface="Arial" pitchFamily="34" charset="0"/>
                <a:ea typeface="+mn-ea"/>
                <a:cs typeface="Arial" pitchFamily="34" charset="0"/>
              </a:rPr>
              <a:t>לנוגדן</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8AC4F5B-54F1-42AB-9946-70D271B740DB}" type="slidenum">
              <a:rPr lang="he-IL" smtClean="0"/>
              <a:pPr fontAlgn="base">
                <a:spcBef>
                  <a:spcPct val="0"/>
                </a:spcBef>
                <a:spcAft>
                  <a:spcPct val="0"/>
                </a:spcAft>
                <a:defRPr/>
              </a:pPr>
              <a:t>55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ב'</a:t>
            </a:r>
          </a:p>
        </p:txBody>
      </p:sp>
      <p:sp>
        <p:nvSpPr>
          <p:cNvPr id="9" name="TextBox 8"/>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16:</a:t>
            </a:r>
          </a:p>
          <a:p>
            <a:pPr fontAlgn="auto">
              <a:spcBef>
                <a:spcPts val="0"/>
              </a:spcBef>
              <a:spcAft>
                <a:spcPts val="0"/>
              </a:spcAft>
              <a:defRPr/>
            </a:pPr>
            <a:r>
              <a:rPr lang="he-IL" sz="1800" kern="0" dirty="0">
                <a:solidFill>
                  <a:srgbClr val="1D4C72"/>
                </a:solidFill>
                <a:latin typeface="Arial" pitchFamily="34" charset="0"/>
                <a:cs typeface="Arial" pitchFamily="34" charset="0"/>
              </a:rPr>
              <a:t>חיסון פעיל הוא:</a:t>
            </a:r>
          </a:p>
          <a:p>
            <a:pPr fontAlgn="auto">
              <a:spcBef>
                <a:spcPts val="0"/>
              </a:spcBef>
              <a:spcAft>
                <a:spcPts val="0"/>
              </a:spcAft>
              <a:defRPr/>
            </a:pPr>
            <a:r>
              <a:rPr lang="he-IL" sz="1800" kern="0" dirty="0">
                <a:solidFill>
                  <a:srgbClr val="1D4C72"/>
                </a:solidFill>
                <a:latin typeface="Arial" pitchFamily="34" charset="0"/>
                <a:cs typeface="Arial" pitchFamily="34" charset="0"/>
              </a:rPr>
              <a:t>א. </a:t>
            </a:r>
            <a:r>
              <a:rPr lang="he-IL" sz="1800" kern="0" dirty="0">
                <a:solidFill>
                  <a:schemeClr val="tx2"/>
                </a:solidFill>
                <a:latin typeface="Arial" pitchFamily="34" charset="0"/>
                <a:cs typeface="Arial" pitchFamily="34" charset="0"/>
              </a:rPr>
              <a:t>הכנסת נוגדנים ישירות לגוף</a:t>
            </a:r>
          </a:p>
          <a:p>
            <a:pPr fontAlgn="auto">
              <a:spcBef>
                <a:spcPts val="0"/>
              </a:spcBef>
              <a:spcAft>
                <a:spcPts val="0"/>
              </a:spcAft>
              <a:defRPr/>
            </a:pPr>
            <a:r>
              <a:rPr lang="he-IL" sz="1800" kern="0" dirty="0">
                <a:solidFill>
                  <a:schemeClr val="tx2"/>
                </a:solidFill>
                <a:latin typeface="Arial" pitchFamily="34" charset="0"/>
                <a:cs typeface="Arial" pitchFamily="34" charset="0"/>
              </a:rPr>
              <a:t>ב. הכנסת חיידקים או וירוסים מוחלשים או מתים לגוף</a:t>
            </a:r>
          </a:p>
          <a:p>
            <a:pPr fontAlgn="auto">
              <a:spcBef>
                <a:spcPts val="0"/>
              </a:spcBef>
              <a:spcAft>
                <a:spcPts val="0"/>
              </a:spcAft>
              <a:defRPr/>
            </a:pPr>
            <a:r>
              <a:rPr lang="he-IL" sz="1800" kern="0" dirty="0">
                <a:solidFill>
                  <a:schemeClr val="tx2"/>
                </a:solidFill>
                <a:latin typeface="Arial" pitchFamily="34" charset="0"/>
                <a:cs typeface="Arial" pitchFamily="34" charset="0"/>
              </a:rPr>
              <a:t>ג. הכנסת תאי זיכרון לגוף</a:t>
            </a:r>
          </a:p>
          <a:p>
            <a:pPr fontAlgn="auto">
              <a:spcBef>
                <a:spcPts val="0"/>
              </a:spcBef>
              <a:spcAft>
                <a:spcPts val="0"/>
              </a:spcAft>
              <a:defRPr/>
            </a:pPr>
            <a:r>
              <a:rPr lang="he-IL" sz="1800" kern="0" dirty="0">
                <a:solidFill>
                  <a:schemeClr val="tx2"/>
                </a:solidFill>
                <a:latin typeface="Arial" pitchFamily="34" charset="0"/>
                <a:cs typeface="Arial" pitchFamily="34" charset="0"/>
              </a:rPr>
              <a:t>ד. יצירת אנטיגנים בעקבות חשיפה </a:t>
            </a:r>
            <a:r>
              <a:rPr lang="he-IL" sz="1800" kern="0" dirty="0">
                <a:solidFill>
                  <a:srgbClr val="1D4C72"/>
                </a:solidFill>
                <a:latin typeface="Arial" pitchFamily="34" charset="0"/>
                <a:cs typeface="Arial" pitchFamily="34" charset="0"/>
              </a:rPr>
              <a:t>לנוגדן</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DF3284-4694-4002-8BA1-80641BC0FECB}" type="slidenum">
              <a:rPr lang="he-IL" smtClean="0"/>
              <a:pPr fontAlgn="base">
                <a:spcBef>
                  <a:spcPct val="0"/>
                </a:spcBef>
                <a:spcAft>
                  <a:spcPct val="0"/>
                </a:spcAft>
                <a:defRPr/>
              </a:pPr>
              <a:t>56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 פסטר – אבי תורת החיסון</a:t>
            </a:r>
            <a:endParaRPr lang="he-IL" sz="1800" dirty="0" smtClean="0"/>
          </a:p>
        </p:txBody>
      </p:sp>
      <p:sp>
        <p:nvSpPr>
          <p:cNvPr id="7" name="TextBox 6"/>
          <p:cNvSpPr txBox="1"/>
          <p:nvPr/>
        </p:nvSpPr>
        <p:spPr>
          <a:xfrm>
            <a:off x="260350" y="419100"/>
            <a:ext cx="8469313" cy="3694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17:</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החוקר הצרפתי הנודע לואי </a:t>
            </a:r>
            <a:r>
              <a:rPr lang="he-IL" sz="1800" kern="0" dirty="0">
                <a:solidFill>
                  <a:schemeClr val="tx2"/>
                </a:solidFill>
                <a:latin typeface="Arial" pitchFamily="34" charset="0"/>
                <a:ea typeface="+mn-ea"/>
                <a:cs typeface="Arial" pitchFamily="34" charset="0"/>
              </a:rPr>
              <a:t>פסטר (1895-1822) חקר את תפקידם של חיידקים בגרימת מחלות, בין היתר בגרימת מחלת הגחלת (אנטרקס), שהפילה חללים רבים בקרב עופות ובקר במשקים החקלאיים.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יום אחד הוזרקו לתרנגולת חיידקי גחלת, והיא הייתה עתידה למות בתוך יממה, אך התרנגולת "הסרבנית" לא מתה. בבדיקה התברר שהזריקו לתרנגולת, חיידקים "לא טריים" שהיו במבחנה ישנה שנשכחה בטעות. פסטר המתין ימים אחדים, ואז הזריק לתרנגולת חיידקים "טריים"  - למרבית הפתעתו, התרנגולת לא חלתה והמשיכה לחיות ולקרקר.</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פסטר הסיק מכך, שההדבקה בחיידקים מן התרבית הישנה, העניקה לתרנגולת חסינות מהידבקות במחלה. מסקנה זו הובילה אותו לרעיון שאפשר לחסן גם בני אדם ולמנוע את הידבקותם במחלות שונות.</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הסבירו את הסיפור על סמך הידוע לכם על מערכת החיסון. </a:t>
            </a:r>
          </a:p>
          <a:p>
            <a:pPr fontAlgn="auto">
              <a:spcBef>
                <a:spcPts val="0"/>
              </a:spcBef>
              <a:spcAft>
                <a:spcPts val="0"/>
              </a:spcAft>
              <a:defRPr/>
            </a:pPr>
            <a:endParaRPr lang="he-IL" sz="1800" kern="0" dirty="0">
              <a:solidFill>
                <a:srgbClr val="1D4C72"/>
              </a:solidFill>
              <a:latin typeface="Arial" pitchFamily="34" charset="0"/>
              <a:ea typeface="+mn-ea"/>
              <a:cs typeface="Arial" pitchFamily="34" charset="0"/>
            </a:endParaRPr>
          </a:p>
        </p:txBody>
      </p:sp>
      <p:pic>
        <p:nvPicPr>
          <p:cNvPr id="75782" name="Picture 8" descr="File:Louis Pasteu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843338"/>
            <a:ext cx="228123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מלבן 2"/>
          <p:cNvSpPr>
            <a:spLocks noChangeArrowheads="1"/>
          </p:cNvSpPr>
          <p:nvPr/>
        </p:nvSpPr>
        <p:spPr bwMode="auto">
          <a:xfrm>
            <a:off x="30163" y="6561138"/>
            <a:ext cx="44640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hlinkClick r:id="rId5" action="ppaction://hlinkfile"/>
              </a:rPr>
              <a:t>Félix Nadar&lt;http://commons.wikimedia.org/wiki/F%C3%A9lix_Nadar&gt;</a:t>
            </a:r>
            <a:endParaRPr lang="he-IL" sz="1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3E9626-80AB-4989-A1B9-8B5A95E20D1A}" type="slidenum">
              <a:rPr lang="he-IL" smtClean="0"/>
              <a:pPr fontAlgn="base">
                <a:spcBef>
                  <a:spcPct val="0"/>
                </a:spcBef>
                <a:spcAft>
                  <a:spcPct val="0"/>
                </a:spcAft>
                <a:defRPr/>
              </a:pPr>
              <a:t>57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3694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cs typeface="Arial" pitchFamily="34" charset="0"/>
              </a:rPr>
              <a:t>שאלה 17:</a:t>
            </a:r>
          </a:p>
          <a:p>
            <a:pPr fontAlgn="auto">
              <a:spcBef>
                <a:spcPts val="0"/>
              </a:spcBef>
              <a:spcAft>
                <a:spcPts val="0"/>
              </a:spcAft>
              <a:defRPr/>
            </a:pPr>
            <a:r>
              <a:rPr lang="he-IL" sz="1800" kern="0" dirty="0">
                <a:solidFill>
                  <a:srgbClr val="1D4C72"/>
                </a:solidFill>
                <a:latin typeface="Arial" pitchFamily="34" charset="0"/>
                <a:cs typeface="Arial" pitchFamily="34" charset="0"/>
              </a:rPr>
              <a:t> החוקר הצרפתי הנודע לואי פסטר (1895-1822) חקר את תפקידם של חיידקים בגרימת מחלות, בין היתר בגרימת מחלת הגחלת (אנטרקס), שהפילה חללים רבים בקרב עופות ובקר במשקים החקלאיים.</a:t>
            </a:r>
            <a:endParaRPr lang="he-IL" sz="1800" kern="0" dirty="0">
              <a:solidFill>
                <a:schemeClr val="tx2"/>
              </a:solidFill>
              <a:latin typeface="Arial" pitchFamily="34" charset="0"/>
              <a:cs typeface="Arial" pitchFamily="34" charset="0"/>
            </a:endParaRPr>
          </a:p>
          <a:p>
            <a:pPr fontAlgn="auto">
              <a:spcBef>
                <a:spcPts val="0"/>
              </a:spcBef>
              <a:spcAft>
                <a:spcPts val="0"/>
              </a:spcAft>
              <a:defRPr/>
            </a:pPr>
            <a:r>
              <a:rPr lang="he-IL" sz="1800" kern="0" dirty="0">
                <a:solidFill>
                  <a:schemeClr val="tx2"/>
                </a:solidFill>
                <a:latin typeface="Arial" pitchFamily="34" charset="0"/>
                <a:cs typeface="Arial" pitchFamily="34" charset="0"/>
              </a:rPr>
              <a:t>יום אחד הוזרקו לתרנגולת חיידקי גחלת, והיא הייתה עתידה למות בתוך יממה, אך התרנגולת "הסרבנית" לא מתה. בבדיקה התברר שהזריקו לתרנגולת, חיידקים "לא טריים" שהיו במבחנה ישנה שנשכחה בטעות. פסטר המתין ימים אחדים, ואז הזריק לתרנגולת חיידקים "טריים"  - למרבית הפתעתו, התרנגולת לא חלתה והמשיכה לחיות ולקרקר.</a:t>
            </a:r>
          </a:p>
          <a:p>
            <a:pPr fontAlgn="auto">
              <a:spcBef>
                <a:spcPts val="0"/>
              </a:spcBef>
              <a:spcAft>
                <a:spcPts val="0"/>
              </a:spcAft>
              <a:defRPr/>
            </a:pPr>
            <a:r>
              <a:rPr lang="he-IL" sz="1800" kern="0" dirty="0">
                <a:solidFill>
                  <a:schemeClr val="tx2"/>
                </a:solidFill>
                <a:latin typeface="Arial" pitchFamily="34" charset="0"/>
                <a:cs typeface="Arial" pitchFamily="34" charset="0"/>
              </a:rPr>
              <a:t>פסטר הסיק מכך, שההדבקה בחיידקים מן התרבית הישנה, העניקה לתרנגולת חסינות מהידבקות במחלה. מסקנה זו הובילה אותו לרעיון שאפשר לחסן גם בני אדם ולמנוע את הידבקותם במחלות שונות.</a:t>
            </a:r>
          </a:p>
          <a:p>
            <a:pPr fontAlgn="auto">
              <a:spcBef>
                <a:spcPts val="0"/>
              </a:spcBef>
              <a:spcAft>
                <a:spcPts val="0"/>
              </a:spcAft>
              <a:defRPr/>
            </a:pPr>
            <a:r>
              <a:rPr lang="he-IL" sz="1800" kern="0" dirty="0">
                <a:solidFill>
                  <a:schemeClr val="tx2"/>
                </a:solidFill>
                <a:latin typeface="Arial" pitchFamily="34" charset="0"/>
                <a:cs typeface="Arial" pitchFamily="34" charset="0"/>
              </a:rPr>
              <a:t>הסבירו את הסיפור על סמך הידוע לכם על מערכת החיסון. </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p:txBody>
      </p:sp>
      <p:sp>
        <p:nvSpPr>
          <p:cNvPr id="10" name="Rectangle 12"/>
          <p:cNvSpPr/>
          <p:nvPr/>
        </p:nvSpPr>
        <p:spPr>
          <a:xfrm>
            <a:off x="395288" y="4652963"/>
            <a:ext cx="8504237" cy="12969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הזרקת החיידקים המוחלשים לא גרמה למחלה משום שהחיידקים היו מוחלשים ולא התרבו, אך הם גרמו להיווצרות תאי זיכרון ייחודיים להם. כאשר הוזרקו חיידקים שנית, הם לא הצליחו להתרבות ולגרום למחלה כי תאי הזיכרון הגיבו מהר ובעוצמה חזקה.</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EE5B96F-382C-4F57-B7DE-E72B401E7F9D}" type="slidenum">
              <a:rPr lang="he-IL" smtClean="0"/>
              <a:pPr fontAlgn="base">
                <a:spcBef>
                  <a:spcPct val="0"/>
                </a:spcBef>
                <a:spcAft>
                  <a:spcPct val="0"/>
                </a:spcAft>
                <a:defRPr/>
              </a:pPr>
              <a:t>58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חיסון נגד כלבת</a:t>
            </a:r>
            <a:endParaRPr lang="he-IL" sz="1800" dirty="0" smtClean="0"/>
          </a:p>
        </p:txBody>
      </p:sp>
      <p:sp>
        <p:nvSpPr>
          <p:cNvPr id="77829" name="מלבן 2"/>
          <p:cNvSpPr>
            <a:spLocks noChangeArrowheads="1"/>
          </p:cNvSpPr>
          <p:nvPr/>
        </p:nvSpPr>
        <p:spPr bwMode="auto">
          <a:xfrm>
            <a:off x="231775" y="620713"/>
            <a:ext cx="84677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800">
                <a:solidFill>
                  <a:srgbClr val="000000"/>
                </a:solidFill>
                <a:latin typeface="Arial" pitchFamily="34" charset="0"/>
                <a:cs typeface="Arial" pitchFamily="34" charset="0"/>
              </a:rPr>
              <a:t>יעילותו של החיסון הוכחה כאשר </a:t>
            </a:r>
            <a:r>
              <a:rPr lang="he-IL" sz="1800">
                <a:latin typeface="Arial" pitchFamily="34" charset="0"/>
                <a:cs typeface="Arial" pitchFamily="34" charset="0"/>
              </a:rPr>
              <a:t>בשנת 1885הובא לביתו של פסטר ילד שננשך על ידי כלב חולה בכלבת. פסטר הזריק לו תמצית שהכילה וירוסים של כלבת.</a:t>
            </a:r>
          </a:p>
          <a:p>
            <a:r>
              <a:rPr lang="he-IL" sz="1800">
                <a:latin typeface="Arial" pitchFamily="34" charset="0"/>
                <a:cs typeface="Arial" pitchFamily="34" charset="0"/>
              </a:rPr>
              <a:t>חייו של הילד ניצלו.</a:t>
            </a:r>
          </a:p>
          <a:p>
            <a:endParaRPr lang="he-IL" sz="1800">
              <a:latin typeface="Arial" pitchFamily="34" charset="0"/>
              <a:cs typeface="Arial" pitchFamily="34" charset="0"/>
            </a:endParaRPr>
          </a:p>
          <a:p>
            <a:endParaRPr lang="he-IL" sz="1800">
              <a:latin typeface="Arial" pitchFamily="34" charset="0"/>
              <a:cs typeface="Arial" pitchFamily="34" charset="0"/>
            </a:endParaRPr>
          </a:p>
          <a:p>
            <a:endParaRPr lang="he-IL" sz="1800">
              <a:latin typeface="Arial" pitchFamily="34" charset="0"/>
              <a:cs typeface="Arial" pitchFamily="34" charset="0"/>
            </a:endParaRPr>
          </a:p>
          <a:p>
            <a:endParaRPr lang="he-IL" sz="1800">
              <a:latin typeface="Arial" pitchFamily="34" charset="0"/>
              <a:cs typeface="Arial" pitchFamily="34" charset="0"/>
            </a:endParaRPr>
          </a:p>
          <a:p>
            <a:endParaRPr lang="he-IL" sz="1800">
              <a:latin typeface="Arial" pitchFamily="34" charset="0"/>
              <a:cs typeface="Arial" pitchFamily="34" charset="0"/>
            </a:endParaRPr>
          </a:p>
          <a:p>
            <a:endParaRPr lang="he-IL" sz="1800">
              <a:latin typeface="Arial" pitchFamily="34" charset="0"/>
              <a:cs typeface="Arial" pitchFamily="34" charset="0"/>
            </a:endParaRPr>
          </a:p>
          <a:p>
            <a:r>
              <a:rPr lang="he-IL" sz="1800">
                <a:latin typeface="Arial" pitchFamily="34" charset="0"/>
                <a:cs typeface="Arial" pitchFamily="34" charset="0"/>
              </a:rPr>
              <a:t>לעומת זאת, בזמננו החיסון מורכב משני סוגי חיסון: </a:t>
            </a:r>
          </a:p>
          <a:p>
            <a:r>
              <a:rPr lang="he-IL" sz="1800">
                <a:latin typeface="Arial" pitchFamily="34" charset="0"/>
                <a:cs typeface="Arial" pitchFamily="34" charset="0"/>
              </a:rPr>
              <a:t>חיסון סביל - שאותו יש להזריק מיד עם הנשיכה,</a:t>
            </a:r>
          </a:p>
          <a:p>
            <a:r>
              <a:rPr lang="he-IL" sz="1800">
                <a:latin typeface="Arial" pitchFamily="34" charset="0"/>
                <a:cs typeface="Arial" pitchFamily="34" charset="0"/>
              </a:rPr>
              <a:t>וחיסון שני פעיל – שאותו יש להזריק אחרי כעשרה ימים, </a:t>
            </a:r>
          </a:p>
          <a:p>
            <a:r>
              <a:rPr lang="he-IL" sz="1800">
                <a:latin typeface="Arial" pitchFamily="34" charset="0"/>
                <a:cs typeface="Arial" pitchFamily="34" charset="0"/>
              </a:rPr>
              <a:t>ולחזור עליו שוב במרווחי זמן קבועים. </a:t>
            </a:r>
          </a:p>
          <a:p>
            <a:r>
              <a:rPr lang="he-IL" sz="1800">
                <a:latin typeface="Arial" pitchFamily="34" charset="0"/>
                <a:cs typeface="Arial" pitchFamily="34" charset="0"/>
              </a:rPr>
              <a:t>יש לתת  גם חיסון פעיל, משום שווירוס הכלבת מתקדם </a:t>
            </a:r>
          </a:p>
          <a:p>
            <a:r>
              <a:rPr lang="he-IL" sz="1800">
                <a:latin typeface="Arial" pitchFamily="34" charset="0"/>
                <a:cs typeface="Arial" pitchFamily="34" charset="0"/>
              </a:rPr>
              <a:t>באִטיות ממקום הנשיכה ומגיע למוח דרך העצבים. </a:t>
            </a:r>
          </a:p>
          <a:p>
            <a:r>
              <a:rPr lang="he-IL" sz="1800">
                <a:latin typeface="Arial" pitchFamily="34" charset="0"/>
                <a:cs typeface="Arial" pitchFamily="34" charset="0"/>
              </a:rPr>
              <a:t>הזמן שעובר מרגע ההידבקות במחלה ועד התפרצותה </a:t>
            </a:r>
          </a:p>
          <a:p>
            <a:r>
              <a:rPr lang="he-IL" sz="1800">
                <a:latin typeface="Arial" pitchFamily="34" charset="0"/>
                <a:cs typeface="Arial" pitchFamily="34" charset="0"/>
              </a:rPr>
              <a:t>נע בין שבועות אחדים לשנה, וייתכן שנוגדנים הניתנים </a:t>
            </a:r>
          </a:p>
          <a:p>
            <a:r>
              <a:rPr lang="he-IL" sz="1800">
                <a:latin typeface="Arial" pitchFamily="34" charset="0"/>
                <a:cs typeface="Arial" pitchFamily="34" charset="0"/>
              </a:rPr>
              <a:t>בחיסון הסביל לא ישרדו תקופה ארוכה.  </a:t>
            </a:r>
          </a:p>
          <a:p>
            <a:r>
              <a:rPr lang="he-IL" sz="1800">
                <a:latin typeface="Arial" pitchFamily="34" charset="0"/>
                <a:cs typeface="Arial" pitchFamily="34" charset="0"/>
              </a:rPr>
              <a:t>לכן חיסון פעיל הוא יעיל במקרה זה.</a:t>
            </a:r>
          </a:p>
        </p:txBody>
      </p:sp>
      <p:pic>
        <p:nvPicPr>
          <p:cNvPr id="778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844675"/>
            <a:ext cx="30527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65200" y="6381750"/>
            <a:ext cx="1912938"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u="sng" kern="0" dirty="0">
                <a:latin typeface="Arial" pitchFamily="34" charset="0"/>
                <a:ea typeface="+mn-ea"/>
                <a:cs typeface="Arial" pitchFamily="34" charset="0"/>
              </a:rPr>
              <a:t>כלב חולה בכלבת</a:t>
            </a:r>
            <a:endParaRPr lang="he-IL" sz="1200" u="sng" kern="0" dirty="0">
              <a:solidFill>
                <a:prstClr val="black"/>
              </a:solidFill>
              <a:latin typeface="Arial"/>
              <a:ea typeface="+mn-ea"/>
              <a:cs typeface="Arial"/>
            </a:endParaRPr>
          </a:p>
        </p:txBody>
      </p:sp>
      <p:sp>
        <p:nvSpPr>
          <p:cNvPr id="77832" name="מלבן 1"/>
          <p:cNvSpPr>
            <a:spLocks noChangeArrowheads="1"/>
          </p:cNvSpPr>
          <p:nvPr/>
        </p:nvSpPr>
        <p:spPr bwMode="auto">
          <a:xfrm>
            <a:off x="401638" y="6067425"/>
            <a:ext cx="1763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Courtesy CDC, PHIL ( #2626)</a:t>
            </a:r>
            <a:endParaRPr lang="he-IL" sz="1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24F524-0060-4ABD-8FD9-32F72574E27C}" type="slidenum">
              <a:rPr lang="he-IL" smtClean="0"/>
              <a:pPr fontAlgn="base">
                <a:spcBef>
                  <a:spcPct val="0"/>
                </a:spcBef>
                <a:spcAft>
                  <a:spcPct val="0"/>
                </a:spcAft>
                <a:defRPr/>
              </a:pPr>
              <a:t>59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18</a:t>
            </a:r>
            <a:endParaRPr lang="he-IL" sz="1800" dirty="0" smtClean="0"/>
          </a:p>
        </p:txBody>
      </p:sp>
      <p:sp>
        <p:nvSpPr>
          <p:cNvPr id="9" name="TextBox 8"/>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18:</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אצל אדם </a:t>
            </a:r>
            <a:r>
              <a:rPr lang="he-IL" sz="1800" kern="0" dirty="0">
                <a:solidFill>
                  <a:schemeClr val="tx2"/>
                </a:solidFill>
                <a:latin typeface="Arial" pitchFamily="34" charset="0"/>
                <a:ea typeface="+mn-ea"/>
                <a:cs typeface="Arial" pitchFamily="34" charset="0"/>
              </a:rPr>
              <a:t>אובחנה עלייה ניכרת במספר תאי הדם הלבנים. יש לשער שאדם זה סובל מ:</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אנמיה (חוסר דם)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חוסר שינה ועייפות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לחץ דם גבוה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דלקת שנגרמה על ידי חייד</a:t>
            </a:r>
            <a:r>
              <a:rPr lang="he-IL" sz="1800" kern="0" dirty="0">
                <a:solidFill>
                  <a:srgbClr val="1D4C72"/>
                </a:solidFill>
                <a:latin typeface="Arial" pitchFamily="34" charset="0"/>
                <a:ea typeface="+mn-ea"/>
                <a:cs typeface="Arial" pitchFamily="34" charset="0"/>
              </a:rPr>
              <a:t>קים</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אנטיגן</a:t>
            </a:r>
            <a:endParaRPr lang="he-IL" sz="1800" dirty="0" smtClean="0"/>
          </a:p>
        </p:txBody>
      </p:sp>
      <p:sp>
        <p:nvSpPr>
          <p:cNvPr id="34821" name="מלבן 1"/>
          <p:cNvSpPr>
            <a:spLocks noChangeArrowheads="1"/>
          </p:cNvSpPr>
          <p:nvPr/>
        </p:nvSpPr>
        <p:spPr bwMode="auto">
          <a:xfrm>
            <a:off x="230188" y="419100"/>
            <a:ext cx="84439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dirty="0">
                <a:solidFill>
                  <a:srgbClr val="FF6600"/>
                </a:solidFill>
                <a:latin typeface="Arial" pitchFamily="34" charset="0"/>
                <a:cs typeface="Calibri" pitchFamily="34" charset="0"/>
              </a:rPr>
              <a:t>אנטיגן</a:t>
            </a:r>
            <a:r>
              <a:rPr lang="he-IL" sz="1800" dirty="0">
                <a:solidFill>
                  <a:srgbClr val="000000"/>
                </a:solidFill>
                <a:latin typeface="Arial" pitchFamily="34" charset="0"/>
                <a:cs typeface="Calibri" pitchFamily="34" charset="0"/>
              </a:rPr>
              <a:t> הוא </a:t>
            </a:r>
            <a:r>
              <a:rPr lang="he-IL" sz="1800" dirty="0">
                <a:latin typeface="Arial" pitchFamily="34" charset="0"/>
                <a:cs typeface="Calibri" pitchFamily="34" charset="0"/>
              </a:rPr>
              <a:t>חומר או תאים זרים החודרים לגוף וגורמים להפעלת המערכת החיסונית נגדם.</a:t>
            </a:r>
          </a:p>
          <a:p>
            <a:pPr>
              <a:lnSpc>
                <a:spcPct val="150000"/>
              </a:lnSpc>
            </a:pPr>
            <a:r>
              <a:rPr lang="he-IL" sz="1800" dirty="0">
                <a:latin typeface="Arial" pitchFamily="34" charset="0"/>
                <a:cs typeface="Arial" pitchFamily="34" charset="0"/>
              </a:rPr>
              <a:t>האנטיגנים יכולים להיות:</a:t>
            </a:r>
          </a:p>
          <a:p>
            <a:pPr>
              <a:lnSpc>
                <a:spcPct val="150000"/>
              </a:lnSpc>
            </a:pPr>
            <a:r>
              <a:rPr lang="he-IL" sz="1800" dirty="0">
                <a:latin typeface="Arial" pitchFamily="34" charset="0"/>
                <a:cs typeface="Arial" pitchFamily="34" charset="0"/>
              </a:rPr>
              <a:t>חיידקים, וירוסים (נגיפים</a:t>
            </a:r>
            <a:r>
              <a:rPr lang="he-IL" sz="1800" dirty="0">
                <a:solidFill>
                  <a:srgbClr val="000000"/>
                </a:solidFill>
                <a:latin typeface="Arial" pitchFamily="34" charset="0"/>
                <a:cs typeface="Arial" pitchFamily="34" charset="0"/>
              </a:rPr>
              <a:t>), פטריות, ארס נחשים, ארס </a:t>
            </a:r>
            <a:r>
              <a:rPr lang="he-IL" sz="1800" dirty="0" smtClean="0">
                <a:solidFill>
                  <a:srgbClr val="000000"/>
                </a:solidFill>
                <a:latin typeface="Arial" pitchFamily="34" charset="0"/>
                <a:cs typeface="Arial" pitchFamily="34" charset="0"/>
              </a:rPr>
              <a:t>דבורים, חומרים שונים. </a:t>
            </a:r>
            <a:endParaRPr lang="he-IL" sz="1800" dirty="0">
              <a:solidFill>
                <a:srgbClr val="000000"/>
              </a:solidFill>
              <a:latin typeface="Arial" pitchFamily="34" charset="0"/>
              <a:cs typeface="Arial" pitchFamily="34" charset="0"/>
            </a:endParaRPr>
          </a:p>
        </p:txBody>
      </p:sp>
      <p:sp>
        <p:nvSpPr>
          <p:cNvPr id="34822" name="מלבן 1"/>
          <p:cNvSpPr>
            <a:spLocks noChangeArrowheads="1"/>
          </p:cNvSpPr>
          <p:nvPr/>
        </p:nvSpPr>
        <p:spPr bwMode="auto">
          <a:xfrm>
            <a:off x="4656138" y="4868863"/>
            <a:ext cx="1039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sz="1800">
                <a:solidFill>
                  <a:srgbClr val="000000"/>
                </a:solidFill>
                <a:latin typeface="Arial" pitchFamily="34" charset="0"/>
                <a:cs typeface="Calibri" pitchFamily="34" charset="0"/>
              </a:rPr>
              <a:t>חיידקים</a:t>
            </a:r>
            <a:endParaRPr lang="he-IL" sz="1800">
              <a:solidFill>
                <a:srgbClr val="000000"/>
              </a:solidFill>
              <a:latin typeface="Arial" pitchFamily="34" charset="0"/>
              <a:cs typeface="Arial" pitchFamily="34" charset="0"/>
            </a:endParaRPr>
          </a:p>
        </p:txBody>
      </p:sp>
      <p:sp>
        <p:nvSpPr>
          <p:cNvPr id="34823" name="מלבן 1"/>
          <p:cNvSpPr>
            <a:spLocks noChangeArrowheads="1"/>
          </p:cNvSpPr>
          <p:nvPr/>
        </p:nvSpPr>
        <p:spPr bwMode="auto">
          <a:xfrm>
            <a:off x="2671763" y="4714875"/>
            <a:ext cx="435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Calibri" pitchFamily="34" charset="0"/>
                <a:ea typeface="Calibri" pitchFamily="34" charset="0"/>
                <a:cs typeface="Arial" pitchFamily="34" charset="0"/>
              </a:rPr>
              <a:t>© Muntasir Alam (Muntasir du, Wikimedia commons)</a:t>
            </a:r>
          </a:p>
        </p:txBody>
      </p:sp>
      <p:pic>
        <p:nvPicPr>
          <p:cNvPr id="3482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2638" y="2236788"/>
            <a:ext cx="35464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
          <p:cNvSpPr>
            <a:spLocks noChangeArrowheads="1"/>
          </p:cNvSpPr>
          <p:nvPr/>
        </p:nvSpPr>
        <p:spPr bwMode="auto">
          <a:xfrm>
            <a:off x="569913" y="5694363"/>
            <a:ext cx="7907337" cy="785343"/>
          </a:xfrm>
          <a:prstGeom prst="rect">
            <a:avLst/>
          </a:prstGeom>
          <a:noFill/>
          <a:ln w="9525">
            <a:noFill/>
            <a:miter lim="800000"/>
            <a:headEnd/>
            <a:tailEnd/>
          </a:ln>
        </p:spPr>
        <p:txBody>
          <a:bodyPr>
            <a:spAutoFit/>
          </a:bodyPr>
          <a:lstStyle/>
          <a:p>
            <a:pPr>
              <a:lnSpc>
                <a:spcPct val="150000"/>
              </a:lnSpc>
              <a:defRPr/>
            </a:pPr>
            <a:r>
              <a:rPr lang="he-IL" sz="1600" dirty="0" smtClean="0">
                <a:solidFill>
                  <a:srgbClr val="000000"/>
                </a:solidFill>
                <a:latin typeface="Arial" pitchFamily="34" charset="0"/>
                <a:cs typeface="Arial" pitchFamily="34" charset="0"/>
              </a:rPr>
              <a:t>* למעשה</a:t>
            </a:r>
            <a:r>
              <a:rPr lang="he-IL" sz="1600" dirty="0">
                <a:solidFill>
                  <a:srgbClr val="000000"/>
                </a:solidFill>
                <a:latin typeface="Arial" pitchFamily="34" charset="0"/>
                <a:cs typeface="Arial" pitchFamily="34" charset="0"/>
              </a:rPr>
              <a:t>, תגובת החיסון אינה מתבצעת נגד האנטיגן כולו אלא נגד אתרים ייחודיים שנמצאים </a:t>
            </a:r>
            <a:endParaRPr lang="he-IL" sz="1600" dirty="0" smtClean="0">
              <a:solidFill>
                <a:srgbClr val="000000"/>
              </a:solidFill>
              <a:latin typeface="Arial" pitchFamily="34" charset="0"/>
              <a:cs typeface="Arial" pitchFamily="34" charset="0"/>
            </a:endParaRPr>
          </a:p>
          <a:p>
            <a:pPr>
              <a:lnSpc>
                <a:spcPct val="150000"/>
              </a:lnSpc>
              <a:defRPr/>
            </a:pPr>
            <a:r>
              <a:rPr lang="he-IL" sz="1600" dirty="0" smtClean="0">
                <a:solidFill>
                  <a:srgbClr val="000000"/>
                </a:solidFill>
                <a:latin typeface="Arial" pitchFamily="34" charset="0"/>
                <a:cs typeface="Arial" pitchFamily="34" charset="0"/>
              </a:rPr>
              <a:t>על </a:t>
            </a:r>
            <a:r>
              <a:rPr lang="he-IL" sz="1600" dirty="0">
                <a:solidFill>
                  <a:srgbClr val="000000"/>
                </a:solidFill>
                <a:latin typeface="Arial" pitchFamily="34" charset="0"/>
                <a:cs typeface="Arial" pitchFamily="34" charset="0"/>
              </a:rPr>
              <a:t>פני האנטיגן.</a:t>
            </a:r>
          </a:p>
        </p:txBody>
      </p:sp>
      <p:sp>
        <p:nvSpPr>
          <p:cNvPr id="10" name="Slide Number Placeholder 8"/>
          <p:cNvSpPr>
            <a:spLocks noGrp="1"/>
          </p:cNvSpPr>
          <p:nvPr>
            <p:ph type="sldNum" sz="quarter" idx="12"/>
          </p:nvPr>
        </p:nvSpPr>
        <p:spPr bwMode="auto">
          <a:xfrm>
            <a:off x="107950" y="6525344"/>
            <a:ext cx="35959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9A24463-3E32-4E26-A33B-4631442C328B}" type="slidenum">
              <a:rPr lang="he-IL" smtClean="0"/>
              <a:pPr fontAlgn="base">
                <a:spcBef>
                  <a:spcPct val="0"/>
                </a:spcBef>
                <a:spcAft>
                  <a:spcPct val="0"/>
                </a:spcAft>
                <a:defRPr/>
              </a:pPr>
              <a:t>60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13684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ד'.</a:t>
            </a:r>
          </a:p>
          <a:p>
            <a:pPr fontAlgn="auto">
              <a:spcBef>
                <a:spcPts val="0"/>
              </a:spcBef>
              <a:spcAft>
                <a:spcPts val="0"/>
              </a:spcAft>
              <a:defRPr/>
            </a:pPr>
            <a:r>
              <a:rPr lang="he-IL" sz="1800" kern="0">
                <a:latin typeface="Arial"/>
                <a:ea typeface="+mn-ea"/>
                <a:cs typeface="Arial"/>
              </a:rPr>
              <a:t>בעקבות  חדירת </a:t>
            </a:r>
            <a:r>
              <a:rPr lang="he-IL" sz="1800" kern="0" dirty="0">
                <a:latin typeface="Arial"/>
                <a:ea typeface="+mn-ea"/>
                <a:cs typeface="Arial"/>
              </a:rPr>
              <a:t>גורמים זרים לגוף, לדוגמה חיידקים, נגרמת עלייה במספר תאי הדם הלבנים הפגוציטים והלימפוציטים (</a:t>
            </a:r>
            <a:r>
              <a:rPr lang="en-US" sz="1800" kern="0" dirty="0">
                <a:latin typeface="Arial"/>
                <a:ea typeface="+mn-ea"/>
                <a:cs typeface="Arial"/>
              </a:rPr>
              <a:t>B</a:t>
            </a:r>
            <a:r>
              <a:rPr lang="he-IL" sz="1800" kern="0" dirty="0">
                <a:latin typeface="Arial"/>
                <a:ea typeface="+mn-ea"/>
                <a:cs typeface="Arial"/>
              </a:rPr>
              <a:t> ו-</a:t>
            </a:r>
            <a:r>
              <a:rPr lang="en-US" sz="1800" kern="0" dirty="0">
                <a:latin typeface="Arial"/>
                <a:ea typeface="+mn-ea"/>
                <a:cs typeface="Arial"/>
              </a:rPr>
              <a:t>T</a:t>
            </a:r>
            <a:r>
              <a:rPr lang="he-IL" sz="1800" kern="0" dirty="0">
                <a:latin typeface="Arial"/>
                <a:ea typeface="+mn-ea"/>
                <a:cs typeface="Arial"/>
              </a:rPr>
              <a:t>).</a:t>
            </a:r>
          </a:p>
        </p:txBody>
      </p:sp>
      <p:sp>
        <p:nvSpPr>
          <p:cNvPr id="9" name="TextBox 8"/>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18:</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אצל אדם </a:t>
            </a:r>
            <a:r>
              <a:rPr lang="he-IL" sz="1800" kern="0" dirty="0">
                <a:solidFill>
                  <a:schemeClr val="tx2"/>
                </a:solidFill>
                <a:latin typeface="Arial" pitchFamily="34" charset="0"/>
                <a:ea typeface="+mn-ea"/>
                <a:cs typeface="Arial" pitchFamily="34" charset="0"/>
              </a:rPr>
              <a:t>אובחנה עלייה ניכרת במספר תאי הדם הלבנים. יש לשער שאדם זה סובל מ:</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אנמיה (חוסר דם)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חוסר שינה ועייפות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לחץ דם גבוה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דלקת שנגרמה על ידי חיידקים</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60E258-C51D-40E7-B505-FF8DC5BEA57F}" type="slidenum">
              <a:rPr lang="he-IL" smtClean="0"/>
              <a:pPr fontAlgn="base">
                <a:spcBef>
                  <a:spcPct val="0"/>
                </a:spcBef>
                <a:spcAft>
                  <a:spcPct val="0"/>
                </a:spcAft>
                <a:defRPr/>
              </a:pPr>
              <a:t>61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19</a:t>
            </a:r>
            <a:endParaRPr lang="he-IL" sz="1800" dirty="0" smtClean="0"/>
          </a:p>
        </p:txBody>
      </p:sp>
      <p:sp>
        <p:nvSpPr>
          <p:cNvPr id="8" name="TextBox 7"/>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19:</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אדם עומד לנסוע לארץ </a:t>
            </a:r>
            <a:r>
              <a:rPr lang="he-IL" sz="1800" kern="0" dirty="0">
                <a:solidFill>
                  <a:schemeClr val="tx2"/>
                </a:solidFill>
                <a:latin typeface="Arial" pitchFamily="34" charset="0"/>
                <a:ea typeface="+mn-ea"/>
                <a:cs typeface="Arial" pitchFamily="34" charset="0"/>
              </a:rPr>
              <a:t>שמחלת הצהבת נפוצה בה. מה עליו לעשות כדי שלא להידבק במחלה?</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לקבל חיסון פעיל נגד צהבת</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לקבל חיסון סביל נגד צהבת</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לבקש מהרופא שיזריק לו את וירוס הצהבת</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לבקש מהרופא שיזריק לו נוגדנים נגד צהבת</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5502D75-AB3B-45D0-9CF5-CCB04642F43F}" type="slidenum">
              <a:rPr lang="he-IL" smtClean="0"/>
              <a:pPr fontAlgn="base">
                <a:spcBef>
                  <a:spcPct val="0"/>
                </a:spcBef>
                <a:spcAft>
                  <a:spcPct val="0"/>
                </a:spcAft>
                <a:defRPr/>
              </a:pPr>
              <a:t>62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א'</a:t>
            </a:r>
          </a:p>
        </p:txBody>
      </p:sp>
      <p:sp>
        <p:nvSpPr>
          <p:cNvPr id="9" name="TextBox 8"/>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cs typeface="Arial" pitchFamily="34" charset="0"/>
              </a:rPr>
              <a:t>שאלה 19:</a:t>
            </a:r>
          </a:p>
          <a:p>
            <a:pPr fontAlgn="auto">
              <a:spcBef>
                <a:spcPts val="0"/>
              </a:spcBef>
              <a:spcAft>
                <a:spcPts val="0"/>
              </a:spcAft>
              <a:defRPr/>
            </a:pPr>
            <a:r>
              <a:rPr lang="he-IL" sz="1800" kern="0" dirty="0">
                <a:solidFill>
                  <a:srgbClr val="1D4C72"/>
                </a:solidFill>
                <a:latin typeface="Arial" pitchFamily="34" charset="0"/>
                <a:cs typeface="Arial" pitchFamily="34" charset="0"/>
              </a:rPr>
              <a:t> אדם עומד לנסוע לארץ </a:t>
            </a:r>
            <a:r>
              <a:rPr lang="he-IL" sz="1800" kern="0" dirty="0">
                <a:solidFill>
                  <a:schemeClr val="tx2"/>
                </a:solidFill>
                <a:latin typeface="Arial" pitchFamily="34" charset="0"/>
                <a:cs typeface="Arial" pitchFamily="34" charset="0"/>
              </a:rPr>
              <a:t>שמחלת הצהבת נפוצה בה. מה עליו לעשות כדי שלא להידבק במחלה?</a:t>
            </a:r>
          </a:p>
          <a:p>
            <a:pPr fontAlgn="auto">
              <a:spcBef>
                <a:spcPts val="0"/>
              </a:spcBef>
              <a:spcAft>
                <a:spcPts val="0"/>
              </a:spcAft>
              <a:defRPr/>
            </a:pPr>
            <a:r>
              <a:rPr lang="he-IL" sz="1800" kern="0" dirty="0">
                <a:solidFill>
                  <a:schemeClr val="tx2"/>
                </a:solidFill>
                <a:latin typeface="Arial" pitchFamily="34" charset="0"/>
                <a:cs typeface="Arial" pitchFamily="34" charset="0"/>
              </a:rPr>
              <a:t>א. לקבל חיסון פעיל נגד צהבת</a:t>
            </a:r>
          </a:p>
          <a:p>
            <a:pPr fontAlgn="auto">
              <a:spcBef>
                <a:spcPts val="0"/>
              </a:spcBef>
              <a:spcAft>
                <a:spcPts val="0"/>
              </a:spcAft>
              <a:defRPr/>
            </a:pPr>
            <a:r>
              <a:rPr lang="he-IL" sz="1800" kern="0" dirty="0">
                <a:solidFill>
                  <a:schemeClr val="tx2"/>
                </a:solidFill>
                <a:latin typeface="Arial" pitchFamily="34" charset="0"/>
                <a:cs typeface="Arial" pitchFamily="34" charset="0"/>
              </a:rPr>
              <a:t>ב. לקבל חיסון סביל נגד צהבת</a:t>
            </a:r>
          </a:p>
          <a:p>
            <a:pPr fontAlgn="auto">
              <a:spcBef>
                <a:spcPts val="0"/>
              </a:spcBef>
              <a:spcAft>
                <a:spcPts val="0"/>
              </a:spcAft>
              <a:defRPr/>
            </a:pPr>
            <a:r>
              <a:rPr lang="he-IL" sz="1800" kern="0" dirty="0">
                <a:solidFill>
                  <a:schemeClr val="tx2"/>
                </a:solidFill>
                <a:latin typeface="Arial" pitchFamily="34" charset="0"/>
                <a:cs typeface="Arial" pitchFamily="34" charset="0"/>
              </a:rPr>
              <a:t>ג. לבקש מהרופא שיזריק לו את וירוס הצהבת</a:t>
            </a:r>
          </a:p>
          <a:p>
            <a:pPr fontAlgn="auto">
              <a:spcBef>
                <a:spcPts val="0"/>
              </a:spcBef>
              <a:spcAft>
                <a:spcPts val="0"/>
              </a:spcAft>
              <a:defRPr/>
            </a:pPr>
            <a:r>
              <a:rPr lang="he-IL" sz="1800" kern="0" dirty="0">
                <a:solidFill>
                  <a:schemeClr val="tx2"/>
                </a:solidFill>
                <a:latin typeface="Arial" pitchFamily="34" charset="0"/>
                <a:cs typeface="Arial" pitchFamily="34" charset="0"/>
              </a:rPr>
              <a:t>ד. לבקש מהרופא שיזריק לו נוגדנים נגד </a:t>
            </a:r>
            <a:r>
              <a:rPr lang="he-IL" sz="1800" kern="0" dirty="0">
                <a:solidFill>
                  <a:srgbClr val="1D4C72"/>
                </a:solidFill>
                <a:latin typeface="Arial" pitchFamily="34" charset="0"/>
                <a:cs typeface="Arial" pitchFamily="34" charset="0"/>
              </a:rPr>
              <a:t>צהבת</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2C7E0D-AFBF-4EDA-A1FB-B67EBE5F1748}" type="slidenum">
              <a:rPr lang="he-IL" smtClean="0"/>
              <a:pPr fontAlgn="base">
                <a:spcBef>
                  <a:spcPct val="0"/>
                </a:spcBef>
                <a:spcAft>
                  <a:spcPct val="0"/>
                </a:spcAft>
                <a:defRPr/>
              </a:pPr>
              <a:t>63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20</a:t>
            </a:r>
            <a:endParaRPr lang="he-IL" sz="1800" dirty="0" smtClean="0"/>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20:</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בעבר, נהגו </a:t>
            </a:r>
            <a:r>
              <a:rPr lang="he-IL" sz="1800" kern="0" dirty="0">
                <a:solidFill>
                  <a:schemeClr val="tx2"/>
                </a:solidFill>
                <a:latin typeface="Arial" pitchFamily="34" charset="0"/>
                <a:ea typeface="+mn-ea"/>
                <a:cs typeface="Arial" pitchFamily="34" charset="0"/>
              </a:rPr>
              <a:t>להזריק לסוס נגיף מוחלש, ולהשתמש בנוגדנים שנוצרו בדמו, לחיסון האדם.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איזה חיסון קיבל הסוס, ואיזה חיסון קיבל האדם?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הסוס קיבל חיסון פעיל, והאדם קיבל חיסון סביל</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הסוס קיבל חיסון סביל, והאדם קיבל חיסון פעיל</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שניהם קיבלו חיסון פעיל</a:t>
            </a:r>
            <a:endParaRPr lang="he-IL" sz="1800" kern="0" dirty="0">
              <a:solidFill>
                <a:srgbClr val="1D4C72"/>
              </a:solidFill>
              <a:latin typeface="Arial" pitchFamily="34" charset="0"/>
              <a:ea typeface="+mn-ea"/>
              <a:cs typeface="Arial" pitchFamily="34" charset="0"/>
            </a:endParaRP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שניהם קיבלו חיסון סביל</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CB167C-67A7-4D9C-8714-99A32C1B3B85}" type="slidenum">
              <a:rPr lang="he-IL" smtClean="0"/>
              <a:pPr fontAlgn="base">
                <a:spcBef>
                  <a:spcPct val="0"/>
                </a:spcBef>
                <a:spcAft>
                  <a:spcPct val="0"/>
                </a:spcAft>
                <a:defRPr/>
              </a:pPr>
              <a:t>64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א'</a:t>
            </a:r>
          </a:p>
        </p:txBody>
      </p:sp>
      <p:sp>
        <p:nvSpPr>
          <p:cNvPr id="7" name="TextBox 6"/>
          <p:cNvSpPr txBox="1"/>
          <p:nvPr/>
        </p:nvSpPr>
        <p:spPr>
          <a:xfrm>
            <a:off x="260350" y="419100"/>
            <a:ext cx="846931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cs typeface="Arial" pitchFamily="34" charset="0"/>
              </a:rPr>
              <a:t>שאלה 20:</a:t>
            </a:r>
          </a:p>
          <a:p>
            <a:pPr fontAlgn="auto">
              <a:spcBef>
                <a:spcPts val="0"/>
              </a:spcBef>
              <a:spcAft>
                <a:spcPts val="0"/>
              </a:spcAft>
              <a:defRPr/>
            </a:pPr>
            <a:r>
              <a:rPr lang="he-IL" sz="1800" kern="0" dirty="0">
                <a:solidFill>
                  <a:srgbClr val="1D4C72"/>
                </a:solidFill>
                <a:latin typeface="Arial" pitchFamily="34" charset="0"/>
                <a:cs typeface="Arial" pitchFamily="34" charset="0"/>
              </a:rPr>
              <a:t> בעבר, נהגו </a:t>
            </a:r>
            <a:r>
              <a:rPr lang="he-IL" sz="1800" kern="0" dirty="0">
                <a:solidFill>
                  <a:schemeClr val="tx2"/>
                </a:solidFill>
                <a:latin typeface="Arial" pitchFamily="34" charset="0"/>
                <a:cs typeface="Arial" pitchFamily="34" charset="0"/>
              </a:rPr>
              <a:t>להזריק לסוס נגיף מוחלש, ולהשתמש בנוגדנים שנוצרו בדמו, לחיסון האדם.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איזה חיסון קיבל הסוס, ואיזה חיסון קיבל האדם?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א. הסוס קיבל חיסון פעיל, והאדם קיבל חיסון סביל</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הסוס קיבל חיסון סביל, והאדם קיבל חיסון פעיל</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שניהם קיבלו חיסון פעיל</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ד. שניהם קיבלו </a:t>
            </a:r>
            <a:r>
              <a:rPr lang="he-IL" sz="1800" kern="0">
                <a:solidFill>
                  <a:schemeClr val="tx2"/>
                </a:solidFill>
                <a:latin typeface="Arial" pitchFamily="34" charset="0"/>
                <a:ea typeface="+mn-ea"/>
                <a:cs typeface="Arial" pitchFamily="34" charset="0"/>
              </a:rPr>
              <a:t>חיסון סביל</a:t>
            </a:r>
            <a:endParaRPr lang="he-IL" sz="1800" kern="0" dirty="0">
              <a:solidFill>
                <a:schemeClr val="tx2"/>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6CAB86-7459-4AB8-99C1-19ACB8E03044}" type="slidenum">
              <a:rPr lang="he-IL" smtClean="0"/>
              <a:pPr fontAlgn="base">
                <a:spcBef>
                  <a:spcPct val="0"/>
                </a:spcBef>
                <a:spcAft>
                  <a:spcPct val="0"/>
                </a:spcAft>
                <a:defRPr/>
              </a:pPr>
              <a:t>65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21</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21:</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מתי עדיף להזריק נוגדנים במקום להזריק גורם מחלה מוחלש?</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תמיד</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a:t>
            </a:r>
            <a:r>
              <a:rPr lang="he-IL" sz="1800" kern="0" dirty="0">
                <a:solidFill>
                  <a:schemeClr val="tx2"/>
                </a:solidFill>
                <a:latin typeface="Arial" pitchFamily="34" charset="0"/>
                <a:ea typeface="+mn-ea"/>
                <a:cs typeface="Arial" pitchFamily="34" charset="0"/>
              </a:rPr>
              <a:t>. לעולם לא</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לפני החשיפה לגורם המחלה</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לאחר החשיפה לגורם המחלה</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951BDF-F244-4602-9787-BBBAF6DBA683}" type="slidenum">
              <a:rPr lang="he-IL" smtClean="0"/>
              <a:pPr fontAlgn="base">
                <a:spcBef>
                  <a:spcPct val="0"/>
                </a:spcBef>
                <a:spcAft>
                  <a:spcPct val="0"/>
                </a:spcAft>
                <a:defRPr/>
              </a:pPr>
              <a:t>66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684213" y="3068638"/>
            <a:ext cx="8215312" cy="774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משפט ד'</a:t>
            </a:r>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21:</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 מתי עדיף להזריק נוגדנים במקום להזריק גורם מחלה מוחלש?</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תמיד</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ב</a:t>
            </a:r>
            <a:r>
              <a:rPr lang="he-IL" sz="1800" kern="0" dirty="0">
                <a:solidFill>
                  <a:schemeClr val="tx2"/>
                </a:solidFill>
                <a:latin typeface="Arial" pitchFamily="34" charset="0"/>
                <a:ea typeface="+mn-ea"/>
                <a:cs typeface="Arial" pitchFamily="34" charset="0"/>
              </a:rPr>
              <a:t>. לעולם לא</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ג. לפני החשיפה לגורם המחלה</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ד. לאחר החשיפה לגורם המחלה</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D9F26E5-C8E9-4C0F-9004-75A265339797}" type="slidenum">
              <a:rPr lang="he-IL" smtClean="0"/>
              <a:pPr fontAlgn="base">
                <a:spcBef>
                  <a:spcPct val="0"/>
                </a:spcBef>
                <a:spcAft>
                  <a:spcPct val="0"/>
                </a:spcAft>
                <a:defRPr/>
              </a:pPr>
              <a:t>67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22</a:t>
            </a:r>
            <a:endParaRPr lang="he-IL" sz="1800" dirty="0" smtClean="0"/>
          </a:p>
        </p:txBody>
      </p:sp>
      <p:sp>
        <p:nvSpPr>
          <p:cNvPr id="7" name="TextBox 6"/>
          <p:cNvSpPr txBox="1"/>
          <p:nvPr/>
        </p:nvSpPr>
        <p:spPr>
          <a:xfrm>
            <a:off x="260350" y="419100"/>
            <a:ext cx="846931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22:</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כאשר יש לאדם </a:t>
            </a:r>
            <a:r>
              <a:rPr lang="he-IL" sz="1800" kern="0" dirty="0">
                <a:solidFill>
                  <a:schemeClr val="tx2"/>
                </a:solidFill>
                <a:latin typeface="Arial" pitchFamily="34" charset="0"/>
                <a:ea typeface="+mn-ea"/>
                <a:cs typeface="Arial" pitchFamily="34" charset="0"/>
              </a:rPr>
              <a:t>דלקת, כדי לדעת אם מקור הדלקת הוא בזיהום שנגרם על ידי מיקרואורגניזמים, עושים בדיקת דם. הסבירו מדוע.</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DEA472-21E7-4EE4-876B-542286BFC6A2}" type="slidenum">
              <a:rPr lang="he-IL" smtClean="0"/>
              <a:pPr fontAlgn="base">
                <a:spcBef>
                  <a:spcPct val="0"/>
                </a:spcBef>
                <a:spcAft>
                  <a:spcPct val="0"/>
                </a:spcAft>
                <a:defRPr/>
              </a:pPr>
              <a:t>68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514350" y="1844675"/>
            <a:ext cx="8215313" cy="10080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בודקים אם יש עלייה במספר תאי הדם הלבנים – תופעה הנגרמת לאחר חדירת גורמים זרים לגוף (יש עלייה במספרם של כל סוגי תאי הדם הלבנים: פגוציטים, לימפוציטים מסוג </a:t>
            </a:r>
            <a:r>
              <a:rPr lang="en-US" sz="1800" kern="0" dirty="0">
                <a:latin typeface="Arial"/>
                <a:ea typeface="+mn-ea"/>
                <a:cs typeface="Arial"/>
              </a:rPr>
              <a:t>T</a:t>
            </a:r>
            <a:r>
              <a:rPr lang="he-IL" sz="1800" kern="0" dirty="0">
                <a:latin typeface="Arial"/>
                <a:ea typeface="+mn-ea"/>
                <a:cs typeface="Arial"/>
              </a:rPr>
              <a:t> ו-</a:t>
            </a:r>
            <a:r>
              <a:rPr lang="en-US" sz="1800" kern="0" dirty="0" smtClean="0">
                <a:latin typeface="Arial"/>
                <a:ea typeface="+mn-ea"/>
                <a:cs typeface="Arial"/>
              </a:rPr>
              <a:t>B</a:t>
            </a:r>
            <a:r>
              <a:rPr lang="he-IL" sz="1800" kern="0" dirty="0" smtClean="0">
                <a:latin typeface="Arial"/>
                <a:ea typeface="+mn-ea"/>
                <a:cs typeface="Arial"/>
              </a:rPr>
              <a:t>).</a:t>
            </a:r>
            <a:endParaRPr lang="he-IL" sz="1800" kern="0" dirty="0">
              <a:latin typeface="Arial"/>
              <a:ea typeface="+mn-ea"/>
              <a:cs typeface="Arial"/>
            </a:endParaRPr>
          </a:p>
        </p:txBody>
      </p:sp>
      <p:sp>
        <p:nvSpPr>
          <p:cNvPr id="9" name="TextBox 8"/>
          <p:cNvSpPr txBox="1"/>
          <p:nvPr/>
        </p:nvSpPr>
        <p:spPr>
          <a:xfrm>
            <a:off x="260350" y="419100"/>
            <a:ext cx="8469313"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cs typeface="Arial" pitchFamily="34" charset="0"/>
              </a:rPr>
              <a:t>שאלה 22:</a:t>
            </a:r>
          </a:p>
          <a:p>
            <a:pPr fontAlgn="auto">
              <a:spcBef>
                <a:spcPts val="0"/>
              </a:spcBef>
              <a:spcAft>
                <a:spcPts val="0"/>
              </a:spcAft>
              <a:defRPr/>
            </a:pPr>
            <a:r>
              <a:rPr lang="he-IL" sz="1800" kern="0" dirty="0">
                <a:solidFill>
                  <a:srgbClr val="1D4C72"/>
                </a:solidFill>
                <a:latin typeface="Arial" pitchFamily="34" charset="0"/>
                <a:cs typeface="Arial" pitchFamily="34" charset="0"/>
              </a:rPr>
              <a:t>כאשר יש לאדם דלקת</a:t>
            </a:r>
            <a:r>
              <a:rPr lang="he-IL" sz="1800" kern="0" dirty="0">
                <a:solidFill>
                  <a:schemeClr val="tx2"/>
                </a:solidFill>
                <a:latin typeface="Arial" pitchFamily="34" charset="0"/>
                <a:cs typeface="Arial" pitchFamily="34" charset="0"/>
              </a:rPr>
              <a:t>, כדי לדעת אם מקור הדלקת הוא בזיהום שנגרם על ידי מיקרואורגניזמים, עושים בדיקת דם. הסבירו מדוע.</a:t>
            </a:r>
          </a:p>
          <a:p>
            <a:pPr fontAlgn="auto">
              <a:spcBef>
                <a:spcPts val="0"/>
              </a:spcBef>
              <a:spcAft>
                <a:spcPts val="0"/>
              </a:spcAft>
              <a:defRPr/>
            </a:pPr>
            <a:endParaRPr lang="he-IL" sz="1800" kern="0" dirty="0">
              <a:solidFill>
                <a:schemeClr val="tx2"/>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9AB424-7CB5-4620-A6DD-2D4A31CE2FE7}" type="slidenum">
              <a:rPr lang="he-IL" smtClean="0"/>
              <a:pPr fontAlgn="base">
                <a:spcBef>
                  <a:spcPct val="0"/>
                </a:spcBef>
                <a:spcAft>
                  <a:spcPct val="0"/>
                </a:spcAft>
                <a:defRPr/>
              </a:pPr>
              <a:t>69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השתלת אברים</a:t>
            </a:r>
            <a:endParaRPr lang="he-IL" sz="1800" dirty="0" smtClean="0">
              <a:solidFill>
                <a:schemeClr val="accent3"/>
              </a:solidFill>
            </a:endParaRPr>
          </a:p>
        </p:txBody>
      </p:sp>
      <p:sp>
        <p:nvSpPr>
          <p:cNvPr id="7" name="TextBox 6"/>
          <p:cNvSpPr txBox="1"/>
          <p:nvPr/>
        </p:nvSpPr>
        <p:spPr>
          <a:xfrm>
            <a:off x="260350" y="419100"/>
            <a:ext cx="8469313"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kern="0" dirty="0">
                <a:solidFill>
                  <a:prstClr val="black"/>
                </a:solidFill>
                <a:latin typeface="Arial" pitchFamily="34" charset="0"/>
                <a:ea typeface="+mn-ea"/>
                <a:cs typeface="Arial" pitchFamily="34" charset="0"/>
              </a:rPr>
              <a:t>מערכת ההגנה מגִנה עלינו בפני גורמי מחלות ופעולתה הכרחית לקיום החיים. </a:t>
            </a:r>
          </a:p>
          <a:p>
            <a:pPr fontAlgn="auto">
              <a:spcBef>
                <a:spcPts val="0"/>
              </a:spcBef>
              <a:spcAft>
                <a:spcPts val="0"/>
              </a:spcAft>
              <a:defRPr/>
            </a:pPr>
            <a:r>
              <a:rPr lang="he-IL" sz="1800" kern="0" dirty="0">
                <a:latin typeface="Arial" pitchFamily="34" charset="0"/>
                <a:ea typeface="+mn-ea"/>
                <a:cs typeface="Arial" pitchFamily="34" charset="0"/>
              </a:rPr>
              <a:t>ואולם במקרה של השתלת אברים, פעולתה מזיקה. מערכת ההגנה מזהה את התאים שבשתל בתור תאים זרים ופועלת נגדם (על ידי יצירת נוגדנים ותאי הרג). פעולה זו גורמת למות השתל.</a:t>
            </a:r>
          </a:p>
          <a:p>
            <a:pPr fontAlgn="auto">
              <a:spcBef>
                <a:spcPts val="0"/>
              </a:spcBef>
              <a:spcAft>
                <a:spcPts val="0"/>
              </a:spcAft>
              <a:defRPr/>
            </a:pPr>
            <a:r>
              <a:rPr lang="he-IL" sz="1800" kern="0" dirty="0">
                <a:latin typeface="Arial" pitchFamily="34" charset="0"/>
                <a:ea typeface="+mn-ea"/>
                <a:cs typeface="Arial" pitchFamily="34" charset="0"/>
              </a:rPr>
              <a:t>על כן, עדיף לקבל תרומת אבר מקרוב משפחה, מכיוון שבשל הקִרבה הגנטית, יש סיכוי רב יותר לדמיון בחומרים הבולטים מן התאים, שעל פיהם מערכת ההגנה מזהה את התאים הזרים.</a:t>
            </a:r>
          </a:p>
          <a:p>
            <a:pPr fontAlgn="auto">
              <a:spcBef>
                <a:spcPts val="0"/>
              </a:spcBef>
              <a:spcAft>
                <a:spcPts val="0"/>
              </a:spcAft>
              <a:defRPr/>
            </a:pPr>
            <a:r>
              <a:rPr lang="he-IL" sz="1800" kern="0" dirty="0">
                <a:latin typeface="Arial" pitchFamily="34" charset="0"/>
                <a:ea typeface="+mn-ea"/>
                <a:cs typeface="Arial" pitchFamily="34" charset="0"/>
              </a:rPr>
              <a:t>יש אברים או רקמות שאפשר לקחת מתורמים חיים (כליה, מח עצמות), ויש אברים הנלקחים לאחר המוות (כגון לב, קרניות או ריאות).</a:t>
            </a:r>
          </a:p>
          <a:p>
            <a:pPr fontAlgn="auto">
              <a:spcBef>
                <a:spcPts val="0"/>
              </a:spcBef>
              <a:spcAft>
                <a:spcPts val="0"/>
              </a:spcAft>
              <a:defRPr/>
            </a:pPr>
            <a:endParaRPr lang="he-IL" sz="1800" kern="0" dirty="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קווי ההגנה של הגוף</a:t>
            </a:r>
            <a:endParaRPr lang="he-IL" sz="1800" dirty="0" smtClean="0">
              <a:solidFill>
                <a:schemeClr val="accent6">
                  <a:lumMod val="50000"/>
                  <a:lumOff val="50000"/>
                </a:schemeClr>
              </a:solidFill>
            </a:endParaRPr>
          </a:p>
        </p:txBody>
      </p:sp>
      <p:sp>
        <p:nvSpPr>
          <p:cNvPr id="9" name="מלבן 8"/>
          <p:cNvSpPr/>
          <p:nvPr/>
        </p:nvSpPr>
        <p:spPr>
          <a:xfrm>
            <a:off x="231775" y="392113"/>
            <a:ext cx="8443913" cy="507831"/>
          </a:xfrm>
          <a:prstGeom prst="rect">
            <a:avLst/>
          </a:prstGeom>
        </p:spPr>
        <p:txBody>
          <a:bodyPr>
            <a:spAutoFit/>
          </a:bodyPr>
          <a:lstStyle/>
          <a:p>
            <a:pPr>
              <a:lnSpc>
                <a:spcPct val="150000"/>
              </a:lnSpc>
              <a:defRPr/>
            </a:pPr>
            <a:r>
              <a:rPr lang="he-IL" sz="1800" dirty="0">
                <a:solidFill>
                  <a:srgbClr val="000000"/>
                </a:solidFill>
                <a:latin typeface="Arial" pitchFamily="34" charset="0"/>
                <a:ea typeface="+mn-ea"/>
                <a:cs typeface="Arial"/>
              </a:rPr>
              <a:t>אפשר לחלק את מערך ההגנה של הגוף לשלושה חלקים (נפרט עליהם בהמשך המצגת):</a:t>
            </a:r>
          </a:p>
        </p:txBody>
      </p:sp>
      <p:grpSp>
        <p:nvGrpSpPr>
          <p:cNvPr id="16" name="קבוצה 15"/>
          <p:cNvGrpSpPr/>
          <p:nvPr/>
        </p:nvGrpSpPr>
        <p:grpSpPr>
          <a:xfrm>
            <a:off x="394468" y="836711"/>
            <a:ext cx="8301814" cy="1764288"/>
            <a:chOff x="394468" y="836711"/>
            <a:chExt cx="8301814" cy="1764288"/>
          </a:xfrm>
        </p:grpSpPr>
        <p:grpSp>
          <p:nvGrpSpPr>
            <p:cNvPr id="5" name="קבוצה 4"/>
            <p:cNvGrpSpPr/>
            <p:nvPr/>
          </p:nvGrpSpPr>
          <p:grpSpPr>
            <a:xfrm>
              <a:off x="394468" y="836711"/>
              <a:ext cx="8301814" cy="1764288"/>
              <a:chOff x="165100" y="1183097"/>
              <a:chExt cx="8301814" cy="1764288"/>
            </a:xfrm>
          </p:grpSpPr>
          <p:sp>
            <p:nvSpPr>
              <p:cNvPr id="11" name="מלבן 10"/>
              <p:cNvSpPr/>
              <p:nvPr/>
            </p:nvSpPr>
            <p:spPr>
              <a:xfrm>
                <a:off x="165100" y="1183097"/>
                <a:ext cx="8281988" cy="1764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p:txBody>
          </p:sp>
          <p:sp>
            <p:nvSpPr>
              <p:cNvPr id="2" name="מלבן 1"/>
              <p:cNvSpPr/>
              <p:nvPr/>
            </p:nvSpPr>
            <p:spPr>
              <a:xfrm>
                <a:off x="1014594" y="1193059"/>
                <a:ext cx="7452320" cy="1754326"/>
              </a:xfrm>
              <a:prstGeom prst="rect">
                <a:avLst/>
              </a:prstGeom>
            </p:spPr>
            <p:txBody>
              <a:bodyPr wrap="square">
                <a:spAutoFit/>
              </a:bodyPr>
              <a:lstStyle/>
              <a:p>
                <a:pPr algn="ctr">
                  <a:defRPr/>
                </a:pPr>
                <a:r>
                  <a:rPr lang="he-IL" sz="1800" u="sng" dirty="0">
                    <a:solidFill>
                      <a:srgbClr val="FF6600"/>
                    </a:solidFill>
                    <a:latin typeface="Arial"/>
                    <a:ea typeface="+mn-ea"/>
                    <a:cs typeface="Arial"/>
                  </a:rPr>
                  <a:t>קו ההגנה הראשון</a:t>
                </a:r>
                <a:r>
                  <a:rPr lang="he-IL" sz="1800" dirty="0">
                    <a:solidFill>
                      <a:srgbClr val="FF6600"/>
                    </a:solidFill>
                    <a:latin typeface="Arial"/>
                    <a:ea typeface="+mn-ea"/>
                    <a:cs typeface="Arial"/>
                  </a:rPr>
                  <a:t> </a:t>
                </a:r>
              </a:p>
              <a:p>
                <a:pPr>
                  <a:defRPr/>
                </a:pPr>
                <a:r>
                  <a:rPr lang="he-IL" sz="1800" dirty="0">
                    <a:solidFill>
                      <a:prstClr val="black"/>
                    </a:solidFill>
                    <a:latin typeface="Arial"/>
                    <a:ea typeface="+mn-ea"/>
                    <a:cs typeface="Arial"/>
                  </a:rPr>
                  <a:t>העור וההגנות על פתחי הגוף (כגון: דמעות, ריסים בקנה הנשימה וחומציות </a:t>
                </a:r>
              </a:p>
              <a:p>
                <a:pPr>
                  <a:defRPr/>
                </a:pPr>
                <a:r>
                  <a:rPr lang="he-IL" sz="1800" dirty="0">
                    <a:solidFill>
                      <a:prstClr val="black"/>
                    </a:solidFill>
                    <a:latin typeface="Arial"/>
                    <a:ea typeface="+mn-ea"/>
                    <a:cs typeface="Arial"/>
                  </a:rPr>
                  <a:t>בקיבה). העור הוא מחסום יעיל ביותר. רובם המוחלט של הגורמים הזרים </a:t>
                </a:r>
              </a:p>
              <a:p>
                <a:pPr>
                  <a:defRPr/>
                </a:pPr>
                <a:r>
                  <a:rPr lang="he-IL" sz="1800" dirty="0">
                    <a:solidFill>
                      <a:prstClr val="black"/>
                    </a:solidFill>
                    <a:latin typeface="Arial"/>
                    <a:ea typeface="+mn-ea"/>
                    <a:cs typeface="Arial"/>
                  </a:rPr>
                  <a:t>כלל אינם נכנסים לגוף. ואולם פתחי הגוף הם נקודות תורפה, שכן רוב גורמי </a:t>
                </a:r>
              </a:p>
              <a:p>
                <a:pPr>
                  <a:defRPr/>
                </a:pPr>
                <a:r>
                  <a:rPr lang="he-IL" sz="1800" dirty="0">
                    <a:solidFill>
                      <a:prstClr val="black"/>
                    </a:solidFill>
                    <a:latin typeface="Arial"/>
                    <a:ea typeface="+mn-ea"/>
                    <a:cs typeface="Arial"/>
                  </a:rPr>
                  <a:t>המחלה חודרים דרכם. </a:t>
                </a:r>
              </a:p>
              <a:p>
                <a:pPr>
                  <a:defRPr/>
                </a:pPr>
                <a:r>
                  <a:rPr lang="he-IL" sz="1800" dirty="0">
                    <a:solidFill>
                      <a:prstClr val="black"/>
                    </a:solidFill>
                    <a:latin typeface="Arial"/>
                    <a:ea typeface="+mn-ea"/>
                    <a:cs typeface="Arial"/>
                  </a:rPr>
                  <a:t>קווי ההגנה השני והשלישי מופעלים נגד הגורמים הזרים שמצליחים לחדור לגוף.</a:t>
                </a: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98" y="1052736"/>
              <a:ext cx="1299346"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קבוצה 11"/>
          <p:cNvGrpSpPr/>
          <p:nvPr/>
        </p:nvGrpSpPr>
        <p:grpSpPr>
          <a:xfrm>
            <a:off x="394468" y="2682240"/>
            <a:ext cx="8300270" cy="2169825"/>
            <a:chOff x="394468" y="2564904"/>
            <a:chExt cx="8300270" cy="2169825"/>
          </a:xfrm>
        </p:grpSpPr>
        <p:sp>
          <p:nvSpPr>
            <p:cNvPr id="7" name="מלבן 6"/>
            <p:cNvSpPr/>
            <p:nvPr/>
          </p:nvSpPr>
          <p:spPr>
            <a:xfrm>
              <a:off x="412750" y="2564904"/>
              <a:ext cx="8281988" cy="216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a:p>
              <a:pPr algn="ctr">
                <a:lnSpc>
                  <a:spcPct val="150000"/>
                </a:lnSpc>
                <a:defRPr/>
              </a:pPr>
              <a:endParaRPr lang="he-IL" sz="1800" u="sng" dirty="0">
                <a:solidFill>
                  <a:srgbClr val="FF6600"/>
                </a:solidFill>
              </a:endParaRPr>
            </a:p>
            <a:p>
              <a:pPr>
                <a:lnSpc>
                  <a:spcPct val="150000"/>
                </a:lnSpc>
                <a:defRPr/>
              </a:pPr>
              <a:endParaRPr lang="he-IL" sz="1800" dirty="0">
                <a:solidFill>
                  <a:srgbClr val="000000"/>
                </a:solidFill>
              </a:endParaRPr>
            </a:p>
            <a:p>
              <a:pPr>
                <a:lnSpc>
                  <a:spcPct val="150000"/>
                </a:lnSpc>
                <a:defRPr/>
              </a:pPr>
              <a:r>
                <a:rPr lang="he-IL" sz="1800" dirty="0">
                  <a:solidFill>
                    <a:srgbClr val="000000"/>
                  </a:solidFill>
                </a:rPr>
                <a:t> </a:t>
              </a:r>
              <a:endParaRPr lang="he-IL" sz="1800" dirty="0">
                <a:solidFill>
                  <a:srgbClr val="FF6600"/>
                </a:solidFill>
              </a:endParaRPr>
            </a:p>
          </p:txBody>
        </p:sp>
        <p:sp>
          <p:nvSpPr>
            <p:cNvPr id="3" name="מלבן 2"/>
            <p:cNvSpPr/>
            <p:nvPr/>
          </p:nvSpPr>
          <p:spPr>
            <a:xfrm>
              <a:off x="394468" y="2581999"/>
              <a:ext cx="8281988" cy="1754326"/>
            </a:xfrm>
            <a:prstGeom prst="rect">
              <a:avLst/>
            </a:prstGeom>
          </p:spPr>
          <p:txBody>
            <a:bodyPr wrap="square">
              <a:spAutoFit/>
            </a:bodyPr>
            <a:lstStyle/>
            <a:p>
              <a:pPr algn="ctr">
                <a:lnSpc>
                  <a:spcPct val="150000"/>
                </a:lnSpc>
                <a:defRPr/>
              </a:pPr>
              <a:r>
                <a:rPr lang="he-IL" sz="1800" u="sng" dirty="0">
                  <a:solidFill>
                    <a:srgbClr val="FF6600"/>
                  </a:solidFill>
                  <a:latin typeface="Arial"/>
                  <a:ea typeface="+mn-ea"/>
                  <a:cs typeface="Arial"/>
                </a:rPr>
                <a:t>קו ההגנה השני</a:t>
              </a:r>
              <a:endParaRPr lang="he-IL" sz="1800" dirty="0">
                <a:solidFill>
                  <a:srgbClr val="000000"/>
                </a:solidFill>
                <a:latin typeface="Arial"/>
                <a:ea typeface="+mn-ea"/>
                <a:cs typeface="Arial"/>
              </a:endParaRPr>
            </a:p>
            <a:p>
              <a:pPr>
                <a:lnSpc>
                  <a:spcPct val="150000"/>
                </a:lnSpc>
                <a:defRPr/>
              </a:pPr>
              <a:r>
                <a:rPr lang="he-IL" sz="1800" dirty="0">
                  <a:solidFill>
                    <a:prstClr val="black"/>
                  </a:solidFill>
                  <a:latin typeface="Arial"/>
                  <a:ea typeface="+mn-ea"/>
                  <a:cs typeface="Arial"/>
                </a:rPr>
                <a:t>בקו ההגנה השני משתתפים תאי דם לבנים (בעיקר פגוציטים) שמגיעים </a:t>
              </a:r>
            </a:p>
            <a:p>
              <a:pPr>
                <a:lnSpc>
                  <a:spcPct val="150000"/>
                </a:lnSpc>
                <a:defRPr/>
              </a:pPr>
              <a:r>
                <a:rPr lang="he-IL" sz="1800" dirty="0">
                  <a:solidFill>
                    <a:prstClr val="black"/>
                  </a:solidFill>
                  <a:latin typeface="Arial"/>
                  <a:ea typeface="+mn-ea"/>
                  <a:cs typeface="Arial"/>
                </a:rPr>
                <a:t>למקום שנפגע בעקבות פלישה של גורם זר. המנגנון העיקרי הוא תגובת </a:t>
              </a:r>
            </a:p>
            <a:p>
              <a:pPr>
                <a:lnSpc>
                  <a:spcPct val="150000"/>
                </a:lnSpc>
                <a:defRPr/>
              </a:pPr>
              <a:r>
                <a:rPr lang="he-IL" sz="1800" dirty="0">
                  <a:solidFill>
                    <a:prstClr val="black"/>
                  </a:solidFill>
                  <a:latin typeface="Arial"/>
                  <a:ea typeface="+mn-ea"/>
                  <a:cs typeface="Arial"/>
                </a:rPr>
                <a:t>דלקת, שמתרחשת במקום החדירה בלבד.</a:t>
              </a:r>
            </a:p>
          </p:txBody>
        </p:sp>
        <p:grpSp>
          <p:nvGrpSpPr>
            <p:cNvPr id="13" name="קבוצה 1"/>
            <p:cNvGrpSpPr>
              <a:grpSpLocks/>
            </p:cNvGrpSpPr>
            <p:nvPr/>
          </p:nvGrpSpPr>
          <p:grpSpPr bwMode="auto">
            <a:xfrm>
              <a:off x="548370" y="2780927"/>
              <a:ext cx="2030236" cy="1489088"/>
              <a:chOff x="238704" y="3215107"/>
              <a:chExt cx="2030219" cy="1489021"/>
            </a:xfrm>
          </p:grpSpPr>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515" y="3485763"/>
                <a:ext cx="1273603" cy="121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מלבן 1"/>
              <p:cNvSpPr>
                <a:spLocks noChangeArrowheads="1"/>
              </p:cNvSpPr>
              <p:nvPr/>
            </p:nvSpPr>
            <p:spPr bwMode="auto">
              <a:xfrm>
                <a:off x="238704" y="3215107"/>
                <a:ext cx="2030219" cy="2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800" dirty="0">
                    <a:solidFill>
                      <a:prstClr val="black"/>
                    </a:solidFill>
                    <a:latin typeface="Calibri" pitchFamily="34" charset="0"/>
                    <a:ea typeface="Calibri" pitchFamily="34" charset="0"/>
                    <a:cs typeface="Arial" pitchFamily="34" charset="0"/>
                  </a:rPr>
                  <a:t>©  Arria Belli (Wikimedia commons</a:t>
                </a:r>
                <a:r>
                  <a:rPr lang="en-US" sz="1200" dirty="0">
                    <a:solidFill>
                      <a:prstClr val="black"/>
                    </a:solidFill>
                    <a:latin typeface="Calibri" pitchFamily="34" charset="0"/>
                    <a:ea typeface="Calibri" pitchFamily="34" charset="0"/>
                    <a:cs typeface="Arial" pitchFamily="34" charset="0"/>
                  </a:rPr>
                  <a:t>)</a:t>
                </a:r>
              </a:p>
            </p:txBody>
          </p:sp>
        </p:grpSp>
      </p:grpSp>
      <p:grpSp>
        <p:nvGrpSpPr>
          <p:cNvPr id="19" name="קבוצה 18"/>
          <p:cNvGrpSpPr/>
          <p:nvPr/>
        </p:nvGrpSpPr>
        <p:grpSpPr>
          <a:xfrm>
            <a:off x="376186" y="4969947"/>
            <a:ext cx="8320096" cy="1771421"/>
            <a:chOff x="394468" y="2564904"/>
            <a:chExt cx="8320096" cy="1771421"/>
          </a:xfrm>
        </p:grpSpPr>
        <p:sp>
          <p:nvSpPr>
            <p:cNvPr id="20" name="מלבן 19"/>
            <p:cNvSpPr/>
            <p:nvPr/>
          </p:nvSpPr>
          <p:spPr>
            <a:xfrm>
              <a:off x="412750" y="2564904"/>
              <a:ext cx="8281988" cy="1771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endParaRPr lang="he-IL" sz="1800" u="sng" dirty="0">
                <a:solidFill>
                  <a:srgbClr val="FF6600"/>
                </a:solidFill>
              </a:endParaRPr>
            </a:p>
            <a:p>
              <a:pPr algn="ctr">
                <a:lnSpc>
                  <a:spcPct val="150000"/>
                </a:lnSpc>
                <a:defRPr/>
              </a:pPr>
              <a:endParaRPr lang="he-IL" sz="1800" u="sng" dirty="0">
                <a:solidFill>
                  <a:srgbClr val="FF6600"/>
                </a:solidFill>
              </a:endParaRPr>
            </a:p>
            <a:p>
              <a:pPr>
                <a:lnSpc>
                  <a:spcPct val="150000"/>
                </a:lnSpc>
                <a:defRPr/>
              </a:pPr>
              <a:endParaRPr lang="he-IL" sz="1800" dirty="0">
                <a:solidFill>
                  <a:srgbClr val="000000"/>
                </a:solidFill>
              </a:endParaRPr>
            </a:p>
            <a:p>
              <a:pPr>
                <a:lnSpc>
                  <a:spcPct val="150000"/>
                </a:lnSpc>
                <a:defRPr/>
              </a:pPr>
              <a:r>
                <a:rPr lang="he-IL" sz="1800" dirty="0">
                  <a:solidFill>
                    <a:srgbClr val="000000"/>
                  </a:solidFill>
                </a:rPr>
                <a:t> </a:t>
              </a:r>
              <a:endParaRPr lang="he-IL" sz="1800" dirty="0">
                <a:solidFill>
                  <a:srgbClr val="FF6600"/>
                </a:solidFill>
              </a:endParaRPr>
            </a:p>
          </p:txBody>
        </p:sp>
        <p:sp>
          <p:nvSpPr>
            <p:cNvPr id="21" name="מלבן 20"/>
            <p:cNvSpPr/>
            <p:nvPr/>
          </p:nvSpPr>
          <p:spPr>
            <a:xfrm>
              <a:off x="394468" y="2581999"/>
              <a:ext cx="8320096" cy="1754326"/>
            </a:xfrm>
            <a:prstGeom prst="rect">
              <a:avLst/>
            </a:prstGeom>
          </p:spPr>
          <p:txBody>
            <a:bodyPr wrap="square">
              <a:spAutoFit/>
            </a:bodyPr>
            <a:lstStyle/>
            <a:p>
              <a:pPr algn="ctr">
                <a:lnSpc>
                  <a:spcPct val="150000"/>
                </a:lnSpc>
                <a:defRPr/>
              </a:pPr>
              <a:r>
                <a:rPr lang="he-IL" sz="1800" u="sng" dirty="0">
                  <a:solidFill>
                    <a:srgbClr val="FF6600"/>
                  </a:solidFill>
                  <a:latin typeface="Arial"/>
                  <a:ea typeface="+mn-ea"/>
                  <a:cs typeface="Arial"/>
                </a:rPr>
                <a:t>קו ההגנה השלישי</a:t>
              </a:r>
              <a:endParaRPr lang="he-IL" sz="1800" dirty="0">
                <a:solidFill>
                  <a:srgbClr val="000000"/>
                </a:solidFill>
                <a:latin typeface="Arial"/>
                <a:ea typeface="+mn-ea"/>
                <a:cs typeface="Arial"/>
              </a:endParaRPr>
            </a:p>
            <a:p>
              <a:pPr>
                <a:lnSpc>
                  <a:spcPct val="150000"/>
                </a:lnSpc>
                <a:defRPr/>
              </a:pPr>
              <a:r>
                <a:rPr lang="he-IL" sz="1800" dirty="0">
                  <a:solidFill>
                    <a:prstClr val="black"/>
                  </a:solidFill>
                  <a:latin typeface="Arial"/>
                  <a:ea typeface="+mn-ea"/>
                  <a:cs typeface="Arial"/>
                </a:rPr>
                <a:t>בקו ההגנה השלישי משתתפים תאי דם לבנים מסוגים שונים (לימפוציטים). תאים אלו הם בעלי יכולת הבחנה בין הפולשים השונים והם מגיבים תגובה ייחודית נגד כל פולש. </a:t>
              </a:r>
              <a:endParaRPr lang="he-IL" sz="1800" dirty="0" smtClean="0">
                <a:solidFill>
                  <a:prstClr val="black"/>
                </a:solidFill>
                <a:latin typeface="Arial"/>
                <a:ea typeface="+mn-ea"/>
                <a:cs typeface="Arial"/>
              </a:endParaRPr>
            </a:p>
            <a:p>
              <a:pPr>
                <a:lnSpc>
                  <a:spcPct val="150000"/>
                </a:lnSpc>
                <a:defRPr/>
              </a:pPr>
              <a:r>
                <a:rPr lang="he-IL" sz="1800" dirty="0" smtClean="0">
                  <a:solidFill>
                    <a:prstClr val="black"/>
                  </a:solidFill>
                  <a:latin typeface="Arial"/>
                  <a:ea typeface="+mn-ea"/>
                  <a:cs typeface="Arial"/>
                </a:rPr>
                <a:t>בדרך </a:t>
              </a:r>
              <a:r>
                <a:rPr lang="he-IL" sz="1800" dirty="0">
                  <a:solidFill>
                    <a:prstClr val="black"/>
                  </a:solidFill>
                  <a:latin typeface="Arial"/>
                  <a:ea typeface="+mn-ea"/>
                  <a:cs typeface="Arial"/>
                </a:rPr>
                <a:t>כלל התגובה מתרחשת בכל הגוף ולא רק במקום שנפגע.</a:t>
              </a:r>
            </a:p>
          </p:txBody>
        </p:sp>
      </p:grpSp>
      <p:sp>
        <p:nvSpPr>
          <p:cNvPr id="17" name="מלבן 16"/>
          <p:cNvSpPr/>
          <p:nvPr/>
        </p:nvSpPr>
        <p:spPr>
          <a:xfrm>
            <a:off x="361800" y="4335487"/>
            <a:ext cx="2403377" cy="461665"/>
          </a:xfrm>
          <a:prstGeom prst="rect">
            <a:avLst/>
          </a:prstGeom>
        </p:spPr>
        <p:txBody>
          <a:bodyPr wrap="square">
            <a:spAutoFit/>
          </a:bodyPr>
          <a:lstStyle/>
          <a:p>
            <a:pPr algn="ctr"/>
            <a:r>
              <a:rPr lang="he-IL" sz="1200" dirty="0">
                <a:solidFill>
                  <a:srgbClr val="000000"/>
                </a:solidFill>
                <a:latin typeface="Arial"/>
                <a:ea typeface="+mn-ea"/>
                <a:cs typeface="Arial"/>
              </a:rPr>
              <a:t>תגובת הדלקת מתאפיינת</a:t>
            </a:r>
          </a:p>
          <a:p>
            <a:pPr algn="ctr"/>
            <a:r>
              <a:rPr lang="he-IL" sz="1200" dirty="0">
                <a:solidFill>
                  <a:srgbClr val="000000"/>
                </a:solidFill>
                <a:latin typeface="Arial"/>
                <a:ea typeface="+mn-ea"/>
                <a:cs typeface="Arial"/>
              </a:rPr>
              <a:t>באדמימות ונפיחות של האזור הפגוע</a:t>
            </a:r>
            <a:endParaRPr lang="he-IL" sz="1200" dirty="0">
              <a:solidFill>
                <a:prstClr val="black"/>
              </a:solidFill>
            </a:endParaRPr>
          </a:p>
        </p:txBody>
      </p:sp>
      <p:sp>
        <p:nvSpPr>
          <p:cNvPr id="22" name="מלבן 21"/>
          <p:cNvSpPr/>
          <p:nvPr/>
        </p:nvSpPr>
        <p:spPr>
          <a:xfrm>
            <a:off x="548370" y="2040687"/>
            <a:ext cx="603177" cy="215444"/>
          </a:xfrm>
          <a:prstGeom prst="rect">
            <a:avLst/>
          </a:prstGeom>
        </p:spPr>
        <p:txBody>
          <a:bodyPr wrap="square">
            <a:spAutoFit/>
          </a:bodyPr>
          <a:lstStyle/>
          <a:p>
            <a:r>
              <a:rPr lang="he-IL" sz="800" dirty="0">
                <a:solidFill>
                  <a:srgbClr val="000000"/>
                </a:solidFill>
                <a:latin typeface="Arial"/>
                <a:ea typeface="+mn-ea"/>
                <a:cs typeface="Arial"/>
              </a:rPr>
              <a:t>אורה בר</a:t>
            </a:r>
            <a:endParaRPr lang="he-IL" sz="800" dirty="0">
              <a:solidFill>
                <a:prstClr val="black"/>
              </a:solidFill>
            </a:endParaRPr>
          </a:p>
        </p:txBody>
      </p:sp>
      <p:sp>
        <p:nvSpPr>
          <p:cNvPr id="23" name="Slide Number Placeholder 8"/>
          <p:cNvSpPr>
            <a:spLocks noGrp="1"/>
          </p:cNvSpPr>
          <p:nvPr>
            <p:ph type="sldNum" sz="quarter" idx="12"/>
          </p:nvPr>
        </p:nvSpPr>
        <p:spPr bwMode="auto">
          <a:xfrm>
            <a:off x="107950" y="6525344"/>
            <a:ext cx="359594"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84740C-1CB8-4811-861D-1E8C2C919A1A}"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Tree>
    <p:extLst>
      <p:ext uri="{BB962C8B-B14F-4D97-AF65-F5344CB8AC3E}">
        <p14:creationId xmlns:p14="http://schemas.microsoft.com/office/powerpoint/2010/main" val="845532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8CD9C2-21F4-4CDD-BF74-B4AEA7A18CD0}" type="slidenum">
              <a:rPr lang="he-IL" smtClean="0"/>
              <a:pPr fontAlgn="base">
                <a:spcBef>
                  <a:spcPct val="0"/>
                </a:spcBef>
                <a:spcAft>
                  <a:spcPct val="0"/>
                </a:spcAft>
                <a:defRPr/>
              </a:pPr>
              <a:t>70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23</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ea typeface="+mn-ea"/>
                <a:cs typeface="Arial" pitchFamily="34" charset="0"/>
              </a:rPr>
              <a:t>שאלה 23:</a:t>
            </a:r>
          </a:p>
          <a:p>
            <a:pPr fontAlgn="auto">
              <a:spcBef>
                <a:spcPts val="0"/>
              </a:spcBef>
              <a:spcAft>
                <a:spcPts val="0"/>
              </a:spcAft>
              <a:defRPr/>
            </a:pPr>
            <a:r>
              <a:rPr lang="he-IL" sz="1800" kern="0" dirty="0">
                <a:solidFill>
                  <a:srgbClr val="1D4C72"/>
                </a:solidFill>
                <a:latin typeface="Arial" pitchFamily="34" charset="0"/>
                <a:ea typeface="+mn-ea"/>
                <a:cs typeface="Arial" pitchFamily="34" charset="0"/>
              </a:rPr>
              <a:t>א. מדוע עדיפה תרומת </a:t>
            </a:r>
            <a:r>
              <a:rPr lang="he-IL" sz="1800" kern="0" dirty="0">
                <a:solidFill>
                  <a:schemeClr val="tx2"/>
                </a:solidFill>
                <a:latin typeface="Arial" pitchFamily="34" charset="0"/>
                <a:ea typeface="+mn-ea"/>
                <a:cs typeface="Arial" pitchFamily="34" charset="0"/>
              </a:rPr>
              <a:t>אבר מקרוב משפחה?</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ב. אם אין קרוב משפחה מתאים, מחפשים תורמים מתאימים שאינם בני המשפחה. </a:t>
            </a:r>
          </a:p>
          <a:p>
            <a:pPr fontAlgn="auto">
              <a:spcBef>
                <a:spcPts val="0"/>
              </a:spcBef>
              <a:spcAft>
                <a:spcPts val="0"/>
              </a:spcAft>
              <a:defRPr/>
            </a:pPr>
            <a:r>
              <a:rPr lang="he-IL" sz="1800" kern="0" dirty="0" smtClean="0">
                <a:solidFill>
                  <a:schemeClr val="tx2"/>
                </a:solidFill>
                <a:latin typeface="Arial" pitchFamily="34" charset="0"/>
                <a:ea typeface="+mn-ea"/>
                <a:cs typeface="Arial" pitchFamily="34" charset="0"/>
              </a:rPr>
              <a:t>    לדעתכם</a:t>
            </a:r>
            <a:r>
              <a:rPr lang="he-IL" sz="1800" kern="0" dirty="0">
                <a:solidFill>
                  <a:schemeClr val="tx2"/>
                </a:solidFill>
                <a:latin typeface="Arial" pitchFamily="34" charset="0"/>
                <a:ea typeface="+mn-ea"/>
                <a:cs typeface="Arial" pitchFamily="34" charset="0"/>
              </a:rPr>
              <a:t>, איזו התאמה נדרשת לצורך תרומת אברים?</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ג. חולים לאחר השתלה מקבלים טיפול הגורם להחלשת פעולת מערכת החיסון. כמו כן הם </a:t>
            </a:r>
          </a:p>
          <a:p>
            <a:pPr fontAlgn="auto">
              <a:spcBef>
                <a:spcPts val="0"/>
              </a:spcBef>
              <a:spcAft>
                <a:spcPts val="0"/>
              </a:spcAft>
              <a:defRPr/>
            </a:pPr>
            <a:r>
              <a:rPr lang="he-IL" sz="1800" kern="0" dirty="0">
                <a:solidFill>
                  <a:schemeClr val="tx2"/>
                </a:solidFill>
                <a:latin typeface="Arial" pitchFamily="34" charset="0"/>
                <a:ea typeface="+mn-ea"/>
                <a:cs typeface="Arial" pitchFamily="34" charset="0"/>
              </a:rPr>
              <a:t>   נמנעים ממגע עם אנשים רבים, ולעתים חוסמים </a:t>
            </a:r>
            <a:r>
              <a:rPr lang="he-IL" sz="1800" kern="0" dirty="0">
                <a:solidFill>
                  <a:srgbClr val="1D4C72"/>
                </a:solidFill>
                <a:latin typeface="Arial" pitchFamily="34" charset="0"/>
                <a:ea typeface="+mn-ea"/>
                <a:cs typeface="Arial" pitchFamily="34" charset="0"/>
              </a:rPr>
              <a:t>את הפה והאף במטפחת. הסבירו מדוע.</a:t>
            </a:r>
          </a:p>
        </p:txBody>
      </p:sp>
      <p:pic>
        <p:nvPicPr>
          <p:cNvPr id="901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813" y="2636838"/>
            <a:ext cx="45243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9" name="מלבן 2"/>
          <p:cNvSpPr>
            <a:spLocks noChangeArrowheads="1"/>
          </p:cNvSpPr>
          <p:nvPr/>
        </p:nvSpPr>
        <p:spPr bwMode="auto">
          <a:xfrm>
            <a:off x="2309813" y="5389563"/>
            <a:ext cx="29924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Shutterstock.com/ Thomas M Perkins © </a:t>
            </a:r>
            <a:endParaRPr lang="he-IL" sz="12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955763-6147-4258-8D89-29651DA9D2F6}" type="slidenum">
              <a:rPr lang="he-IL" smtClean="0"/>
              <a:pPr fontAlgn="base">
                <a:spcBef>
                  <a:spcPct val="0"/>
                </a:spcBef>
                <a:spcAft>
                  <a:spcPct val="0"/>
                </a:spcAft>
                <a:defRPr/>
              </a:pPr>
              <a:t>71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60350" y="419100"/>
            <a:ext cx="8469313"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800" b="1" kern="0" dirty="0">
                <a:solidFill>
                  <a:srgbClr val="1D4C72"/>
                </a:solidFill>
                <a:latin typeface="Arial" pitchFamily="34" charset="0"/>
                <a:cs typeface="Arial" pitchFamily="34" charset="0"/>
              </a:rPr>
              <a:t>שאלה 23:</a:t>
            </a:r>
          </a:p>
          <a:p>
            <a:pPr fontAlgn="auto">
              <a:spcBef>
                <a:spcPts val="0"/>
              </a:spcBef>
              <a:spcAft>
                <a:spcPts val="0"/>
              </a:spcAft>
              <a:defRPr/>
            </a:pPr>
            <a:r>
              <a:rPr lang="he-IL" sz="1800" kern="0" dirty="0">
                <a:solidFill>
                  <a:srgbClr val="1D4C72"/>
                </a:solidFill>
                <a:latin typeface="Arial" pitchFamily="34" charset="0"/>
                <a:cs typeface="Arial" pitchFamily="34" charset="0"/>
              </a:rPr>
              <a:t>א. מדוע עדיפה </a:t>
            </a:r>
            <a:r>
              <a:rPr lang="he-IL" sz="1800" kern="0" dirty="0">
                <a:solidFill>
                  <a:schemeClr val="tx2"/>
                </a:solidFill>
                <a:latin typeface="Arial" pitchFamily="34" charset="0"/>
                <a:cs typeface="Arial" pitchFamily="34" charset="0"/>
              </a:rPr>
              <a:t>תרומת אבר מקרוב משפחה?</a:t>
            </a:r>
          </a:p>
          <a:p>
            <a:pPr fontAlgn="auto">
              <a:spcBef>
                <a:spcPts val="0"/>
              </a:spcBef>
              <a:spcAft>
                <a:spcPts val="0"/>
              </a:spcAft>
              <a:defRPr/>
            </a:pPr>
            <a:r>
              <a:rPr lang="he-IL" sz="1800" kern="0" dirty="0">
                <a:solidFill>
                  <a:schemeClr val="tx2"/>
                </a:solidFill>
                <a:latin typeface="Arial" pitchFamily="34" charset="0"/>
                <a:cs typeface="Arial" pitchFamily="34" charset="0"/>
              </a:rPr>
              <a:t>ב. אם אין קרוב משפחה מתאים, מחפשים תורמים מתאימים שאינם בני המשפחה. </a:t>
            </a:r>
          </a:p>
          <a:p>
            <a:pPr fontAlgn="auto">
              <a:spcBef>
                <a:spcPts val="0"/>
              </a:spcBef>
              <a:spcAft>
                <a:spcPts val="0"/>
              </a:spcAft>
              <a:defRPr/>
            </a:pPr>
            <a:r>
              <a:rPr lang="he-IL" sz="1800" kern="0" dirty="0">
                <a:solidFill>
                  <a:schemeClr val="tx2"/>
                </a:solidFill>
                <a:latin typeface="Arial" pitchFamily="34" charset="0"/>
                <a:cs typeface="Arial" pitchFamily="34" charset="0"/>
              </a:rPr>
              <a:t>לדעתכם, איזו ההתאמה נדרשת לצורך תרומת אברים?</a:t>
            </a:r>
          </a:p>
          <a:p>
            <a:pPr fontAlgn="auto">
              <a:spcBef>
                <a:spcPts val="0"/>
              </a:spcBef>
              <a:spcAft>
                <a:spcPts val="0"/>
              </a:spcAft>
              <a:defRPr/>
            </a:pPr>
            <a:r>
              <a:rPr lang="he-IL" sz="1800" kern="0" dirty="0">
                <a:solidFill>
                  <a:schemeClr val="tx2"/>
                </a:solidFill>
                <a:latin typeface="Arial" pitchFamily="34" charset="0"/>
                <a:cs typeface="Arial" pitchFamily="34" charset="0"/>
              </a:rPr>
              <a:t>ג. חולים לאחר השתלה מקבלים טיפול הגורם להחלשת פעולת מערכת החיסון. כמו כן הם </a:t>
            </a:r>
          </a:p>
          <a:p>
            <a:pPr fontAlgn="auto">
              <a:spcBef>
                <a:spcPts val="0"/>
              </a:spcBef>
              <a:spcAft>
                <a:spcPts val="0"/>
              </a:spcAft>
              <a:defRPr/>
            </a:pPr>
            <a:r>
              <a:rPr lang="he-IL" sz="1800" kern="0" dirty="0">
                <a:solidFill>
                  <a:schemeClr val="tx2"/>
                </a:solidFill>
                <a:latin typeface="Arial" pitchFamily="34" charset="0"/>
                <a:cs typeface="Arial" pitchFamily="34" charset="0"/>
              </a:rPr>
              <a:t>   נמנעים ממגע עם אנשים רבים, ולעתים חוסמים </a:t>
            </a:r>
            <a:r>
              <a:rPr lang="he-IL" sz="1800" kern="0" dirty="0">
                <a:solidFill>
                  <a:srgbClr val="1D4C72"/>
                </a:solidFill>
                <a:latin typeface="Arial" pitchFamily="34" charset="0"/>
                <a:cs typeface="Arial" pitchFamily="34" charset="0"/>
              </a:rPr>
              <a:t>את הפה והאף במטפחת. הסבירו מדוע.</a:t>
            </a:r>
          </a:p>
        </p:txBody>
      </p:sp>
      <p:sp>
        <p:nvSpPr>
          <p:cNvPr id="8" name="Rectangle 12"/>
          <p:cNvSpPr/>
          <p:nvPr/>
        </p:nvSpPr>
        <p:spPr>
          <a:xfrm>
            <a:off x="684213" y="3068638"/>
            <a:ext cx="8215312" cy="302465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sz="1800" b="1" kern="0" dirty="0">
                <a:latin typeface="Arial"/>
                <a:ea typeface="+mn-ea"/>
                <a:cs typeface="Arial"/>
              </a:rPr>
              <a:t>תשובה:   </a:t>
            </a:r>
          </a:p>
          <a:p>
            <a:pPr fontAlgn="auto">
              <a:spcBef>
                <a:spcPts val="0"/>
              </a:spcBef>
              <a:spcAft>
                <a:spcPts val="0"/>
              </a:spcAft>
              <a:defRPr/>
            </a:pPr>
            <a:r>
              <a:rPr lang="he-IL" sz="1800" kern="0" dirty="0">
                <a:latin typeface="Arial"/>
                <a:ea typeface="+mn-ea"/>
                <a:cs typeface="Arial"/>
              </a:rPr>
              <a:t>א. תרומת אבר מקרוב משפחה עדיפה, משום שבשל הקרבה הגנטית יש סיכוי גדול יותר </a:t>
            </a:r>
          </a:p>
          <a:p>
            <a:pPr fontAlgn="auto">
              <a:spcBef>
                <a:spcPts val="0"/>
              </a:spcBef>
              <a:spcAft>
                <a:spcPts val="0"/>
              </a:spcAft>
              <a:defRPr/>
            </a:pPr>
            <a:r>
              <a:rPr lang="he-IL" sz="1800" kern="0" dirty="0">
                <a:latin typeface="Arial"/>
                <a:ea typeface="+mn-ea"/>
                <a:cs typeface="Arial"/>
              </a:rPr>
              <a:t>    שמקצת האנטיגנים (החומרים הבולטים מקרומי התאים של התרומה) יהיו זהים ל"בליטות" </a:t>
            </a:r>
          </a:p>
          <a:p>
            <a:pPr fontAlgn="auto">
              <a:spcBef>
                <a:spcPts val="0"/>
              </a:spcBef>
              <a:spcAft>
                <a:spcPts val="0"/>
              </a:spcAft>
              <a:defRPr/>
            </a:pPr>
            <a:r>
              <a:rPr lang="he-IL" sz="1800" kern="0" dirty="0">
                <a:latin typeface="Arial"/>
                <a:ea typeface="+mn-ea"/>
                <a:cs typeface="Arial"/>
              </a:rPr>
              <a:t>    בתאי האדם שמקבל את התרומה, וכך הם לא יזוהו בתור זרים. יש זהות מוחלטת רק בין  </a:t>
            </a:r>
          </a:p>
          <a:p>
            <a:pPr fontAlgn="auto">
              <a:spcBef>
                <a:spcPts val="0"/>
              </a:spcBef>
              <a:spcAft>
                <a:spcPts val="0"/>
              </a:spcAft>
              <a:defRPr/>
            </a:pPr>
            <a:r>
              <a:rPr lang="he-IL" sz="1800" kern="0" dirty="0">
                <a:latin typeface="Arial"/>
                <a:ea typeface="+mn-ea"/>
                <a:cs typeface="Arial"/>
              </a:rPr>
              <a:t>    אחים שהם תאומים זהים.</a:t>
            </a:r>
          </a:p>
          <a:p>
            <a:pPr fontAlgn="auto">
              <a:spcBef>
                <a:spcPts val="0"/>
              </a:spcBef>
              <a:spcAft>
                <a:spcPts val="0"/>
              </a:spcAft>
              <a:defRPr/>
            </a:pPr>
            <a:r>
              <a:rPr lang="he-IL" sz="1800" kern="0" dirty="0">
                <a:latin typeface="Arial"/>
                <a:ea typeface="+mn-ea"/>
                <a:cs typeface="Arial"/>
              </a:rPr>
              <a:t>ב. יש לחפש תורמים שהאנטיגנים שלהם דומים ככל האפשר לאנטיגנים של החולה.</a:t>
            </a:r>
          </a:p>
          <a:p>
            <a:pPr fontAlgn="auto">
              <a:spcBef>
                <a:spcPts val="0"/>
              </a:spcBef>
              <a:spcAft>
                <a:spcPts val="0"/>
              </a:spcAft>
              <a:defRPr/>
            </a:pPr>
            <a:r>
              <a:rPr lang="he-IL" sz="1800" kern="0" dirty="0">
                <a:latin typeface="Arial"/>
                <a:ea typeface="+mn-ea"/>
                <a:cs typeface="Arial"/>
              </a:rPr>
              <a:t>ג. יש להחליש את פעולת מערכת החיסון, כדי להקטין את הסכנה של דחיית האבר </a:t>
            </a:r>
          </a:p>
          <a:p>
            <a:pPr fontAlgn="auto">
              <a:spcBef>
                <a:spcPts val="0"/>
              </a:spcBef>
              <a:spcAft>
                <a:spcPts val="0"/>
              </a:spcAft>
              <a:defRPr/>
            </a:pPr>
            <a:r>
              <a:rPr lang="he-IL" sz="1800" kern="0" dirty="0">
                <a:latin typeface="Arial"/>
                <a:ea typeface="+mn-ea"/>
                <a:cs typeface="Arial"/>
              </a:rPr>
              <a:t>   המושתל. החיסרון הוא שכך החולה מוגן </a:t>
            </a:r>
            <a:r>
              <a:rPr lang="he-IL" sz="1800" kern="0" dirty="0">
                <a:latin typeface="Arial"/>
                <a:cs typeface="Arial"/>
              </a:rPr>
              <a:t>פחות מן הדרוש להגנה </a:t>
            </a:r>
            <a:r>
              <a:rPr lang="he-IL" sz="1800" kern="0" dirty="0">
                <a:latin typeface="Arial"/>
                <a:ea typeface="+mn-ea"/>
                <a:cs typeface="Arial"/>
              </a:rPr>
              <a:t>מפני מחלות אחרות, ועל </a:t>
            </a:r>
          </a:p>
          <a:p>
            <a:pPr fontAlgn="auto">
              <a:spcBef>
                <a:spcPts val="0"/>
              </a:spcBef>
              <a:spcAft>
                <a:spcPts val="0"/>
              </a:spcAft>
              <a:defRPr/>
            </a:pPr>
            <a:r>
              <a:rPr lang="he-IL" sz="1800" kern="0" dirty="0">
                <a:latin typeface="Arial"/>
                <a:ea typeface="+mn-ea"/>
                <a:cs typeface="Arial"/>
              </a:rPr>
              <a:t>   כן יש להקטין את סיכויי ההדבקה שלו מאנשים אחרים, על ידי הקטנת המגע אִתם וחסימת </a:t>
            </a:r>
          </a:p>
          <a:p>
            <a:pPr fontAlgn="auto">
              <a:spcBef>
                <a:spcPts val="0"/>
              </a:spcBef>
              <a:spcAft>
                <a:spcPts val="0"/>
              </a:spcAft>
              <a:defRPr/>
            </a:pPr>
            <a:r>
              <a:rPr lang="he-IL" sz="1800" kern="0">
                <a:latin typeface="Arial"/>
                <a:ea typeface="+mn-ea"/>
                <a:cs typeface="Arial"/>
              </a:rPr>
              <a:t>   האף </a:t>
            </a:r>
            <a:r>
              <a:rPr lang="he-IL" sz="1800" kern="0" dirty="0">
                <a:latin typeface="Arial"/>
                <a:ea typeface="+mn-ea"/>
                <a:cs typeface="Arial"/>
              </a:rPr>
              <a:t>והפה.</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מערכת ההגנה והחיסון</a:t>
            </a:r>
            <a:endParaRPr lang="he-IL" sz="1800" dirty="0" smtClean="0"/>
          </a:p>
        </p:txBody>
      </p:sp>
      <p:sp>
        <p:nvSpPr>
          <p:cNvPr id="20" name="Rectangle 13"/>
          <p:cNvSpPr/>
          <p:nvPr/>
        </p:nvSpPr>
        <p:spPr>
          <a:xfrm>
            <a:off x="357188" y="622300"/>
            <a:ext cx="8089900" cy="554300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800" dirty="0">
                <a:solidFill>
                  <a:prstClr val="black"/>
                </a:solidFill>
              </a:rPr>
              <a:t> אימונולוגיה=תורת החיסון, היא ענף בביולוגיה העוסק בחקר מערכת החיסון על היבטיה  </a:t>
            </a:r>
          </a:p>
          <a:p>
            <a:pPr>
              <a:lnSpc>
                <a:spcPct val="150000"/>
              </a:lnSpc>
              <a:defRPr/>
            </a:pPr>
            <a:r>
              <a:rPr lang="he-IL" sz="1800" dirty="0">
                <a:solidFill>
                  <a:prstClr val="black"/>
                </a:solidFill>
              </a:rPr>
              <a:t>  השונים.</a:t>
            </a: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הראשון</a:t>
            </a:r>
            <a:r>
              <a:rPr lang="he-IL" sz="1800" dirty="0">
                <a:solidFill>
                  <a:prstClr val="black"/>
                </a:solidFill>
              </a:rPr>
              <a:t> כולל את העור, ההגנות השונות על פתחי הגוף וקרישת דם. </a:t>
            </a:r>
          </a:p>
          <a:p>
            <a:pPr>
              <a:lnSpc>
                <a:spcPct val="150000"/>
              </a:lnSpc>
              <a:buFontTx/>
              <a:buBlip>
                <a:blip r:embed="rId3"/>
              </a:buBlip>
              <a:defRPr/>
            </a:pPr>
            <a:r>
              <a:rPr lang="he-IL" sz="1800" dirty="0">
                <a:solidFill>
                  <a:prstClr val="black"/>
                </a:solidFill>
              </a:rPr>
              <a:t> אמצעי הגנה אלו מהווים מחסום המונע את כניסת רוב הגורמים הזרים. </a:t>
            </a:r>
          </a:p>
          <a:p>
            <a:pPr>
              <a:lnSpc>
                <a:spcPct val="150000"/>
              </a:lnSpc>
              <a:buFontTx/>
              <a:buBlip>
                <a:blip r:embed="rId3"/>
              </a:buBlip>
              <a:defRPr/>
            </a:pPr>
            <a:r>
              <a:rPr lang="he-IL" sz="1800" dirty="0">
                <a:solidFill>
                  <a:prstClr val="black"/>
                </a:solidFill>
              </a:rPr>
              <a:t> נגד גורמים זרים שמצליחים לחדור לגוף, מופעלים קווי ההגנה השני והשלישי, שבהם   </a:t>
            </a:r>
          </a:p>
          <a:p>
            <a:pPr>
              <a:lnSpc>
                <a:spcPct val="150000"/>
              </a:lnSpc>
              <a:defRPr/>
            </a:pPr>
            <a:r>
              <a:rPr lang="he-IL" sz="1800" dirty="0">
                <a:solidFill>
                  <a:prstClr val="black"/>
                </a:solidFill>
              </a:rPr>
              <a:t>  משתתפים תאי דם לבנים מסוגים שונים.</a:t>
            </a: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השני</a:t>
            </a:r>
            <a:r>
              <a:rPr lang="he-IL" sz="1800" dirty="0">
                <a:solidFill>
                  <a:prstClr val="black"/>
                </a:solidFill>
              </a:rPr>
              <a:t> מתבטא בתגובת הדלקת, וכולל פעולת מקרופג'ים ותאים פגוציטים    </a:t>
            </a:r>
          </a:p>
          <a:p>
            <a:pPr>
              <a:lnSpc>
                <a:spcPct val="150000"/>
              </a:lnSpc>
              <a:defRPr/>
            </a:pPr>
            <a:r>
              <a:rPr lang="he-IL" sz="1800" dirty="0">
                <a:solidFill>
                  <a:prstClr val="black"/>
                </a:solidFill>
              </a:rPr>
              <a:t>  אחרים, המסוגלים להבחין בין "עצמי" לבין "זר". </a:t>
            </a:r>
          </a:p>
          <a:p>
            <a:pPr>
              <a:lnSpc>
                <a:spcPct val="150000"/>
              </a:lnSpc>
              <a:buFontTx/>
              <a:buBlip>
                <a:blip r:embed="rId3"/>
              </a:buBlip>
              <a:defRPr/>
            </a:pPr>
            <a:r>
              <a:rPr lang="he-IL" sz="1800" u="sng" dirty="0">
                <a:solidFill>
                  <a:prstClr val="black"/>
                </a:solidFill>
              </a:rPr>
              <a:t> שני קווי ההגנה הראשונים אינם ייחודיים </a:t>
            </a:r>
            <a:r>
              <a:rPr lang="he-IL" sz="1800" dirty="0">
                <a:solidFill>
                  <a:prstClr val="black"/>
                </a:solidFill>
              </a:rPr>
              <a:t>ופועלים באותה הדרך כלפי כל גורם זר.</a:t>
            </a:r>
          </a:p>
          <a:p>
            <a:pPr>
              <a:lnSpc>
                <a:spcPct val="150000"/>
              </a:lnSpc>
              <a:buFontTx/>
              <a:buBlip>
                <a:blip r:embed="rId3"/>
              </a:buBlip>
              <a:defRPr/>
            </a:pPr>
            <a:endParaRPr lang="he-IL" sz="1800" dirty="0">
              <a:solidFill>
                <a:prstClr val="black"/>
              </a:solidFill>
            </a:endParaRPr>
          </a:p>
          <a:p>
            <a:pPr>
              <a:lnSpc>
                <a:spcPct val="150000"/>
              </a:lnSpc>
              <a:buFontTx/>
              <a:buBlip>
                <a:blip r:embed="rId3"/>
              </a:buBlip>
              <a:defRPr/>
            </a:pPr>
            <a:r>
              <a:rPr lang="he-IL" sz="1800" dirty="0">
                <a:solidFill>
                  <a:prstClr val="black"/>
                </a:solidFill>
              </a:rPr>
              <a:t> </a:t>
            </a:r>
            <a:r>
              <a:rPr lang="he-IL" sz="1800" u="sng" dirty="0">
                <a:solidFill>
                  <a:prstClr val="black"/>
                </a:solidFill>
              </a:rPr>
              <a:t>קו ההגנה השלישי הוא ייחודי לכל אנטיגן </a:t>
            </a:r>
            <a:r>
              <a:rPr lang="he-IL" sz="1800" dirty="0">
                <a:solidFill>
                  <a:prstClr val="black"/>
                </a:solidFill>
              </a:rPr>
              <a:t>והוא כולל את התגובה ההומורלית (יצירת </a:t>
            </a:r>
          </a:p>
          <a:p>
            <a:pPr>
              <a:lnSpc>
                <a:spcPct val="150000"/>
              </a:lnSpc>
              <a:defRPr/>
            </a:pPr>
            <a:r>
              <a:rPr lang="he-IL" sz="1800" dirty="0">
                <a:solidFill>
                  <a:prstClr val="black"/>
                </a:solidFill>
              </a:rPr>
              <a:t>  נוגדנים על ידי תאי </a:t>
            </a:r>
            <a:r>
              <a:rPr lang="en-US" sz="1800" dirty="0">
                <a:solidFill>
                  <a:prstClr val="black"/>
                </a:solidFill>
              </a:rPr>
              <a:t>(B</a:t>
            </a:r>
            <a:r>
              <a:rPr lang="he-IL" sz="1800" dirty="0">
                <a:solidFill>
                  <a:prstClr val="black"/>
                </a:solidFill>
              </a:rPr>
              <a:t>, ותגובה תאית (יצירת תאי </a:t>
            </a:r>
            <a:r>
              <a:rPr lang="en-US" sz="1800" dirty="0">
                <a:solidFill>
                  <a:prstClr val="black"/>
                </a:solidFill>
              </a:rPr>
              <a:t>T</a:t>
            </a:r>
            <a:r>
              <a:rPr lang="he-IL" sz="1800" dirty="0">
                <a:solidFill>
                  <a:prstClr val="black"/>
                </a:solidFill>
              </a:rPr>
              <a:t>-הורגים).  </a:t>
            </a:r>
          </a:p>
          <a:p>
            <a:pPr>
              <a:lnSpc>
                <a:spcPct val="150000"/>
              </a:lnSpc>
              <a:defRPr/>
            </a:pPr>
            <a:r>
              <a:rPr lang="he-IL" sz="1800" dirty="0">
                <a:solidFill>
                  <a:prstClr val="black"/>
                </a:solidFill>
              </a:rPr>
              <a:t>  </a:t>
            </a:r>
            <a:r>
              <a:rPr lang="he-IL" sz="1800" u="sng" dirty="0">
                <a:solidFill>
                  <a:prstClr val="black"/>
                </a:solidFill>
              </a:rPr>
              <a:t>מאפייני קו ההגנה השלישי הם</a:t>
            </a:r>
            <a:r>
              <a:rPr lang="he-IL" sz="1800" dirty="0">
                <a:solidFill>
                  <a:prstClr val="black"/>
                </a:solidFill>
              </a:rPr>
              <a:t>: ייחודיות, רב־גוניות וזיכרון </a:t>
            </a:r>
            <a:r>
              <a:rPr lang="he-IL" sz="1800" dirty="0" smtClean="0">
                <a:solidFill>
                  <a:prstClr val="black"/>
                </a:solidFill>
              </a:rPr>
              <a:t>חיסוני.</a:t>
            </a:r>
          </a:p>
        </p:txBody>
      </p:sp>
      <p:sp>
        <p:nvSpPr>
          <p:cNvPr id="8" name="Slide Number Placeholder 8"/>
          <p:cNvSpPr>
            <a:spLocks noGrp="1"/>
          </p:cNvSpPr>
          <p:nvPr>
            <p:ph type="sldNum" sz="quarter" idx="12"/>
          </p:nvPr>
        </p:nvSpPr>
        <p:spPr bwMode="auto">
          <a:xfrm>
            <a:off x="428625" y="6564313"/>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75E638-C383-4791-8C3E-94E5D19D5727}" type="slidenum">
              <a:rPr lang="he-IL" sz="1200" smtClean="0">
                <a:solidFill>
                  <a:prstClr val="white">
                    <a:lumMod val="75000"/>
                  </a:prstClr>
                </a:solidFill>
              </a:rPr>
              <a:pPr fontAlgn="base">
                <a:spcBef>
                  <a:spcPct val="0"/>
                </a:spcBef>
                <a:spcAft>
                  <a:spcPct val="0"/>
                </a:spcAft>
                <a:defRPr/>
              </a:pPr>
              <a:t>72</a:t>
            </a:fld>
            <a:endParaRPr lang="he-IL" sz="1200" dirty="0" smtClean="0">
              <a:solidFill>
                <a:prstClr val="white">
                  <a:lumMod val="75000"/>
                </a:prstClr>
              </a:solidFill>
            </a:endParaRPr>
          </a:p>
        </p:txBody>
      </p:sp>
      <p:sp>
        <p:nvSpPr>
          <p:cNvPr id="2" name="מלבן 1"/>
          <p:cNvSpPr/>
          <p:nvPr/>
        </p:nvSpPr>
        <p:spPr>
          <a:xfrm>
            <a:off x="5920610" y="6237312"/>
            <a:ext cx="2414444" cy="307777"/>
          </a:xfrm>
          <a:prstGeom prst="rect">
            <a:avLst/>
          </a:prstGeom>
        </p:spPr>
        <p:txBody>
          <a:bodyPr wrap="none">
            <a:spAutoFit/>
          </a:bodyPr>
          <a:lstStyle/>
          <a:p>
            <a:r>
              <a:rPr lang="he-IL" sz="1400" b="1" dirty="0" smtClean="0">
                <a:solidFill>
                  <a:prstClr val="black"/>
                </a:solidFill>
                <a:latin typeface="Arial"/>
                <a:ea typeface="+mn-ea"/>
                <a:cs typeface="Arial"/>
              </a:rPr>
              <a:t>הסיכום הופיע גם בגוף המצגת.</a:t>
            </a:r>
            <a:endParaRPr lang="he-IL" sz="1400" b="1" dirty="0"/>
          </a:p>
        </p:txBody>
      </p:sp>
    </p:spTree>
    <p:extLst>
      <p:ext uri="{BB962C8B-B14F-4D97-AF65-F5344CB8AC3E}">
        <p14:creationId xmlns:p14="http://schemas.microsoft.com/office/powerpoint/2010/main" val="23907085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סיכום: הזיכרון החיסוני, חיסון פעיל, חיסון סביל</a:t>
            </a:r>
            <a:endParaRPr lang="he-IL" sz="1800" dirty="0" smtClean="0"/>
          </a:p>
        </p:txBody>
      </p:sp>
      <p:sp>
        <p:nvSpPr>
          <p:cNvPr id="20" name="Rectangle 13"/>
          <p:cNvSpPr/>
          <p:nvPr/>
        </p:nvSpPr>
        <p:spPr>
          <a:xfrm>
            <a:off x="357188" y="548681"/>
            <a:ext cx="8089900" cy="511256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3"/>
              </a:buBlip>
              <a:defRPr/>
            </a:pPr>
            <a:r>
              <a:rPr lang="he-IL" sz="1800" dirty="0">
                <a:solidFill>
                  <a:prstClr val="black"/>
                </a:solidFill>
              </a:rPr>
              <a:t> כאשר אנטיגן חודר לגוף בפעם הראשונה, מתרחשת </a:t>
            </a:r>
            <a:r>
              <a:rPr lang="he-IL" sz="1800" u="sng" dirty="0">
                <a:solidFill>
                  <a:prstClr val="black"/>
                </a:solidFill>
              </a:rPr>
              <a:t>תגובת חיסון ראשונית ייחודית </a:t>
            </a:r>
          </a:p>
          <a:p>
            <a:pPr marL="180975">
              <a:lnSpc>
                <a:spcPct val="150000"/>
              </a:lnSpc>
              <a:defRPr/>
            </a:pPr>
            <a:r>
              <a:rPr lang="he-IL" sz="1800" dirty="0">
                <a:solidFill>
                  <a:prstClr val="black"/>
                </a:solidFill>
              </a:rPr>
              <a:t>לאנטיגן, הכוללת תגובה תאית (יצירת תאי </a:t>
            </a:r>
            <a:r>
              <a:rPr lang="en-US" sz="1800" dirty="0">
                <a:solidFill>
                  <a:prstClr val="black"/>
                </a:solidFill>
              </a:rPr>
              <a:t>T</a:t>
            </a:r>
            <a:r>
              <a:rPr lang="he-IL" sz="1800" dirty="0">
                <a:solidFill>
                  <a:prstClr val="black"/>
                </a:solidFill>
              </a:rPr>
              <a:t>-הורגים), ותגובה הומורלית (נוגדנים).</a:t>
            </a:r>
          </a:p>
          <a:p>
            <a:pPr>
              <a:lnSpc>
                <a:spcPct val="150000"/>
              </a:lnSpc>
              <a:buFontTx/>
              <a:buBlip>
                <a:blip r:embed="rId3"/>
              </a:buBlip>
              <a:defRPr/>
            </a:pPr>
            <a:r>
              <a:rPr lang="he-IL" sz="1800" dirty="0">
                <a:solidFill>
                  <a:prstClr val="black"/>
                </a:solidFill>
              </a:rPr>
              <a:t> כמו כן, נוצרים </a:t>
            </a:r>
            <a:r>
              <a:rPr lang="he-IL" sz="1800" u="sng" dirty="0">
                <a:solidFill>
                  <a:prstClr val="black"/>
                </a:solidFill>
              </a:rPr>
              <a:t>תאי זיכרון ייחודיים </a:t>
            </a:r>
            <a:r>
              <a:rPr lang="he-IL" sz="1800" dirty="0">
                <a:solidFill>
                  <a:prstClr val="black"/>
                </a:solidFill>
              </a:rPr>
              <a:t>לאנטיגן, הנשארים בגוף לאורך זמן. כאשר אותו   </a:t>
            </a:r>
          </a:p>
          <a:p>
            <a:pPr>
              <a:lnSpc>
                <a:spcPct val="150000"/>
              </a:lnSpc>
              <a:defRPr/>
            </a:pPr>
            <a:r>
              <a:rPr lang="he-IL" sz="1800" dirty="0">
                <a:solidFill>
                  <a:prstClr val="black"/>
                </a:solidFill>
              </a:rPr>
              <a:t>  האנטיגן חודר שוב לגוף, מתרחשת </a:t>
            </a:r>
            <a:r>
              <a:rPr lang="he-IL" sz="1800" u="sng" dirty="0">
                <a:solidFill>
                  <a:prstClr val="black"/>
                </a:solidFill>
              </a:rPr>
              <a:t>תגובה שניונית</a:t>
            </a:r>
            <a:r>
              <a:rPr lang="he-IL" sz="1800" dirty="0">
                <a:solidFill>
                  <a:prstClr val="black"/>
                </a:solidFill>
              </a:rPr>
              <a:t>: תאי הזיכרון מגיבים ומפעילים תגובה </a:t>
            </a:r>
          </a:p>
          <a:p>
            <a:pPr>
              <a:lnSpc>
                <a:spcPct val="150000"/>
              </a:lnSpc>
              <a:defRPr/>
            </a:pPr>
            <a:r>
              <a:rPr lang="he-IL" sz="1800" dirty="0">
                <a:solidFill>
                  <a:prstClr val="black"/>
                </a:solidFill>
              </a:rPr>
              <a:t> תאית ותגובה הומורלית מהר יותר, ובעצמה חזקה יותר, וכך נמנע נזק לגוף.</a:t>
            </a:r>
          </a:p>
          <a:p>
            <a:pPr>
              <a:lnSpc>
                <a:spcPct val="150000"/>
              </a:lnSpc>
              <a:defRPr/>
            </a:pPr>
            <a:r>
              <a:rPr lang="he-IL" sz="1800" dirty="0">
                <a:solidFill>
                  <a:prstClr val="black"/>
                </a:solidFill>
              </a:rPr>
              <a:t>  תופעה זו נקראת בשם </a:t>
            </a:r>
            <a:r>
              <a:rPr lang="he-IL" sz="1800" u="sng" dirty="0">
                <a:solidFill>
                  <a:prstClr val="black"/>
                </a:solidFill>
              </a:rPr>
              <a:t>הזיכרון החיסוני</a:t>
            </a:r>
            <a:r>
              <a:rPr lang="he-IL" sz="1800" dirty="0">
                <a:solidFill>
                  <a:prstClr val="black"/>
                </a:solidFill>
              </a:rPr>
              <a:t>.</a:t>
            </a:r>
          </a:p>
          <a:p>
            <a:pPr>
              <a:lnSpc>
                <a:spcPct val="150000"/>
              </a:lnSpc>
              <a:defRPr/>
            </a:pPr>
            <a:r>
              <a:rPr lang="he-IL" sz="1800" dirty="0">
                <a:solidFill>
                  <a:prstClr val="black"/>
                </a:solidFill>
              </a:rPr>
              <a:t>  </a:t>
            </a:r>
            <a:r>
              <a:rPr lang="he-IL" sz="1800" u="sng" dirty="0">
                <a:solidFill>
                  <a:prstClr val="black"/>
                </a:solidFill>
              </a:rPr>
              <a:t>חיסונים</a:t>
            </a:r>
          </a:p>
          <a:p>
            <a:pPr>
              <a:lnSpc>
                <a:spcPct val="150000"/>
              </a:lnSpc>
              <a:buFontTx/>
              <a:buBlip>
                <a:blip r:embed="rId3"/>
              </a:buBlip>
              <a:defRPr/>
            </a:pPr>
            <a:r>
              <a:rPr lang="he-IL" sz="1800" dirty="0">
                <a:solidFill>
                  <a:prstClr val="black"/>
                </a:solidFill>
              </a:rPr>
              <a:t> חיסון פעיל ניתן למניעת מחלות. החיסון מכיל אנטיגן מוחלש או מומת, המעורר תגובה  </a:t>
            </a:r>
          </a:p>
          <a:p>
            <a:pPr marL="180975" indent="-180975">
              <a:lnSpc>
                <a:spcPct val="150000"/>
              </a:lnSpc>
              <a:defRPr/>
            </a:pPr>
            <a:r>
              <a:rPr lang="he-IL" sz="1800" dirty="0">
                <a:solidFill>
                  <a:prstClr val="black"/>
                </a:solidFill>
              </a:rPr>
              <a:t>  ראשונית, וזיכרון חיסוני – תאי זיכרון ייחודיים לאנטיגן, שיעוררו תגובה שניונית אם האנטיגן יחדור שוב לגוף.</a:t>
            </a:r>
          </a:p>
          <a:p>
            <a:pPr>
              <a:lnSpc>
                <a:spcPct val="150000"/>
              </a:lnSpc>
              <a:buFontTx/>
              <a:buBlip>
                <a:blip r:embed="rId3"/>
              </a:buBlip>
              <a:defRPr/>
            </a:pPr>
            <a:r>
              <a:rPr lang="he-IL" sz="1800" dirty="0">
                <a:solidFill>
                  <a:prstClr val="black"/>
                </a:solidFill>
              </a:rPr>
              <a:t> חיסון סביל ניתן לריפוי אנשים החולים במחלה. החיסון מכיל נוגדנים ייחודיים לגורם </a:t>
            </a:r>
          </a:p>
          <a:p>
            <a:pPr>
              <a:lnSpc>
                <a:spcPct val="150000"/>
              </a:lnSpc>
              <a:defRPr/>
            </a:pPr>
            <a:r>
              <a:rPr lang="he-IL" sz="1800" dirty="0">
                <a:solidFill>
                  <a:prstClr val="black"/>
                </a:solidFill>
              </a:rPr>
              <a:t>  המחלה. </a:t>
            </a:r>
          </a:p>
          <a:p>
            <a:pPr>
              <a:lnSpc>
                <a:spcPct val="150000"/>
              </a:lnSpc>
              <a:defRPr/>
            </a:pPr>
            <a:endParaRPr lang="he-IL" sz="1800" dirty="0" smtClean="0">
              <a:solidFill>
                <a:prstClr val="black"/>
              </a:solidFill>
            </a:endParaRPr>
          </a:p>
          <a:p>
            <a:pPr>
              <a:lnSpc>
                <a:spcPct val="150000"/>
              </a:lnSpc>
              <a:defRPr/>
            </a:pPr>
            <a:endParaRPr lang="he-IL" sz="1800" dirty="0">
              <a:solidFill>
                <a:prstClr val="black"/>
              </a:solidFill>
            </a:endParaRPr>
          </a:p>
          <a:p>
            <a:pPr>
              <a:lnSpc>
                <a:spcPct val="150000"/>
              </a:lnSpc>
              <a:defRPr/>
            </a:pPr>
            <a:endParaRPr lang="he-IL" sz="1800" dirty="0">
              <a:solidFill>
                <a:prstClr val="black"/>
              </a:solidFill>
            </a:endParaRPr>
          </a:p>
          <a:p>
            <a:pPr>
              <a:lnSpc>
                <a:spcPct val="150000"/>
              </a:lnSpc>
              <a:buFontTx/>
              <a:buBlip>
                <a:blip r:embed="rId3"/>
              </a:buBlip>
              <a:defRPr/>
            </a:pPr>
            <a:endParaRPr lang="he-IL" sz="1800" dirty="0">
              <a:solidFill>
                <a:prstClr val="black"/>
              </a:solidFill>
            </a:endParaRPr>
          </a:p>
          <a:p>
            <a:pPr>
              <a:lnSpc>
                <a:spcPct val="150000"/>
              </a:lnSpc>
              <a:defRPr/>
            </a:pPr>
            <a:endParaRPr lang="he-IL" sz="1800" dirty="0">
              <a:solidFill>
                <a:srgbClr val="000000"/>
              </a:solidFill>
            </a:endParaRPr>
          </a:p>
        </p:txBody>
      </p:sp>
      <p:sp>
        <p:nvSpPr>
          <p:cNvPr id="8" name="Slide Number Placeholder 8"/>
          <p:cNvSpPr>
            <a:spLocks noGrp="1"/>
          </p:cNvSpPr>
          <p:nvPr>
            <p:ph type="sldNum" sz="quarter" idx="12"/>
          </p:nvPr>
        </p:nvSpPr>
        <p:spPr bwMode="auto">
          <a:xfrm>
            <a:off x="231775" y="7101408"/>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54D66A-434D-41BB-A6C2-AAC63591C510}" type="slidenum">
              <a:rPr lang="he-IL" sz="1200" smtClean="0">
                <a:solidFill>
                  <a:prstClr val="white">
                    <a:lumMod val="75000"/>
                  </a:prstClr>
                </a:solidFill>
              </a:rPr>
              <a:pPr fontAlgn="base">
                <a:spcBef>
                  <a:spcPct val="0"/>
                </a:spcBef>
                <a:spcAft>
                  <a:spcPct val="0"/>
                </a:spcAft>
                <a:defRPr/>
              </a:pPr>
              <a:t>73</a:t>
            </a:fld>
            <a:endParaRPr lang="he-IL" sz="1200" dirty="0" smtClean="0">
              <a:solidFill>
                <a:prstClr val="white">
                  <a:lumMod val="75000"/>
                </a:prstClr>
              </a:solidFill>
            </a:endParaRPr>
          </a:p>
        </p:txBody>
      </p:sp>
      <p:sp>
        <p:nvSpPr>
          <p:cNvPr id="5" name="מלבן 4"/>
          <p:cNvSpPr/>
          <p:nvPr/>
        </p:nvSpPr>
        <p:spPr>
          <a:xfrm>
            <a:off x="357188" y="5805264"/>
            <a:ext cx="8089900" cy="872034"/>
          </a:xfrm>
          <a:prstGeom prst="rect">
            <a:avLst/>
          </a:prstGeom>
        </p:spPr>
        <p:txBody>
          <a:bodyPr wrap="square">
            <a:spAutoFit/>
          </a:bodyPr>
          <a:lstStyle/>
          <a:p>
            <a:pPr lvl="0">
              <a:lnSpc>
                <a:spcPct val="150000"/>
              </a:lnSpc>
              <a:defRPr/>
            </a:pPr>
            <a:r>
              <a:rPr lang="he-IL" sz="1800" b="1" dirty="0">
                <a:solidFill>
                  <a:schemeClr val="tx2"/>
                </a:solidFill>
                <a:latin typeface="Arial"/>
                <a:ea typeface="+mn-ea"/>
                <a:cs typeface="Arial"/>
              </a:rPr>
              <a:t>מונחים (מהסילבוס): </a:t>
            </a:r>
            <a:r>
              <a:rPr lang="he-IL" sz="1800" dirty="0">
                <a:solidFill>
                  <a:prstClr val="black"/>
                </a:solidFill>
                <a:latin typeface="Arial"/>
                <a:ea typeface="+mn-ea"/>
                <a:cs typeface="Arial"/>
              </a:rPr>
              <a:t>זיכרון חיסוני, חיסון, חיסון פעיל, חיסון סביל, נוגדן ‏, עור, פגוציטים (תאים בלעניים)‏,קרישת דם תגובה ייחודית תגובה לא ייחודית. ‏</a:t>
            </a:r>
          </a:p>
        </p:txBody>
      </p:sp>
      <p:sp>
        <p:nvSpPr>
          <p:cNvPr id="10" name="מלבן 9"/>
          <p:cNvSpPr/>
          <p:nvPr/>
        </p:nvSpPr>
        <p:spPr>
          <a:xfrm>
            <a:off x="6324547" y="5635842"/>
            <a:ext cx="2095445" cy="276999"/>
          </a:xfrm>
          <a:prstGeom prst="rect">
            <a:avLst/>
          </a:prstGeom>
        </p:spPr>
        <p:txBody>
          <a:bodyPr wrap="none">
            <a:spAutoFit/>
          </a:bodyPr>
          <a:lstStyle/>
          <a:p>
            <a:r>
              <a:rPr lang="he-IL" sz="1200" b="1" dirty="0" smtClean="0">
                <a:solidFill>
                  <a:prstClr val="black"/>
                </a:solidFill>
                <a:latin typeface="Arial"/>
                <a:ea typeface="+mn-ea"/>
                <a:cs typeface="Arial"/>
              </a:rPr>
              <a:t>הסיכום הופיע גם בגוף המצגת.</a:t>
            </a:r>
            <a:endParaRPr lang="he-IL" sz="1200" b="1" dirty="0"/>
          </a:p>
        </p:txBody>
      </p:sp>
    </p:spTree>
    <p:extLst>
      <p:ext uri="{BB962C8B-B14F-4D97-AF65-F5344CB8AC3E}">
        <p14:creationId xmlns:p14="http://schemas.microsoft.com/office/powerpoint/2010/main" val="14803153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30CD81A-248B-42B3-961B-B8DD0190712D}" type="slidenum">
              <a:rPr lang="he-IL" smtClean="0"/>
              <a:pPr fontAlgn="base">
                <a:spcBef>
                  <a:spcPct val="0"/>
                </a:spcBef>
                <a:spcAft>
                  <a:spcPct val="0"/>
                </a:spcAft>
                <a:defRPr/>
              </a:pPr>
              <a:t>74</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12: ביולוגיה בחיוך</a:t>
            </a:r>
            <a:endParaRPr lang="he-IL" sz="1800" dirty="0" smtClean="0">
              <a:solidFill>
                <a:schemeClr val="accent6">
                  <a:lumMod val="50000"/>
                  <a:lumOff val="50000"/>
                </a:schemeClr>
              </a:solidFill>
            </a:endParaRPr>
          </a:p>
        </p:txBody>
      </p:sp>
      <p:sp>
        <p:nvSpPr>
          <p:cNvPr id="294918" name="Slide Number Placeholder 15"/>
          <p:cNvSpPr txBox="1">
            <a:spLocks/>
          </p:cNvSpPr>
          <p:nvPr/>
        </p:nvSpPr>
        <p:spPr bwMode="auto">
          <a:xfrm>
            <a:off x="107950" y="6524625"/>
            <a:ext cx="576263" cy="244475"/>
          </a:xfrm>
          <a:prstGeom prst="rect">
            <a:avLst/>
          </a:prstGeom>
          <a:noFill/>
          <a:ln w="9525">
            <a:noFill/>
            <a:miter lim="800000"/>
            <a:headEnd/>
            <a:tailEnd/>
          </a:ln>
        </p:spPr>
        <p:txBody>
          <a:bodyPr/>
          <a:lstStyle/>
          <a:p>
            <a:pPr algn="l">
              <a:defRPr/>
            </a:pPr>
            <a:fld id="{BAD7AE6A-F806-44FF-98F5-C08EA22DD70E}" type="slidenum">
              <a:rPr lang="he-IL" sz="1100">
                <a:solidFill>
                  <a:srgbClr val="BFBFBF"/>
                </a:solidFill>
                <a:latin typeface="Arial" pitchFamily="34" charset="0"/>
                <a:ea typeface="+mn-ea"/>
                <a:cs typeface="Arial" pitchFamily="34" charset="0"/>
              </a:rPr>
              <a:pPr algn="l">
                <a:defRPr/>
              </a:pPr>
              <a:t>74</a:t>
            </a:fld>
            <a:endParaRPr lang="he-IL" sz="1100" dirty="0">
              <a:solidFill>
                <a:srgbClr val="BFBFBF"/>
              </a:solidFill>
              <a:latin typeface="Arial" pitchFamily="34" charset="0"/>
              <a:ea typeface="+mn-ea"/>
              <a:cs typeface="Arial" pitchFamily="34" charset="0"/>
            </a:endParaRPr>
          </a:p>
        </p:txBody>
      </p:sp>
      <p:sp>
        <p:nvSpPr>
          <p:cNvPr id="10" name="TextBox 9"/>
          <p:cNvSpPr txBox="1"/>
          <p:nvPr/>
        </p:nvSpPr>
        <p:spPr>
          <a:xfrm>
            <a:off x="1835150" y="479425"/>
            <a:ext cx="6783388" cy="54943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שאלה 12:</a:t>
            </a:r>
          </a:p>
          <a:p>
            <a:pPr eaLnBrk="1" hangingPunct="1">
              <a:defRPr/>
            </a:pPr>
            <a:r>
              <a:rPr lang="he-IL" sz="1800" dirty="0" smtClean="0">
                <a:solidFill>
                  <a:srgbClr val="1F497D"/>
                </a:solidFill>
                <a:ea typeface="+mn-ea"/>
              </a:rPr>
              <a:t>לשירה נמאס שאחיה הקטן נכנס לחדר שלה בלי רשות.</a:t>
            </a:r>
          </a:p>
          <a:p>
            <a:pPr eaLnBrk="1" hangingPunct="1">
              <a:defRPr/>
            </a:pPr>
            <a:r>
              <a:rPr lang="he-IL" sz="1800" dirty="0" smtClean="0">
                <a:solidFill>
                  <a:srgbClr val="1F497D"/>
                </a:solidFill>
                <a:ea typeface="+mn-ea"/>
              </a:rPr>
              <a:t>בעקבות שיעור הביולוגיה על מערכת החיסון צץ במוחה רעיון מבריק: היא תקים מערכת הגנה לחדר, המבוססת על העקרונות של שלושה קווים, בדיוק כמו מערכת החיסון. אם מערכת כזו טובה מספיק כדי למנוע מכל מזיקי הגוף להיכנס, אולי היא תהיה יעילה גם נגד האח הטורדני.</a:t>
            </a:r>
          </a:p>
          <a:p>
            <a:pPr eaLnBrk="1" hangingPunct="1">
              <a:lnSpc>
                <a:spcPct val="150000"/>
              </a:lnSpc>
              <a:defRPr/>
            </a:pPr>
            <a:r>
              <a:rPr lang="he-IL" sz="1800" dirty="0" smtClean="0">
                <a:solidFill>
                  <a:srgbClr val="1F497D"/>
                </a:solidFill>
                <a:ea typeface="+mn-ea"/>
              </a:rPr>
              <a:t>בקו ההגנה הראשון שירה _____________</a:t>
            </a:r>
          </a:p>
          <a:p>
            <a:pPr eaLnBrk="1" hangingPunct="1">
              <a:lnSpc>
                <a:spcPct val="150000"/>
              </a:lnSpc>
              <a:defRPr/>
            </a:pPr>
            <a:r>
              <a:rPr lang="he-IL" sz="1800" dirty="0" smtClean="0">
                <a:solidFill>
                  <a:srgbClr val="1F497D"/>
                </a:solidFill>
                <a:ea typeface="+mn-ea"/>
              </a:rPr>
              <a:t>בקו ההגנה השני היא ______________</a:t>
            </a:r>
          </a:p>
          <a:p>
            <a:pPr eaLnBrk="1" hangingPunct="1">
              <a:lnSpc>
                <a:spcPct val="150000"/>
              </a:lnSpc>
              <a:defRPr/>
            </a:pPr>
            <a:r>
              <a:rPr lang="he-IL" sz="1800" dirty="0" smtClean="0">
                <a:solidFill>
                  <a:srgbClr val="1F497D"/>
                </a:solidFill>
                <a:ea typeface="+mn-ea"/>
              </a:rPr>
              <a:t>ובקו ההגנה השלישי ______________ </a:t>
            </a:r>
          </a:p>
          <a:p>
            <a:pPr eaLnBrk="1" hangingPunct="1">
              <a:lnSpc>
                <a:spcPct val="150000"/>
              </a:lnSpc>
              <a:defRPr/>
            </a:pPr>
            <a:endParaRPr lang="he-IL" sz="1800" dirty="0" smtClean="0">
              <a:solidFill>
                <a:srgbClr val="1F497D"/>
              </a:solidFill>
              <a:ea typeface="+mn-ea"/>
            </a:endParaRPr>
          </a:p>
          <a:p>
            <a:pPr eaLnBrk="1" hangingPunct="1">
              <a:lnSpc>
                <a:spcPct val="150000"/>
              </a:lnSpc>
              <a:defRPr/>
            </a:pPr>
            <a:r>
              <a:rPr lang="he-IL" sz="1800" dirty="0" smtClean="0">
                <a:solidFill>
                  <a:srgbClr val="1F497D"/>
                </a:solidFill>
                <a:ea typeface="+mn-ea"/>
              </a:rPr>
              <a:t>השלימו את המשפטים לפי האפשרויות הבאות:</a:t>
            </a:r>
          </a:p>
          <a:p>
            <a:pPr eaLnBrk="1" hangingPunct="1">
              <a:lnSpc>
                <a:spcPct val="150000"/>
              </a:lnSpc>
              <a:defRPr/>
            </a:pPr>
            <a:r>
              <a:rPr lang="he-IL" sz="1800" dirty="0" smtClean="0">
                <a:solidFill>
                  <a:srgbClr val="1F497D"/>
                </a:solidFill>
                <a:ea typeface="+mn-ea"/>
              </a:rPr>
              <a:t>א. מיקמה קערה מלאה קמח, הקשורה בחוט לידית של הדלת.</a:t>
            </a:r>
          </a:p>
          <a:p>
            <a:pPr eaLnBrk="1" hangingPunct="1">
              <a:lnSpc>
                <a:spcPct val="150000"/>
              </a:lnSpc>
              <a:defRPr/>
            </a:pPr>
            <a:r>
              <a:rPr lang="he-IL" sz="1800" dirty="0" smtClean="0">
                <a:solidFill>
                  <a:srgbClr val="1F497D"/>
                </a:solidFill>
                <a:ea typeface="+mn-ea"/>
              </a:rPr>
              <a:t>ב. הקפידה לסגור את הדלת</a:t>
            </a:r>
          </a:p>
          <a:p>
            <a:pPr marL="180975" indent="-180975" eaLnBrk="1" hangingPunct="1">
              <a:lnSpc>
                <a:spcPct val="150000"/>
              </a:lnSpc>
              <a:defRPr/>
            </a:pPr>
            <a:r>
              <a:rPr lang="he-IL" sz="1800" dirty="0" smtClean="0">
                <a:solidFill>
                  <a:srgbClr val="1F497D"/>
                </a:solidFill>
                <a:ea typeface="+mn-ea"/>
              </a:rPr>
              <a:t>ג. הציבה מטול כריות, המחובר לחיישן משקל, המכוון למשקלו המדויק של האח.</a:t>
            </a:r>
          </a:p>
        </p:txBody>
      </p:sp>
    </p:spTree>
    <p:extLst>
      <p:ext uri="{BB962C8B-B14F-4D97-AF65-F5344CB8AC3E}">
        <p14:creationId xmlns:p14="http://schemas.microsoft.com/office/powerpoint/2010/main" val="300723757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EF85EF4-4484-4A76-B83C-A92D244CF381}" type="slidenum">
              <a:rPr lang="he-IL" smtClean="0"/>
              <a:pPr fontAlgn="base">
                <a:spcBef>
                  <a:spcPct val="0"/>
                </a:spcBef>
                <a:spcAft>
                  <a:spcPct val="0"/>
                </a:spcAft>
                <a:defRPr/>
              </a:pPr>
              <a:t>75</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294918" name="Slide Number Placeholder 15"/>
          <p:cNvSpPr txBox="1">
            <a:spLocks/>
          </p:cNvSpPr>
          <p:nvPr/>
        </p:nvSpPr>
        <p:spPr bwMode="auto">
          <a:xfrm>
            <a:off x="107950" y="6524625"/>
            <a:ext cx="576263" cy="244475"/>
          </a:xfrm>
          <a:prstGeom prst="rect">
            <a:avLst/>
          </a:prstGeom>
          <a:noFill/>
          <a:ln w="9525">
            <a:noFill/>
            <a:miter lim="800000"/>
            <a:headEnd/>
            <a:tailEnd/>
          </a:ln>
        </p:spPr>
        <p:txBody>
          <a:bodyPr/>
          <a:lstStyle/>
          <a:p>
            <a:pPr algn="l">
              <a:defRPr/>
            </a:pPr>
            <a:fld id="{6AA9774B-3003-482F-9CDB-F4B45EBE5C8C}" type="slidenum">
              <a:rPr lang="he-IL" sz="1100">
                <a:solidFill>
                  <a:srgbClr val="BFBFBF"/>
                </a:solidFill>
                <a:latin typeface="Arial" pitchFamily="34" charset="0"/>
                <a:ea typeface="+mn-ea"/>
                <a:cs typeface="Arial" pitchFamily="34" charset="0"/>
              </a:rPr>
              <a:pPr algn="l">
                <a:defRPr/>
              </a:pPr>
              <a:t>75</a:t>
            </a:fld>
            <a:endParaRPr lang="he-IL" sz="1100" dirty="0">
              <a:solidFill>
                <a:srgbClr val="BFBFBF"/>
              </a:solidFill>
              <a:latin typeface="Arial" pitchFamily="34" charset="0"/>
              <a:ea typeface="+mn-ea"/>
              <a:cs typeface="Arial" pitchFamily="34" charset="0"/>
            </a:endParaRPr>
          </a:p>
        </p:txBody>
      </p:sp>
      <p:sp>
        <p:nvSpPr>
          <p:cNvPr id="10" name="TextBox 9"/>
          <p:cNvSpPr txBox="1"/>
          <p:nvPr/>
        </p:nvSpPr>
        <p:spPr>
          <a:xfrm>
            <a:off x="1835150" y="479425"/>
            <a:ext cx="6783388" cy="5632311"/>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800" b="1" dirty="0" smtClean="0">
                <a:solidFill>
                  <a:srgbClr val="1F497D"/>
                </a:solidFill>
                <a:ea typeface="+mn-ea"/>
              </a:rPr>
              <a:t>תשובה:</a:t>
            </a:r>
          </a:p>
          <a:p>
            <a:pPr eaLnBrk="1" hangingPunct="1">
              <a:defRPr/>
            </a:pPr>
            <a:r>
              <a:rPr lang="he-IL" sz="1800" dirty="0" smtClean="0">
                <a:solidFill>
                  <a:srgbClr val="1F497D"/>
                </a:solidFill>
              </a:rPr>
              <a:t>לשירה נמאס שאחיה הקטן נכנס לחדר שלה בלי רשות.</a:t>
            </a:r>
          </a:p>
          <a:p>
            <a:pPr eaLnBrk="1" hangingPunct="1">
              <a:defRPr/>
            </a:pPr>
            <a:r>
              <a:rPr lang="he-IL" sz="1800" dirty="0" smtClean="0">
                <a:solidFill>
                  <a:srgbClr val="1F497D"/>
                </a:solidFill>
              </a:rPr>
              <a:t>בעקבות שיעור הביולוגיה על מערכת החיסון צץ במוחה רעיון מבריק: היא תקים מערכת הגנה לחדר, המבוססת על שלושה קווים, בדיוק כמו מערכת החיסון. אם מערכת כזו טובה מספיק כדי למנוע מכל מזיקי הגוף להיכנס, אולי היא תהיה יעילה גם נגד האח הטורדני. </a:t>
            </a:r>
          </a:p>
          <a:p>
            <a:pPr eaLnBrk="1" hangingPunct="1">
              <a:defRPr/>
            </a:pPr>
            <a:endParaRPr lang="he-IL" sz="1800" u="sng" dirty="0" smtClean="0">
              <a:solidFill>
                <a:srgbClr val="1F497D"/>
              </a:solidFill>
              <a:ea typeface="+mn-ea"/>
            </a:endParaRPr>
          </a:p>
          <a:p>
            <a:pPr eaLnBrk="1" hangingPunct="1">
              <a:defRPr/>
            </a:pPr>
            <a:r>
              <a:rPr lang="he-IL" sz="1800" u="sng" dirty="0" smtClean="0">
                <a:solidFill>
                  <a:srgbClr val="1F497D"/>
                </a:solidFill>
                <a:ea typeface="+mn-ea"/>
              </a:rPr>
              <a:t>בקו </a:t>
            </a:r>
            <a:r>
              <a:rPr lang="he-IL" sz="1800" u="sng" dirty="0" smtClean="0">
                <a:solidFill>
                  <a:srgbClr val="1F497D"/>
                </a:solidFill>
                <a:ea typeface="+mn-ea"/>
                <a:cs typeface="Arial"/>
              </a:rPr>
              <a:t>ההגנה הראשון</a:t>
            </a:r>
            <a:r>
              <a:rPr lang="he-IL" sz="1800" dirty="0" smtClean="0">
                <a:solidFill>
                  <a:srgbClr val="1F497D"/>
                </a:solidFill>
                <a:ea typeface="+mn-ea"/>
                <a:cs typeface="Arial"/>
              </a:rPr>
              <a:t> שירה </a:t>
            </a:r>
            <a:r>
              <a:rPr lang="he-IL" sz="1800" dirty="0" smtClean="0">
                <a:solidFill>
                  <a:srgbClr val="1F497D"/>
                </a:solidFill>
                <a:latin typeface="Times New Roman" pitchFamily="18" charset="0"/>
                <a:ea typeface="+mn-ea"/>
                <a:cs typeface="Arial"/>
              </a:rPr>
              <a:t>הקפידה </a:t>
            </a:r>
            <a:r>
              <a:rPr lang="he-IL" sz="1800" dirty="0">
                <a:solidFill>
                  <a:srgbClr val="1F497D"/>
                </a:solidFill>
                <a:latin typeface="Times New Roman" pitchFamily="18" charset="0"/>
                <a:ea typeface="+mn-ea"/>
                <a:cs typeface="Arial"/>
              </a:rPr>
              <a:t>לסגור את </a:t>
            </a:r>
            <a:r>
              <a:rPr lang="he-IL" sz="1800" dirty="0" smtClean="0">
                <a:solidFill>
                  <a:srgbClr val="1F497D"/>
                </a:solidFill>
                <a:latin typeface="Times New Roman" pitchFamily="18" charset="0"/>
                <a:ea typeface="+mn-ea"/>
                <a:cs typeface="Arial"/>
              </a:rPr>
              <a:t>הדלת (</a:t>
            </a:r>
            <a:r>
              <a:rPr lang="he-IL" sz="1800" dirty="0" smtClean="0">
                <a:solidFill>
                  <a:srgbClr val="1F497D"/>
                </a:solidFill>
                <a:ea typeface="+mn-ea"/>
                <a:cs typeface="Arial"/>
              </a:rPr>
              <a:t>ב') = </a:t>
            </a:r>
          </a:p>
          <a:p>
            <a:pPr eaLnBrk="1" hangingPunct="1">
              <a:lnSpc>
                <a:spcPct val="150000"/>
              </a:lnSpc>
              <a:defRPr/>
            </a:pPr>
            <a:r>
              <a:rPr lang="he-IL" sz="1800" dirty="0" smtClean="0">
                <a:solidFill>
                  <a:srgbClr val="1F497D"/>
                </a:solidFill>
                <a:ea typeface="+mn-ea"/>
                <a:cs typeface="Arial"/>
              </a:rPr>
              <a:t>הקמת מחסום המונע את כניסת כל הגורמים </a:t>
            </a:r>
            <a:r>
              <a:rPr lang="he-IL" sz="1800" dirty="0" smtClean="0">
                <a:solidFill>
                  <a:srgbClr val="1F497D"/>
                </a:solidFill>
                <a:ea typeface="+mn-ea"/>
              </a:rPr>
              <a:t>הזרים.</a:t>
            </a:r>
          </a:p>
          <a:p>
            <a:pPr eaLnBrk="1" hangingPunct="1">
              <a:lnSpc>
                <a:spcPct val="150000"/>
              </a:lnSpc>
              <a:defRPr/>
            </a:pPr>
            <a:endParaRPr lang="he-IL" sz="1800" dirty="0" smtClean="0">
              <a:solidFill>
                <a:srgbClr val="1F497D"/>
              </a:solidFill>
              <a:ea typeface="+mn-ea"/>
            </a:endParaRPr>
          </a:p>
          <a:p>
            <a:pPr eaLnBrk="1" hangingPunct="1">
              <a:lnSpc>
                <a:spcPct val="150000"/>
              </a:lnSpc>
              <a:defRPr/>
            </a:pPr>
            <a:r>
              <a:rPr lang="he-IL" sz="1800" u="sng" dirty="0" smtClean="0">
                <a:solidFill>
                  <a:srgbClr val="1F497D"/>
                </a:solidFill>
                <a:ea typeface="+mn-ea"/>
              </a:rPr>
              <a:t>בקו ההגנה </a:t>
            </a:r>
            <a:r>
              <a:rPr lang="he-IL" sz="1800" u="sng" dirty="0" smtClean="0">
                <a:solidFill>
                  <a:srgbClr val="1F497D"/>
                </a:solidFill>
                <a:ea typeface="+mn-ea"/>
                <a:cs typeface="Arial"/>
              </a:rPr>
              <a:t>השני</a:t>
            </a:r>
            <a:r>
              <a:rPr lang="he-IL" sz="1800" dirty="0" smtClean="0">
                <a:solidFill>
                  <a:srgbClr val="1F497D"/>
                </a:solidFill>
                <a:ea typeface="+mn-ea"/>
                <a:cs typeface="Arial"/>
              </a:rPr>
              <a:t> היא </a:t>
            </a:r>
            <a:r>
              <a:rPr lang="he-IL" sz="1800" dirty="0">
                <a:solidFill>
                  <a:srgbClr val="1F497D"/>
                </a:solidFill>
                <a:latin typeface="Times New Roman" pitchFamily="18" charset="0"/>
                <a:ea typeface="+mn-ea"/>
                <a:cs typeface="Arial"/>
              </a:rPr>
              <a:t>מיקמה קערה מלאה קמח, הקשורה בחוט לידית של </a:t>
            </a:r>
            <a:r>
              <a:rPr lang="he-IL" sz="1800" dirty="0" smtClean="0">
                <a:solidFill>
                  <a:srgbClr val="1F497D"/>
                </a:solidFill>
                <a:latin typeface="Times New Roman" pitchFamily="18" charset="0"/>
                <a:ea typeface="+mn-ea"/>
                <a:cs typeface="Arial"/>
              </a:rPr>
              <a:t>הדלת (א') = </a:t>
            </a:r>
            <a:r>
              <a:rPr lang="he-IL" sz="1800" dirty="0" smtClean="0">
                <a:solidFill>
                  <a:srgbClr val="1F497D"/>
                </a:solidFill>
                <a:ea typeface="+mn-ea"/>
                <a:cs typeface="Arial"/>
              </a:rPr>
              <a:t>הגנה לא</a:t>
            </a:r>
            <a:r>
              <a:rPr lang="he-IL" sz="1800" dirty="0" smtClean="0">
                <a:solidFill>
                  <a:srgbClr val="1F497D"/>
                </a:solidFill>
                <a:latin typeface="Arial"/>
                <a:ea typeface="+mn-ea"/>
                <a:cs typeface="Arial"/>
              </a:rPr>
              <a:t>־</a:t>
            </a:r>
            <a:r>
              <a:rPr lang="he-IL" sz="1800" dirty="0" smtClean="0">
                <a:solidFill>
                  <a:srgbClr val="1F497D"/>
                </a:solidFill>
                <a:ea typeface="+mn-ea"/>
                <a:cs typeface="Arial"/>
              </a:rPr>
              <a:t>ייחודית מפני כל הגורמים שעברו את קו ההגנה </a:t>
            </a:r>
            <a:r>
              <a:rPr lang="he-IL" sz="1800" dirty="0" smtClean="0">
                <a:solidFill>
                  <a:srgbClr val="1F497D"/>
                </a:solidFill>
                <a:ea typeface="+mn-ea"/>
              </a:rPr>
              <a:t>הראשון.</a:t>
            </a:r>
          </a:p>
          <a:p>
            <a:pPr marL="180975" indent="-180975" eaLnBrk="1" hangingPunct="1">
              <a:lnSpc>
                <a:spcPct val="150000"/>
              </a:lnSpc>
              <a:defRPr/>
            </a:pPr>
            <a:r>
              <a:rPr lang="he-IL" sz="1800" u="sng" dirty="0" smtClean="0">
                <a:solidFill>
                  <a:srgbClr val="1F497D"/>
                </a:solidFill>
                <a:ea typeface="+mn-ea"/>
                <a:cs typeface="Arial"/>
              </a:rPr>
              <a:t>ובקו ההגנה השלישי</a:t>
            </a:r>
            <a:r>
              <a:rPr lang="he-IL" sz="1800" dirty="0" smtClean="0">
                <a:solidFill>
                  <a:srgbClr val="1F497D"/>
                </a:solidFill>
                <a:ea typeface="+mn-ea"/>
                <a:cs typeface="Arial"/>
              </a:rPr>
              <a:t> היא </a:t>
            </a:r>
            <a:r>
              <a:rPr lang="he-IL" sz="1800" dirty="0" smtClean="0">
                <a:solidFill>
                  <a:srgbClr val="1F497D"/>
                </a:solidFill>
                <a:latin typeface="Times New Roman" pitchFamily="18" charset="0"/>
                <a:ea typeface="+mn-ea"/>
                <a:cs typeface="Arial"/>
              </a:rPr>
              <a:t>הציבה </a:t>
            </a:r>
            <a:r>
              <a:rPr lang="he-IL" sz="1800" dirty="0">
                <a:solidFill>
                  <a:srgbClr val="1F497D"/>
                </a:solidFill>
                <a:latin typeface="Times New Roman" pitchFamily="18" charset="0"/>
                <a:ea typeface="+mn-ea"/>
                <a:cs typeface="Arial"/>
              </a:rPr>
              <a:t>מטול כריות, המחובר לחיישן משקל, </a:t>
            </a:r>
            <a:r>
              <a:rPr lang="he-IL" sz="1800" dirty="0" smtClean="0">
                <a:solidFill>
                  <a:srgbClr val="1F497D"/>
                </a:solidFill>
                <a:latin typeface="Times New Roman" pitchFamily="18" charset="0"/>
                <a:ea typeface="+mn-ea"/>
                <a:cs typeface="Arial"/>
              </a:rPr>
              <a:t>המכוון</a:t>
            </a:r>
          </a:p>
          <a:p>
            <a:pPr marL="180975" indent="-180975" eaLnBrk="1" hangingPunct="1">
              <a:lnSpc>
                <a:spcPct val="150000"/>
              </a:lnSpc>
              <a:defRPr/>
            </a:pPr>
            <a:r>
              <a:rPr lang="he-IL" sz="1800" dirty="0" smtClean="0">
                <a:solidFill>
                  <a:srgbClr val="1F497D"/>
                </a:solidFill>
                <a:latin typeface="Times New Roman" pitchFamily="18" charset="0"/>
                <a:ea typeface="+mn-ea"/>
                <a:cs typeface="Arial"/>
              </a:rPr>
              <a:t>למשקלו </a:t>
            </a:r>
            <a:r>
              <a:rPr lang="he-IL" sz="1800" dirty="0">
                <a:solidFill>
                  <a:srgbClr val="1F497D"/>
                </a:solidFill>
                <a:latin typeface="Times New Roman" pitchFamily="18" charset="0"/>
                <a:ea typeface="+mn-ea"/>
                <a:cs typeface="Arial"/>
              </a:rPr>
              <a:t>המדויק של </a:t>
            </a:r>
            <a:r>
              <a:rPr lang="he-IL" sz="1800" dirty="0" smtClean="0">
                <a:solidFill>
                  <a:srgbClr val="1F497D"/>
                </a:solidFill>
                <a:latin typeface="Times New Roman" pitchFamily="18" charset="0"/>
                <a:ea typeface="+mn-ea"/>
                <a:cs typeface="Arial"/>
              </a:rPr>
              <a:t>האח (ב') = </a:t>
            </a:r>
            <a:r>
              <a:rPr lang="he-IL" sz="1800" dirty="0" smtClean="0">
                <a:solidFill>
                  <a:srgbClr val="1F497D"/>
                </a:solidFill>
                <a:ea typeface="+mn-ea"/>
              </a:rPr>
              <a:t>תגובה ייחודית לגורם שאינו רצוי.</a:t>
            </a:r>
          </a:p>
          <a:p>
            <a:pPr eaLnBrk="1" hangingPunct="1">
              <a:lnSpc>
                <a:spcPct val="150000"/>
              </a:lnSpc>
              <a:defRPr/>
            </a:pPr>
            <a:endParaRPr lang="he-IL" sz="1800" dirty="0" smtClean="0">
              <a:solidFill>
                <a:srgbClr val="1F497D"/>
              </a:solidFill>
              <a:ea typeface="+mn-ea"/>
            </a:endParaRPr>
          </a:p>
        </p:txBody>
      </p:sp>
    </p:spTree>
    <p:extLst>
      <p:ext uri="{BB962C8B-B14F-4D97-AF65-F5344CB8AC3E}">
        <p14:creationId xmlns:p14="http://schemas.microsoft.com/office/powerpoint/2010/main" val="319017695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מנגנוני הגנה ייחודיים ולא</a:t>
            </a:r>
            <a:r>
              <a:rPr lang="he-IL" sz="1800" b="1" dirty="0" smtClean="0">
                <a:solidFill>
                  <a:srgbClr val="FF6600"/>
                </a:solidFill>
                <a:latin typeface="Arial"/>
                <a:cs typeface="Arial"/>
              </a:rPr>
              <a:t>־</a:t>
            </a:r>
            <a:r>
              <a:rPr lang="he-IL" sz="1800" b="1" dirty="0" smtClean="0">
                <a:solidFill>
                  <a:srgbClr val="FF6600"/>
                </a:solidFill>
              </a:rPr>
              <a:t>ייחודיים</a:t>
            </a:r>
            <a:endParaRPr lang="he-IL" sz="1800" dirty="0" smtClean="0"/>
          </a:p>
        </p:txBody>
      </p:sp>
      <p:sp>
        <p:nvSpPr>
          <p:cNvPr id="12" name="Slide Number Placeholder 8"/>
          <p:cNvSpPr>
            <a:spLocks noGrp="1"/>
          </p:cNvSpPr>
          <p:nvPr>
            <p:ph type="sldNum" sz="quarter" idx="12"/>
          </p:nvPr>
        </p:nvSpPr>
        <p:spPr bwMode="auto">
          <a:xfrm>
            <a:off x="231775" y="6492875"/>
            <a:ext cx="595809"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8</a:t>
            </a:fld>
            <a:endParaRPr lang="he-IL" sz="1200" dirty="0" smtClean="0">
              <a:solidFill>
                <a:prstClr val="white">
                  <a:lumMod val="75000"/>
                </a:prstClr>
              </a:solidFill>
            </a:endParaRPr>
          </a:p>
        </p:txBody>
      </p:sp>
      <p:sp>
        <p:nvSpPr>
          <p:cNvPr id="3" name="מלבן 2"/>
          <p:cNvSpPr/>
          <p:nvPr/>
        </p:nvSpPr>
        <p:spPr>
          <a:xfrm>
            <a:off x="467544" y="548680"/>
            <a:ext cx="8244408" cy="4662815"/>
          </a:xfrm>
          <a:prstGeom prst="rect">
            <a:avLst/>
          </a:prstGeom>
        </p:spPr>
        <p:txBody>
          <a:bodyPr wrap="square">
            <a:spAutoFit/>
          </a:bodyPr>
          <a:lstStyle/>
          <a:p>
            <a:pPr>
              <a:lnSpc>
                <a:spcPct val="150000"/>
              </a:lnSpc>
              <a:defRPr/>
            </a:pPr>
            <a:r>
              <a:rPr lang="he-IL" sz="1800" dirty="0">
                <a:solidFill>
                  <a:srgbClr val="000000"/>
                </a:solidFill>
                <a:latin typeface="Arial"/>
                <a:ea typeface="+mn-ea"/>
                <a:cs typeface="Arial"/>
              </a:rPr>
              <a:t>קווי ההגנה הראשון והשני פועלים </a:t>
            </a:r>
            <a:r>
              <a:rPr lang="he-IL" sz="1800" dirty="0">
                <a:solidFill>
                  <a:prstClr val="black"/>
                </a:solidFill>
                <a:latin typeface="Arial"/>
                <a:ea typeface="+mn-ea"/>
                <a:cs typeface="Arial"/>
              </a:rPr>
              <a:t>באותה הדרך נגד כל האנטיגנים הזרים. </a:t>
            </a:r>
            <a:r>
              <a:rPr lang="he-IL" sz="1800" dirty="0">
                <a:solidFill>
                  <a:srgbClr val="000000"/>
                </a:solidFill>
                <a:latin typeface="Arial"/>
                <a:ea typeface="+mn-ea"/>
                <a:cs typeface="Arial"/>
              </a:rPr>
              <a:t>הם אינם מבחינים בין האנטיגנים השונים, ולכן התגובה נקראת </a:t>
            </a:r>
            <a:r>
              <a:rPr lang="he-IL" sz="1800" dirty="0">
                <a:solidFill>
                  <a:srgbClr val="FF6600"/>
                </a:solidFill>
                <a:latin typeface="Arial"/>
                <a:ea typeface="+mn-ea"/>
                <a:cs typeface="Arial"/>
              </a:rPr>
              <a:t>תגובה לא־ייחודית. </a:t>
            </a:r>
          </a:p>
          <a:p>
            <a:pPr>
              <a:lnSpc>
                <a:spcPct val="150000"/>
              </a:lnSpc>
              <a:defRPr/>
            </a:pPr>
            <a:endParaRPr lang="he-IL" sz="1800" dirty="0">
              <a:solidFill>
                <a:prstClr val="black"/>
              </a:solidFill>
              <a:latin typeface="Arial"/>
              <a:ea typeface="+mn-ea"/>
              <a:cs typeface="Arial"/>
            </a:endParaRPr>
          </a:p>
          <a:p>
            <a:pPr>
              <a:lnSpc>
                <a:spcPct val="150000"/>
              </a:lnSpc>
              <a:defRPr/>
            </a:pPr>
            <a:r>
              <a:rPr lang="he-IL" sz="1800" dirty="0">
                <a:solidFill>
                  <a:prstClr val="black"/>
                </a:solidFill>
                <a:latin typeface="Arial"/>
                <a:ea typeface="+mn-ea"/>
                <a:cs typeface="Arial"/>
              </a:rPr>
              <a:t>גם תהליך </a:t>
            </a:r>
            <a:r>
              <a:rPr lang="he-IL" sz="1800" dirty="0">
                <a:solidFill>
                  <a:srgbClr val="FF6600"/>
                </a:solidFill>
                <a:latin typeface="Arial"/>
                <a:ea typeface="+mn-ea"/>
                <a:cs typeface="Arial"/>
              </a:rPr>
              <a:t>קרישת הדם, </a:t>
            </a:r>
            <a:r>
              <a:rPr lang="he-IL" sz="1800" dirty="0">
                <a:solidFill>
                  <a:prstClr val="black"/>
                </a:solidFill>
                <a:latin typeface="Arial"/>
                <a:ea typeface="+mn-ea"/>
                <a:cs typeface="Arial"/>
              </a:rPr>
              <a:t>הגורם לחסימת האזור נפגע </a:t>
            </a:r>
          </a:p>
          <a:p>
            <a:pPr>
              <a:lnSpc>
                <a:spcPct val="150000"/>
              </a:lnSpc>
              <a:defRPr/>
            </a:pPr>
            <a:r>
              <a:rPr lang="he-IL" sz="1800" dirty="0">
                <a:solidFill>
                  <a:prstClr val="black"/>
                </a:solidFill>
                <a:latin typeface="Arial"/>
                <a:ea typeface="+mn-ea"/>
                <a:cs typeface="Arial"/>
              </a:rPr>
              <a:t>ומונע חדירת עוד פולשים, הוא חלק ממנגנוני ההגנה הלא־ייחודיים. </a:t>
            </a:r>
          </a:p>
          <a:p>
            <a:pPr>
              <a:lnSpc>
                <a:spcPct val="150000"/>
              </a:lnSpc>
              <a:defRPr/>
            </a:pPr>
            <a:endParaRPr lang="he-IL" sz="1800" dirty="0">
              <a:solidFill>
                <a:prstClr val="black"/>
              </a:solidFill>
              <a:latin typeface="Arial"/>
              <a:ea typeface="+mn-ea"/>
              <a:cs typeface="Arial"/>
            </a:endParaRPr>
          </a:p>
          <a:p>
            <a:pPr>
              <a:lnSpc>
                <a:spcPct val="150000"/>
              </a:lnSpc>
              <a:defRPr/>
            </a:pPr>
            <a:endParaRPr lang="he-IL" sz="1800" dirty="0">
              <a:solidFill>
                <a:prstClr val="black"/>
              </a:solidFill>
              <a:latin typeface="Arial"/>
              <a:ea typeface="+mn-ea"/>
              <a:cs typeface="Arial"/>
            </a:endParaRPr>
          </a:p>
          <a:p>
            <a:pPr>
              <a:lnSpc>
                <a:spcPct val="150000"/>
              </a:lnSpc>
              <a:defRPr/>
            </a:pPr>
            <a:endParaRPr lang="he-IL" sz="1800" dirty="0">
              <a:solidFill>
                <a:prstClr val="black"/>
              </a:solidFill>
              <a:latin typeface="Arial"/>
              <a:ea typeface="+mn-ea"/>
              <a:cs typeface="Arial"/>
            </a:endParaRPr>
          </a:p>
          <a:p>
            <a:pPr>
              <a:lnSpc>
                <a:spcPct val="150000"/>
              </a:lnSpc>
              <a:defRPr/>
            </a:pPr>
            <a:endParaRPr lang="he-IL" sz="1800" dirty="0">
              <a:solidFill>
                <a:prstClr val="black"/>
              </a:solidFill>
              <a:latin typeface="Arial"/>
              <a:ea typeface="+mn-ea"/>
              <a:cs typeface="Arial"/>
            </a:endParaRPr>
          </a:p>
          <a:p>
            <a:pPr>
              <a:lnSpc>
                <a:spcPct val="150000"/>
              </a:lnSpc>
              <a:defRPr/>
            </a:pPr>
            <a:r>
              <a:rPr lang="he-IL" sz="1800" dirty="0">
                <a:solidFill>
                  <a:prstClr val="black"/>
                </a:solidFill>
                <a:latin typeface="Arial"/>
                <a:ea typeface="+mn-ea"/>
                <a:cs typeface="Arial"/>
              </a:rPr>
              <a:t>לעומת זאת, תגובת קו ההגנה השלישי מבוססת על הבחנה בין סוגי הפולשים השונים </a:t>
            </a:r>
          </a:p>
          <a:p>
            <a:pPr>
              <a:lnSpc>
                <a:spcPct val="150000"/>
              </a:lnSpc>
              <a:defRPr/>
            </a:pPr>
            <a:r>
              <a:rPr lang="he-IL" sz="1800" dirty="0">
                <a:solidFill>
                  <a:prstClr val="black"/>
                </a:solidFill>
                <a:latin typeface="Arial"/>
                <a:ea typeface="+mn-ea"/>
                <a:cs typeface="Arial"/>
              </a:rPr>
              <a:t>ותגובה ייחודית נגד כל אחד מהם, ולכן התגובה נקראת </a:t>
            </a:r>
            <a:r>
              <a:rPr lang="he-IL" sz="1800" dirty="0">
                <a:solidFill>
                  <a:srgbClr val="FF6600"/>
                </a:solidFill>
                <a:latin typeface="Arial"/>
                <a:ea typeface="+mn-ea"/>
                <a:cs typeface="Arial"/>
              </a:rPr>
              <a:t>תגובה ייחודית.</a:t>
            </a:r>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905" y="1844824"/>
            <a:ext cx="1273614" cy="121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42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504" name="קבוצה 1"/>
          <p:cNvGrpSpPr>
            <a:grpSpLocks/>
          </p:cNvGrpSpPr>
          <p:nvPr/>
        </p:nvGrpSpPr>
        <p:grpSpPr bwMode="auto">
          <a:xfrm>
            <a:off x="234847" y="2875235"/>
            <a:ext cx="4432300" cy="3794125"/>
            <a:chOff x="4140200" y="2989263"/>
            <a:chExt cx="4432300" cy="3794125"/>
          </a:xfrm>
        </p:grpSpPr>
        <p:pic>
          <p:nvPicPr>
            <p:cNvPr id="10650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2989263"/>
              <a:ext cx="44323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8" name="מלבן 1"/>
            <p:cNvSpPr>
              <a:spLocks noChangeArrowheads="1"/>
            </p:cNvSpPr>
            <p:nvPr/>
          </p:nvSpPr>
          <p:spPr bwMode="auto">
            <a:xfrm>
              <a:off x="5634038" y="6507163"/>
              <a:ext cx="2324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Andrea Danti ©</a:t>
              </a:r>
              <a:endParaRPr lang="he-IL" sz="1200" dirty="0">
                <a:solidFill>
                  <a:prstClr val="black"/>
                </a:solidFill>
              </a:endParaRPr>
            </a:p>
          </p:txBody>
        </p:sp>
      </p:grpSp>
      <p:sp>
        <p:nvSpPr>
          <p:cNvPr id="4" name="Rectangle 3"/>
          <p:cNvSpPr/>
          <p:nvPr/>
        </p:nvSpPr>
        <p:spPr>
          <a:xfrm>
            <a:off x="231775" y="419100"/>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rPr>
              <a:t>קו ההגנה הראשון של הגוף – </a:t>
            </a:r>
            <a:r>
              <a:rPr lang="he-IL" sz="1800" b="1" dirty="0" smtClean="0">
                <a:solidFill>
                  <a:srgbClr val="FF6600"/>
                </a:solidFill>
              </a:rPr>
              <a:t>העור ומנגנוני הגנה עליו ועל פתחי הגוף</a:t>
            </a:r>
            <a:endParaRPr lang="he-IL" sz="1800" dirty="0" smtClean="0"/>
          </a:p>
        </p:txBody>
      </p:sp>
      <p:sp>
        <p:nvSpPr>
          <p:cNvPr id="5" name="TextBox 4"/>
          <p:cNvSpPr txBox="1"/>
          <p:nvPr/>
        </p:nvSpPr>
        <p:spPr>
          <a:xfrm>
            <a:off x="231775" y="548680"/>
            <a:ext cx="8469313" cy="31393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he-IL" sz="1800" dirty="0">
                <a:solidFill>
                  <a:prstClr val="black"/>
                </a:solidFill>
                <a:latin typeface="Arial"/>
                <a:ea typeface="+mn-ea"/>
                <a:cs typeface="Arial"/>
              </a:rPr>
              <a:t>העור הוא מנגנון ההגנה המרכזי בקו ההגנה הראשון של הגוף.</a:t>
            </a:r>
          </a:p>
          <a:p>
            <a:pPr>
              <a:defRPr/>
            </a:pPr>
            <a:r>
              <a:rPr lang="he-IL" sz="1800" dirty="0">
                <a:solidFill>
                  <a:prstClr val="black"/>
                </a:solidFill>
                <a:latin typeface="Arial"/>
                <a:ea typeface="+mn-ea"/>
                <a:cs typeface="Arial"/>
              </a:rPr>
              <a:t>העור הוא מחסום יעיל ביותר. כל זמן ששלֵמות העור נשמרת, רובם המוחלט של הגורמים הזרים כלל אינם נכנסים לגוף.</a:t>
            </a:r>
          </a:p>
          <a:p>
            <a:pPr fontAlgn="auto">
              <a:spcBef>
                <a:spcPts val="0"/>
              </a:spcBef>
              <a:spcAft>
                <a:spcPts val="0"/>
              </a:spcAft>
              <a:defRPr/>
            </a:pPr>
            <a:r>
              <a:rPr lang="he-IL" sz="1800" u="sng" kern="0" dirty="0">
                <a:solidFill>
                  <a:prstClr val="black"/>
                </a:solidFill>
                <a:latin typeface="Arial"/>
                <a:ea typeface="+mn-ea"/>
                <a:cs typeface="Arial"/>
              </a:rPr>
              <a:t>בעור ובפתחי הגוף יש מנגנוני הגנה בפני גורמים זרים</a:t>
            </a:r>
            <a:r>
              <a:rPr lang="he-IL" sz="1800" kern="0" dirty="0">
                <a:solidFill>
                  <a:prstClr val="black"/>
                </a:solidFill>
                <a:latin typeface="Arial"/>
                <a:ea typeface="+mn-ea"/>
                <a:cs typeface="Arial"/>
              </a:rPr>
              <a:t>:</a:t>
            </a:r>
          </a:p>
          <a:p>
            <a:pPr fontAlgn="auto">
              <a:spcBef>
                <a:spcPts val="0"/>
              </a:spcBef>
              <a:spcAft>
                <a:spcPts val="0"/>
              </a:spcAft>
              <a:defRPr/>
            </a:pPr>
            <a:r>
              <a:rPr lang="he-IL" sz="1800" kern="0" dirty="0">
                <a:solidFill>
                  <a:prstClr val="black"/>
                </a:solidFill>
                <a:latin typeface="Arial"/>
                <a:ea typeface="+mn-ea"/>
                <a:cs typeface="Arial"/>
              </a:rPr>
              <a:t>הזיעה מכילה חומצות המעכבות את התפתחות הגורמים הזרים (חיידקים, וירוסים ופטריות).</a:t>
            </a:r>
          </a:p>
          <a:p>
            <a:pPr fontAlgn="auto">
              <a:spcBef>
                <a:spcPts val="0"/>
              </a:spcBef>
              <a:spcAft>
                <a:spcPts val="0"/>
              </a:spcAft>
              <a:defRPr/>
            </a:pPr>
            <a:r>
              <a:rPr lang="he-IL" sz="1800" kern="0" dirty="0">
                <a:solidFill>
                  <a:prstClr val="black"/>
                </a:solidFill>
                <a:latin typeface="Arial"/>
                <a:ea typeface="+mn-ea"/>
                <a:cs typeface="Arial"/>
              </a:rPr>
              <a:t>דרכי הנשימה מרופדות בקרומים ריריים, שהגורמים הזרים נדבקים אליהם, ובריסים, שתנועתם גורמת להוצאת הגורמים הזרים מן הגוף.</a:t>
            </a:r>
          </a:p>
          <a:p>
            <a:pPr fontAlgn="auto">
              <a:spcBef>
                <a:spcPts val="0"/>
              </a:spcBef>
              <a:spcAft>
                <a:spcPts val="0"/>
              </a:spcAft>
              <a:defRPr/>
            </a:pPr>
            <a:r>
              <a:rPr lang="he-IL" sz="1800" kern="0" dirty="0">
                <a:solidFill>
                  <a:prstClr val="black"/>
                </a:solidFill>
                <a:latin typeface="Arial"/>
                <a:ea typeface="+mn-ea"/>
                <a:cs typeface="Arial"/>
              </a:rPr>
              <a:t>הגורמים הזרים נשטפים דרך ההפרשות כמו ריר, שתן,</a:t>
            </a:r>
          </a:p>
          <a:p>
            <a:pPr fontAlgn="auto">
              <a:spcBef>
                <a:spcPts val="0"/>
              </a:spcBef>
              <a:spcAft>
                <a:spcPts val="0"/>
              </a:spcAft>
              <a:defRPr/>
            </a:pPr>
            <a:r>
              <a:rPr lang="he-IL" sz="1800" kern="0" dirty="0">
                <a:solidFill>
                  <a:prstClr val="black"/>
                </a:solidFill>
                <a:latin typeface="Arial"/>
                <a:ea typeface="+mn-ea"/>
                <a:cs typeface="Arial"/>
              </a:rPr>
              <a:t>רוק ודמעות, ומפורקים בעזרת אנזימים המצויים </a:t>
            </a:r>
          </a:p>
          <a:p>
            <a:pPr fontAlgn="auto">
              <a:spcBef>
                <a:spcPts val="0"/>
              </a:spcBef>
              <a:spcAft>
                <a:spcPts val="0"/>
              </a:spcAft>
              <a:defRPr/>
            </a:pPr>
            <a:r>
              <a:rPr lang="he-IL" sz="1800" kern="0" dirty="0">
                <a:solidFill>
                  <a:prstClr val="black"/>
                </a:solidFill>
                <a:latin typeface="Arial"/>
                <a:ea typeface="+mn-ea"/>
                <a:cs typeface="Arial"/>
              </a:rPr>
              <a:t>באותן ההפרשות. גם החומצה בקיבה פוגעת בהם.</a:t>
            </a:r>
          </a:p>
          <a:p>
            <a:pPr fontAlgn="auto">
              <a:spcBef>
                <a:spcPts val="0"/>
              </a:spcBef>
              <a:spcAft>
                <a:spcPts val="0"/>
              </a:spcAft>
              <a:defRPr/>
            </a:pPr>
            <a:r>
              <a:rPr lang="he-IL" sz="1800" kern="0" dirty="0">
                <a:solidFill>
                  <a:prstClr val="black"/>
                </a:solidFill>
                <a:latin typeface="Arial"/>
                <a:ea typeface="+mn-ea"/>
                <a:cs typeface="Arial"/>
              </a:rPr>
              <a:t>התעטשות ושיעול הם עוד דרך לסילוק גופים זרים.</a:t>
            </a:r>
          </a:p>
        </p:txBody>
      </p:sp>
      <p:grpSp>
        <p:nvGrpSpPr>
          <p:cNvPr id="2" name="קבוצה 1"/>
          <p:cNvGrpSpPr/>
          <p:nvPr/>
        </p:nvGrpSpPr>
        <p:grpSpPr>
          <a:xfrm>
            <a:off x="4932040" y="3789040"/>
            <a:ext cx="3302476" cy="2929316"/>
            <a:chOff x="35496" y="3375409"/>
            <a:chExt cx="3302476" cy="2929316"/>
          </a:xfrm>
        </p:grpSpPr>
        <p:pic>
          <p:nvPicPr>
            <p:cNvPr id="10650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375409"/>
              <a:ext cx="23145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35496" y="5720525"/>
              <a:ext cx="28860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u="sng" dirty="0">
                  <a:solidFill>
                    <a:prstClr val="black"/>
                  </a:solidFill>
                  <a:latin typeface="Arial" pitchFamily="34" charset="0"/>
                  <a:cs typeface="Arial" pitchFamily="34" charset="0"/>
                </a:rPr>
                <a:t>צ</a:t>
              </a:r>
              <a:r>
                <a:rPr lang="he-IL" sz="1600" u="sng" dirty="0">
                  <a:solidFill>
                    <a:prstClr val="black"/>
                  </a:solidFill>
                  <a:latin typeface="Arial" pitchFamily="34" charset="0"/>
                  <a:cs typeface="Arial"/>
                </a:rPr>
                <a:t>ילום מיקרוסקופי של הריסים </a:t>
              </a:r>
            </a:p>
            <a:p>
              <a:pPr fontAlgn="auto">
                <a:spcBef>
                  <a:spcPts val="0"/>
                </a:spcBef>
                <a:spcAft>
                  <a:spcPts val="0"/>
                </a:spcAft>
                <a:defRPr/>
              </a:pPr>
              <a:r>
                <a:rPr lang="he-IL" sz="1600" u="sng" dirty="0">
                  <a:solidFill>
                    <a:prstClr val="black"/>
                  </a:solidFill>
                  <a:cs typeface="Arial"/>
                </a:rPr>
                <a:t>בדופן הפנימית של </a:t>
              </a:r>
              <a:r>
                <a:rPr lang="he-IL" sz="1600" u="sng" noProof="1">
                  <a:solidFill>
                    <a:prstClr val="black"/>
                  </a:solidFill>
                  <a:cs typeface="Arial"/>
                </a:rPr>
                <a:t>הסימפונות</a:t>
              </a:r>
            </a:p>
          </p:txBody>
        </p:sp>
        <p:sp>
          <p:nvSpPr>
            <p:cNvPr id="106505" name="מלבן 4"/>
            <p:cNvSpPr>
              <a:spLocks noChangeArrowheads="1"/>
            </p:cNvSpPr>
            <p:nvPr/>
          </p:nvSpPr>
          <p:spPr bwMode="auto">
            <a:xfrm>
              <a:off x="451897" y="5373434"/>
              <a:ext cx="288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prstClr val="black"/>
                  </a:solidFill>
                </a:rPr>
                <a:t>Charles Daghlian, Dartmouth College&lt;http://www.dartmouth.edu/&gt;©</a:t>
              </a:r>
              <a:endParaRPr lang="he-IL" sz="1000" dirty="0">
                <a:solidFill>
                  <a:prstClr val="black"/>
                </a:solidFill>
              </a:endParaRPr>
            </a:p>
          </p:txBody>
        </p:sp>
      </p:grpSp>
      <p:sp>
        <p:nvSpPr>
          <p:cNvPr id="12" name="Slide Number Placeholder 8"/>
          <p:cNvSpPr>
            <a:spLocks noGrp="1"/>
          </p:cNvSpPr>
          <p:nvPr>
            <p:ph type="sldNum" sz="quarter" idx="12"/>
          </p:nvPr>
        </p:nvSpPr>
        <p:spPr bwMode="auto">
          <a:xfrm>
            <a:off x="231775"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BA13D4C-67EF-42D4-8870-AE7735189949}" type="slidenum">
              <a:rPr lang="he-IL" sz="1200" smtClean="0">
                <a:solidFill>
                  <a:prstClr val="white">
                    <a:lumMod val="75000"/>
                  </a:prstClr>
                </a:solidFill>
              </a:rPr>
              <a:pPr fontAlgn="base">
                <a:spcBef>
                  <a:spcPct val="0"/>
                </a:spcBef>
                <a:spcAft>
                  <a:spcPct val="0"/>
                </a:spcAft>
                <a:defRPr/>
              </a:pPr>
              <a:t>9</a:t>
            </a:fld>
            <a:endParaRPr lang="he-IL" sz="1200" dirty="0" smtClean="0">
              <a:solidFill>
                <a:prstClr val="white">
                  <a:lumMod val="75000"/>
                </a:prstClr>
              </a:solidFill>
            </a:endParaRPr>
          </a:p>
        </p:txBody>
      </p:sp>
    </p:spTree>
    <p:extLst>
      <p:ext uri="{BB962C8B-B14F-4D97-AF65-F5344CB8AC3E}">
        <p14:creationId xmlns:p14="http://schemas.microsoft.com/office/powerpoint/2010/main" val="1235175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3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4509</TotalTime>
  <Words>6633</Words>
  <Application>Microsoft Office PowerPoint</Application>
  <PresentationFormat>‫הצגה על המסך (4:3)</PresentationFormat>
  <Paragraphs>895</Paragraphs>
  <Slides>75</Slides>
  <Notes>25</Notes>
  <HiddenSlides>0</HiddenSlides>
  <MMClips>0</MMClips>
  <ScaleCrop>false</ScaleCrop>
  <HeadingPairs>
    <vt:vector size="4" baseType="variant">
      <vt:variant>
        <vt:lpstr>ערכת נושא</vt:lpstr>
      </vt:variant>
      <vt:variant>
        <vt:i4>9</vt:i4>
      </vt:variant>
      <vt:variant>
        <vt:lpstr>כותרות שקופיות</vt:lpstr>
      </vt:variant>
      <vt:variant>
        <vt:i4>75</vt:i4>
      </vt:variant>
    </vt:vector>
  </HeadingPairs>
  <TitlesOfParts>
    <vt:vector size="84" baseType="lpstr">
      <vt:lpstr>1_Office Theme</vt:lpstr>
      <vt:lpstr>2_Office Theme</vt:lpstr>
      <vt:lpstr>3_Office Theme</vt:lpstr>
      <vt:lpstr>4_Office Theme</vt:lpstr>
      <vt:lpstr>5_Office Theme</vt:lpstr>
      <vt:lpstr>6_Office Theme</vt:lpstr>
      <vt:lpstr>17_Office Theme</vt:lpstr>
      <vt:lpstr>39_Office Theme</vt:lpstr>
      <vt:lpstr>7_Office Theme</vt:lpstr>
      <vt:lpstr>מצגת של PowerPoint</vt:lpstr>
      <vt:lpstr>מדוע מערכת ההגנה נחוצה?</vt:lpstr>
      <vt:lpstr>התגוננות הגוף מפני גורמי המחלות</vt:lpstr>
      <vt:lpstr>שאלה 1</vt:lpstr>
      <vt:lpstr>תשובה</vt:lpstr>
      <vt:lpstr>אנטיגן</vt:lpstr>
      <vt:lpstr>קווי ההגנה של הגוף</vt:lpstr>
      <vt:lpstr>מנגנוני הגנה ייחודיים ולא־ייחודיים</vt:lpstr>
      <vt:lpstr>קו ההגנה הראשון של הגוף – העור ומנגנוני הגנה עליו ועל פתחי הגוף</vt:lpstr>
      <vt:lpstr>קו ההגנה השני</vt:lpstr>
      <vt:lpstr>תהליך הפגוציטוזה</vt:lpstr>
      <vt:lpstr>שאלה 2</vt:lpstr>
      <vt:lpstr>תשובה</vt:lpstr>
      <vt:lpstr>שאלה 3</vt:lpstr>
      <vt:lpstr>תשובה: הפגוציטים מבחינים בין תאים עצמיים לתאים זרים</vt:lpstr>
      <vt:lpstr>תגובת הדלקת</vt:lpstr>
      <vt:lpstr>קו ההגנה השלישי (מערכת החיסון) : תגובה ייחודית</vt:lpstr>
      <vt:lpstr>קו ההגנה השלישי – פירוט</vt:lpstr>
      <vt:lpstr>התגובה החיסונית – תרשים</vt:lpstr>
      <vt:lpstr>קישור לסרטונים המראים את התגובה החיסונית</vt:lpstr>
      <vt:lpstr>מאפייני מערכת החיסון (קו ההגנה השלישי)</vt:lpstr>
      <vt:lpstr>שאלה 5: מדוע לפעמים אנחנו חולים למרות פעולת מערכת החיסון?</vt:lpstr>
      <vt:lpstr>תשובה</vt:lpstr>
      <vt:lpstr>אנטיביוטיקה: יעילה נגד חיידקים, לא נגד וירוסים</vt:lpstr>
      <vt:lpstr>שאלה 6</vt:lpstr>
      <vt:lpstr>תשובה</vt:lpstr>
      <vt:lpstr>שאלה 7</vt:lpstr>
      <vt:lpstr>תשובה </vt:lpstr>
      <vt:lpstr>שאלה 8: מחלת האיידס</vt:lpstr>
      <vt:lpstr>תשובה </vt:lpstr>
      <vt:lpstr>סיכום ביניים: מערכת ההגנה והחיסון</vt:lpstr>
      <vt:lpstr>הזיכרון החיסוני</vt:lpstr>
      <vt:lpstr>שאלה  9</vt:lpstr>
      <vt:lpstr>תשובה</vt:lpstr>
      <vt:lpstr>שאלה 10</vt:lpstr>
      <vt:lpstr>תשובה</vt:lpstr>
      <vt:lpstr>שאלה 11</vt:lpstr>
      <vt:lpstr>תשובה</vt:lpstr>
      <vt:lpstr>שאלה 12</vt:lpstr>
      <vt:lpstr>תשובה</vt:lpstr>
      <vt:lpstr>חיסון פעיל</vt:lpstr>
      <vt:lpstr>חיסון פעיל</vt:lpstr>
      <vt:lpstr>כיצד אפשר לרפא אדם שחלה במחלה? – חיסון סביל</vt:lpstr>
      <vt:lpstr>הרחבה: שלבי הכנת חיסון סביל</vt:lpstr>
      <vt:lpstr>חיסון סביל טבעי</vt:lpstr>
      <vt:lpstr>חיסונים הניתנים לילדים בארץ</vt:lpstr>
      <vt:lpstr>סיכום: הזיכרון החיסוני, חיסון פעיל, חיסון סביל</vt:lpstr>
      <vt:lpstr>שאלה 13</vt:lpstr>
      <vt:lpstr>תשובה</vt:lpstr>
      <vt:lpstr>שאלה 14</vt:lpstr>
      <vt:lpstr>תשובה</vt:lpstr>
      <vt:lpstr>שאלה 15</vt:lpstr>
      <vt:lpstr>תשובה</vt:lpstr>
      <vt:lpstr>שאלה 16</vt:lpstr>
      <vt:lpstr>תשובה</vt:lpstr>
      <vt:lpstr>שאלה 17: פסטר – אבי תורת החיסון</vt:lpstr>
      <vt:lpstr>תשובה</vt:lpstr>
      <vt:lpstr>חיסון נגד כלבת</vt:lpstr>
      <vt:lpstr>שאלה 18</vt:lpstr>
      <vt:lpstr>תשובה</vt:lpstr>
      <vt:lpstr>שאלה 19</vt:lpstr>
      <vt:lpstr>תשובה</vt:lpstr>
      <vt:lpstr>שאלה 20</vt:lpstr>
      <vt:lpstr>תשובה</vt:lpstr>
      <vt:lpstr>שאלה 21</vt:lpstr>
      <vt:lpstr>תשובה</vt:lpstr>
      <vt:lpstr>שאלה 22</vt:lpstr>
      <vt:lpstr>תשובה</vt:lpstr>
      <vt:lpstr>השתלת אברים</vt:lpstr>
      <vt:lpstr>שאלה 23</vt:lpstr>
      <vt:lpstr>תשובה</vt:lpstr>
      <vt:lpstr>סיכום: מערכת ההגנה והחיסון</vt:lpstr>
      <vt:lpstr>סיכום: הזיכרון החיסוני, חיסון פעיל, חיסון סביל</vt:lpstr>
      <vt:lpstr>שאלה 12: ביולוגיה בחיוך</vt:lpstr>
      <vt:lpstr>תשובה</vt:lpstr>
    </vt:vector>
  </TitlesOfParts>
  <Company>University of Haifa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תאי דם לבנים</dc:title>
  <dc:creator>Institute of Evolution</dc:creator>
  <cp:lastModifiedBy>school</cp:lastModifiedBy>
  <cp:revision>262</cp:revision>
  <dcterms:created xsi:type="dcterms:W3CDTF">2001-12-11T08:34:49Z</dcterms:created>
  <dcterms:modified xsi:type="dcterms:W3CDTF">2016-05-02T07:07:19Z</dcterms:modified>
</cp:coreProperties>
</file>