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12" r:id="rId2"/>
    <p:sldMasterId id="2147483997" r:id="rId3"/>
    <p:sldMasterId id="2147484029" r:id="rId4"/>
    <p:sldMasterId id="2147484033" r:id="rId5"/>
    <p:sldMasterId id="2147484038" r:id="rId6"/>
    <p:sldMasterId id="2147484043" r:id="rId7"/>
    <p:sldMasterId id="2147484881" r:id="rId8"/>
    <p:sldMasterId id="2147485166" r:id="rId9"/>
    <p:sldMasterId id="2147487442" r:id="rId10"/>
    <p:sldMasterId id="2147487448" r:id="rId11"/>
  </p:sldMasterIdLst>
  <p:notesMasterIdLst>
    <p:notesMasterId r:id="rId69"/>
  </p:notesMasterIdLst>
  <p:handoutMasterIdLst>
    <p:handoutMasterId r:id="rId70"/>
  </p:handoutMasterIdLst>
  <p:sldIdLst>
    <p:sldId id="574" r:id="rId12"/>
    <p:sldId id="668" r:id="rId13"/>
    <p:sldId id="607" r:id="rId14"/>
    <p:sldId id="678" r:id="rId15"/>
    <p:sldId id="655" r:id="rId16"/>
    <p:sldId id="681" r:id="rId17"/>
    <p:sldId id="680" r:id="rId18"/>
    <p:sldId id="673" r:id="rId19"/>
    <p:sldId id="682" r:id="rId20"/>
    <p:sldId id="683" r:id="rId21"/>
    <p:sldId id="612" r:id="rId22"/>
    <p:sldId id="613" r:id="rId23"/>
    <p:sldId id="692" r:id="rId24"/>
    <p:sldId id="615" r:id="rId25"/>
    <p:sldId id="685" r:id="rId26"/>
    <p:sldId id="614" r:id="rId27"/>
    <p:sldId id="686" r:id="rId28"/>
    <p:sldId id="626" r:id="rId29"/>
    <p:sldId id="620" r:id="rId30"/>
    <p:sldId id="621" r:id="rId31"/>
    <p:sldId id="690" r:id="rId32"/>
    <p:sldId id="689" r:id="rId33"/>
    <p:sldId id="616" r:id="rId34"/>
    <p:sldId id="691" r:id="rId35"/>
    <p:sldId id="671" r:id="rId36"/>
    <p:sldId id="605" r:id="rId37"/>
    <p:sldId id="643" r:id="rId38"/>
    <p:sldId id="642" r:id="rId39"/>
    <p:sldId id="693" r:id="rId40"/>
    <p:sldId id="694" r:id="rId41"/>
    <p:sldId id="695" r:id="rId42"/>
    <p:sldId id="696" r:id="rId43"/>
    <p:sldId id="697" r:id="rId44"/>
    <p:sldId id="712" r:id="rId45"/>
    <p:sldId id="698" r:id="rId46"/>
    <p:sldId id="699" r:id="rId47"/>
    <p:sldId id="700" r:id="rId48"/>
    <p:sldId id="666" r:id="rId49"/>
    <p:sldId id="667" r:id="rId50"/>
    <p:sldId id="662" r:id="rId51"/>
    <p:sldId id="711" r:id="rId52"/>
    <p:sldId id="704" r:id="rId53"/>
    <p:sldId id="713" r:id="rId54"/>
    <p:sldId id="641" r:id="rId55"/>
    <p:sldId id="618" r:id="rId56"/>
    <p:sldId id="619" r:id="rId57"/>
    <p:sldId id="659" r:id="rId58"/>
    <p:sldId id="660" r:id="rId59"/>
    <p:sldId id="709" r:id="rId60"/>
    <p:sldId id="710" r:id="rId61"/>
    <p:sldId id="703" r:id="rId62"/>
    <p:sldId id="706" r:id="rId63"/>
    <p:sldId id="707" r:id="rId64"/>
    <p:sldId id="708" r:id="rId65"/>
    <p:sldId id="705" r:id="rId66"/>
    <p:sldId id="676" r:id="rId67"/>
    <p:sldId id="677" r:id="rId68"/>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ED"/>
    <a:srgbClr val="FF6600"/>
    <a:srgbClr val="1D4C72"/>
    <a:srgbClr val="FFFF99"/>
    <a:srgbClr val="717171"/>
    <a:srgbClr val="1DC931"/>
    <a:srgbClr val="E9B391"/>
    <a:srgbClr val="FF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סגנון ביניים 1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סגנון ביניים 1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92" autoAdjust="0"/>
    <p:restoredTop sz="86195" autoAdjust="0"/>
  </p:normalViewPr>
  <p:slideViewPr>
    <p:cSldViewPr>
      <p:cViewPr varScale="1">
        <p:scale>
          <a:sx n="78" d="100"/>
          <a:sy n="78" d="100"/>
        </p:scale>
        <p:origin x="-8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838" y="0"/>
            <a:ext cx="2889250" cy="496888"/>
          </a:xfrm>
          <a:prstGeom prst="rect">
            <a:avLst/>
          </a:prstGeom>
        </p:spPr>
        <p:txBody>
          <a:bodyPr vert="horz" lIns="91440" tIns="45720" rIns="91440" bIns="45720" rtlCol="1"/>
          <a:lstStyle>
            <a:lvl1pPr algn="r">
              <a:defRPr sz="1200"/>
            </a:lvl1pPr>
          </a:lstStyle>
          <a:p>
            <a:pPr>
              <a:defRPr/>
            </a:pPr>
            <a:endParaRPr lang="he-IL" dirty="0"/>
          </a:p>
        </p:txBody>
      </p:sp>
      <p:sp>
        <p:nvSpPr>
          <p:cNvPr id="3" name="מציין מיקום של תאריך 2"/>
          <p:cNvSpPr>
            <a:spLocks noGrp="1"/>
          </p:cNvSpPr>
          <p:nvPr>
            <p:ph type="dt" sz="quarter" idx="1"/>
          </p:nvPr>
        </p:nvSpPr>
        <p:spPr>
          <a:xfrm>
            <a:off x="1588" y="0"/>
            <a:ext cx="2889250" cy="496888"/>
          </a:xfrm>
          <a:prstGeom prst="rect">
            <a:avLst/>
          </a:prstGeom>
        </p:spPr>
        <p:txBody>
          <a:bodyPr vert="horz" lIns="91440" tIns="45720" rIns="91440" bIns="45720" rtlCol="1"/>
          <a:lstStyle>
            <a:lvl1pPr algn="l">
              <a:defRPr sz="1200"/>
            </a:lvl1pPr>
          </a:lstStyle>
          <a:p>
            <a:pPr>
              <a:defRPr/>
            </a:pPr>
            <a:fld id="{78662105-F306-49B7-AF40-5F3C1C040E71}" type="datetimeFigureOut">
              <a:rPr lang="he-IL"/>
              <a:pPr>
                <a:defRPr/>
              </a:pPr>
              <a:t>כ"ב/ניסן/תשע"ג</a:t>
            </a:fld>
            <a:endParaRPr lang="he-IL" dirty="0"/>
          </a:p>
        </p:txBody>
      </p:sp>
      <p:sp>
        <p:nvSpPr>
          <p:cNvPr id="4" name="מציין מיקום של כותרת תחתונה 3"/>
          <p:cNvSpPr>
            <a:spLocks noGrp="1"/>
          </p:cNvSpPr>
          <p:nvPr>
            <p:ph type="ftr" sz="quarter" idx="2"/>
          </p:nvPr>
        </p:nvSpPr>
        <p:spPr>
          <a:xfrm>
            <a:off x="3779838" y="9428163"/>
            <a:ext cx="2889250" cy="496887"/>
          </a:xfrm>
          <a:prstGeom prst="rect">
            <a:avLst/>
          </a:prstGeom>
        </p:spPr>
        <p:txBody>
          <a:bodyPr vert="horz" lIns="91440" tIns="45720" rIns="91440" bIns="45720" rtlCol="1" anchor="b"/>
          <a:lstStyle>
            <a:lvl1pPr algn="r">
              <a:defRPr sz="1200"/>
            </a:lvl1pPr>
          </a:lstStyle>
          <a:p>
            <a:pPr>
              <a:defRPr/>
            </a:pPr>
            <a:endParaRPr lang="he-IL" dirty="0"/>
          </a:p>
        </p:txBody>
      </p:sp>
      <p:sp>
        <p:nvSpPr>
          <p:cNvPr id="5" name="מציין מיקום של מספר שקופית 4"/>
          <p:cNvSpPr>
            <a:spLocks noGrp="1"/>
          </p:cNvSpPr>
          <p:nvPr>
            <p:ph type="sldNum" sz="quarter" idx="3"/>
          </p:nvPr>
        </p:nvSpPr>
        <p:spPr>
          <a:xfrm>
            <a:off x="1588" y="9428163"/>
            <a:ext cx="2889250" cy="496887"/>
          </a:xfrm>
          <a:prstGeom prst="rect">
            <a:avLst/>
          </a:prstGeom>
        </p:spPr>
        <p:txBody>
          <a:bodyPr vert="horz" lIns="91440" tIns="45720" rIns="91440" bIns="45720" rtlCol="1" anchor="b"/>
          <a:lstStyle>
            <a:lvl1pPr algn="l">
              <a:defRPr sz="1200"/>
            </a:lvl1pPr>
          </a:lstStyle>
          <a:p>
            <a:pPr>
              <a:defRPr/>
            </a:pPr>
            <a:fld id="{BDAA3B52-AB83-4EB5-915B-0834DFE5EEC2}" type="slidenum">
              <a:rPr lang="he-IL"/>
              <a:pPr>
                <a:defRPr/>
              </a:pPr>
              <a:t>‹#›</a:t>
            </a:fld>
            <a:endParaRPr lang="he-IL" dirty="0"/>
          </a:p>
        </p:txBody>
      </p:sp>
    </p:spTree>
    <p:extLst>
      <p:ext uri="{BB962C8B-B14F-4D97-AF65-F5344CB8AC3E}">
        <p14:creationId xmlns:p14="http://schemas.microsoft.com/office/powerpoint/2010/main" val="487786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80AD8CA-F613-41A3-9ACC-A1CE06A0464D}" type="datetimeFigureOut">
              <a:rPr lang="he-IL"/>
              <a:pPr>
                <a:defRPr/>
              </a:pPr>
              <a:t>כ"ב/ניסן/תשע"ג</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065213D3-F50E-4DFC-B763-B879844B4EBD}" type="slidenum">
              <a:rPr lang="he-IL"/>
              <a:pPr>
                <a:defRPr/>
              </a:pPr>
              <a:t>‹#›</a:t>
            </a:fld>
            <a:endParaRPr lang="he-IL" dirty="0"/>
          </a:p>
        </p:txBody>
      </p:sp>
    </p:spTree>
    <p:extLst>
      <p:ext uri="{BB962C8B-B14F-4D97-AF65-F5344CB8AC3E}">
        <p14:creationId xmlns:p14="http://schemas.microsoft.com/office/powerpoint/2010/main" val="873419024"/>
      </p:ext>
    </p:extLst>
  </p:cSld>
  <p:clrMap bg1="lt1" tx1="dk1" bg2="lt2" tx2="dk2" accent1="accent1" accent2="accent2" accent3="accent3" accent4="accent4" accent5="accent5" accent6="accent6" hlink="hlink" folHlink="folHlink"/>
  <p:hf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85DA90C-21A8-47FB-9371-44435332E36A}" type="slidenum">
              <a:rPr lang="he-IL">
                <a:solidFill>
                  <a:prstClr val="black"/>
                </a:solidFill>
              </a:rPr>
              <a:pPr>
                <a:defRPr/>
              </a:pPr>
              <a:t>1</a:t>
            </a:fld>
            <a:endParaRPr lang="he-IL"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D5D29C4C-EDE2-4B61-A390-6FD5E69F3C75}" type="slidenum">
              <a:rPr lang="he-IL">
                <a:solidFill>
                  <a:prstClr val="black"/>
                </a:solidFill>
              </a:rPr>
              <a:pPr>
                <a:defRPr/>
              </a:pPr>
              <a:t>38</a:t>
            </a:fld>
            <a:endParaRPr lang="he-IL"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6D3DB542-B5AA-4E55-957E-A653C3C0DBB5}" type="slidenum">
              <a:rPr lang="he-IL">
                <a:solidFill>
                  <a:prstClr val="black"/>
                </a:solidFill>
              </a:rPr>
              <a:pPr>
                <a:defRPr/>
              </a:pPr>
              <a:t>39</a:t>
            </a:fld>
            <a:endParaRPr lang="he-IL"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B4FE2601-8F21-4A31-8571-E675902562DE}" type="slidenum">
              <a:rPr lang="he-IL">
                <a:solidFill>
                  <a:prstClr val="black"/>
                </a:solidFill>
              </a:rPr>
              <a:pPr>
                <a:defRPr/>
              </a:pPr>
              <a:t>40</a:t>
            </a:fld>
            <a:endParaRPr lang="he-IL"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B4FE2601-8F21-4A31-8571-E675902562DE}" type="slidenum">
              <a:rPr lang="he-IL">
                <a:solidFill>
                  <a:prstClr val="black"/>
                </a:solidFill>
              </a:rPr>
              <a:pPr>
                <a:defRPr/>
              </a:pPr>
              <a:t>41</a:t>
            </a:fld>
            <a:endParaRPr lang="he-IL"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F17ECC94-D574-4616-B156-D47DB029F594}" type="slidenum">
              <a:rPr lang="he-IL">
                <a:solidFill>
                  <a:prstClr val="black"/>
                </a:solidFill>
              </a:rPr>
              <a:pPr>
                <a:defRPr/>
              </a:pPr>
              <a:t>56</a:t>
            </a:fld>
            <a:endParaRPr lang="he-IL"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E00657D4-C4FE-40A5-B80A-B8A70504D79C}" type="slidenum">
              <a:rPr lang="he-IL">
                <a:solidFill>
                  <a:prstClr val="black"/>
                </a:solidFill>
              </a:rPr>
              <a:pPr>
                <a:defRPr/>
              </a:pPr>
              <a:t>57</a:t>
            </a:fld>
            <a:endParaRPr lang="he-I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CBCBB9FF-81BE-4B92-94A0-BB867348441E}" type="slidenum">
              <a:rPr lang="he-IL">
                <a:solidFill>
                  <a:prstClr val="black"/>
                </a:solidFill>
              </a:rPr>
              <a:pPr>
                <a:defRPr/>
              </a:pPr>
              <a:t>5</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C51C0177-7BD9-432F-9767-829DCB54021E}" type="slidenum">
              <a:rPr lang="he-IL">
                <a:solidFill>
                  <a:prstClr val="black"/>
                </a:solidFill>
              </a:rPr>
              <a:pPr>
                <a:defRPr/>
              </a:pPr>
              <a:t>6</a:t>
            </a:fld>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AA83CDB-C92B-48AB-B8CD-000E94EFEFA5}" type="slidenum">
              <a:rPr lang="he-IL">
                <a:solidFill>
                  <a:prstClr val="black"/>
                </a:solidFill>
              </a:rPr>
              <a:pPr>
                <a:defRPr/>
              </a:pPr>
              <a:t>7</a:t>
            </a:fld>
            <a:endParaRPr lang="he-IL"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211170C7-4EF5-4E10-8473-B520A83109D8}" type="slidenum">
              <a:rPr lang="he-IL">
                <a:solidFill>
                  <a:prstClr val="black"/>
                </a:solidFill>
              </a:rPr>
              <a:pPr>
                <a:defRPr/>
              </a:pPr>
              <a:t>30</a:t>
            </a:fld>
            <a:endParaRPr lang="he-IL"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D78E0A39-8BD0-4742-B474-84F118366D3B}" type="slidenum">
              <a:rPr lang="he-IL">
                <a:solidFill>
                  <a:prstClr val="black"/>
                </a:solidFill>
              </a:rPr>
              <a:pPr>
                <a:defRPr/>
              </a:pPr>
              <a:t>34</a:t>
            </a:fld>
            <a:endParaRPr lang="he-IL"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D78E0A39-8BD0-4742-B474-84F118366D3B}" type="slidenum">
              <a:rPr lang="he-IL">
                <a:solidFill>
                  <a:prstClr val="black"/>
                </a:solidFill>
              </a:rPr>
              <a:pPr>
                <a:defRPr/>
              </a:pPr>
              <a:t>35</a:t>
            </a:fld>
            <a:endParaRPr lang="he-IL"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AACA417A-5CE6-4F3B-AB35-1F710F724086}" type="slidenum">
              <a:rPr lang="he-IL" smtClean="0">
                <a:solidFill>
                  <a:prstClr val="black"/>
                </a:solidFill>
              </a:rPr>
              <a:pPr>
                <a:defRPr/>
              </a:pPr>
              <a:t>36</a:t>
            </a:fld>
            <a:endParaRPr lang="he-IL"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AACA417A-5CE6-4F3B-AB35-1F710F724086}" type="slidenum">
              <a:rPr lang="he-IL" smtClean="0">
                <a:solidFill>
                  <a:prstClr val="black"/>
                </a:solidFill>
              </a:rPr>
              <a:pPr>
                <a:defRPr/>
              </a:pPr>
              <a:t>37</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F1275E4-8051-4053-92B9-B486474303D5}"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E3DECE8-B53C-4920-8C0A-6AFBAC70B87C}" type="slidenum">
              <a:rPr lang="he-IL"/>
              <a:pPr>
                <a:defRPr/>
              </a:pPr>
              <a:t>‹#›</a:t>
            </a:fld>
            <a:endParaRPr lang="he-IL" dirty="0"/>
          </a:p>
        </p:txBody>
      </p:sp>
    </p:spTree>
    <p:extLst>
      <p:ext uri="{BB962C8B-B14F-4D97-AF65-F5344CB8AC3E}">
        <p14:creationId xmlns:p14="http://schemas.microsoft.com/office/powerpoint/2010/main" val="22694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34C976F-E392-4577-91DD-49063F74AF11}" type="slidenum">
              <a:rPr lang="he-IL"/>
              <a:pPr>
                <a:defRPr/>
              </a:pPr>
              <a:t>‹#›</a:t>
            </a:fld>
            <a:endParaRPr lang="he-IL" dirty="0"/>
          </a:p>
        </p:txBody>
      </p:sp>
    </p:spTree>
    <p:extLst>
      <p:ext uri="{BB962C8B-B14F-4D97-AF65-F5344CB8AC3E}">
        <p14:creationId xmlns:p14="http://schemas.microsoft.com/office/powerpoint/2010/main" val="53823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14E3764-26C4-490E-91F2-E535148E6E69}"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BDC8EC2E-E382-4DD8-9E50-C94C5E4D5AF5}" type="slidenum">
              <a:rPr lang="he-IL"/>
              <a:pPr>
                <a:defRPr/>
              </a:pPr>
              <a:t>‹#›</a:t>
            </a:fld>
            <a:endParaRPr lang="he-IL" dirty="0"/>
          </a:p>
        </p:txBody>
      </p:sp>
    </p:spTree>
    <p:extLst>
      <p:ext uri="{BB962C8B-B14F-4D97-AF65-F5344CB8AC3E}">
        <p14:creationId xmlns:p14="http://schemas.microsoft.com/office/powerpoint/2010/main" val="36376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8B72F69-B199-4FAB-8D7F-2577B91A820E}"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ACEFABE-FB29-4F10-8BA0-0784433363DD}" type="slidenum">
              <a:rPr lang="he-IL"/>
              <a:pPr>
                <a:defRPr/>
              </a:pPr>
              <a:t>‹#›</a:t>
            </a:fld>
            <a:endParaRPr lang="he-IL" dirty="0"/>
          </a:p>
        </p:txBody>
      </p:sp>
    </p:spTree>
    <p:extLst>
      <p:ext uri="{BB962C8B-B14F-4D97-AF65-F5344CB8AC3E}">
        <p14:creationId xmlns:p14="http://schemas.microsoft.com/office/powerpoint/2010/main" val="348511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C8CA553-4FD7-4750-B881-3A0933C9E33D}" type="slidenum">
              <a:rPr lang="he-IL"/>
              <a:pPr>
                <a:defRPr/>
              </a:pPr>
              <a:t>‹#›</a:t>
            </a:fld>
            <a:endParaRPr lang="he-IL" dirty="0"/>
          </a:p>
        </p:txBody>
      </p:sp>
    </p:spTree>
    <p:extLst>
      <p:ext uri="{BB962C8B-B14F-4D97-AF65-F5344CB8AC3E}">
        <p14:creationId xmlns:p14="http://schemas.microsoft.com/office/powerpoint/2010/main" val="2142503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36CA6F2-8B40-4846-A4F5-9DB0AA1ADE5B}" type="slidenum">
              <a:rPr lang="he-IL"/>
              <a:pPr>
                <a:defRPr/>
              </a:pPr>
              <a:t>‹#›</a:t>
            </a:fld>
            <a:endParaRPr lang="he-IL" dirty="0"/>
          </a:p>
        </p:txBody>
      </p:sp>
    </p:spTree>
    <p:extLst>
      <p:ext uri="{BB962C8B-B14F-4D97-AF65-F5344CB8AC3E}">
        <p14:creationId xmlns:p14="http://schemas.microsoft.com/office/powerpoint/2010/main" val="357536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8BF9DA5-5EC7-4A7A-9B1A-55692E0BEBDE}"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AF55020-78D3-4678-B375-A27752BB7942}" type="slidenum">
              <a:rPr lang="he-IL"/>
              <a:pPr>
                <a:defRPr/>
              </a:pPr>
              <a:t>‹#›</a:t>
            </a:fld>
            <a:endParaRPr lang="he-IL" dirty="0"/>
          </a:p>
        </p:txBody>
      </p:sp>
    </p:spTree>
    <p:extLst>
      <p:ext uri="{BB962C8B-B14F-4D97-AF65-F5344CB8AC3E}">
        <p14:creationId xmlns:p14="http://schemas.microsoft.com/office/powerpoint/2010/main" val="168722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354B84F-3012-418C-94FE-AD0289392BFE}" type="slidenum">
              <a:rPr lang="he-IL"/>
              <a:pPr>
                <a:defRPr/>
              </a:pPr>
              <a:t>‹#›</a:t>
            </a:fld>
            <a:endParaRPr lang="he-IL" dirty="0"/>
          </a:p>
        </p:txBody>
      </p:sp>
    </p:spTree>
    <p:extLst>
      <p:ext uri="{BB962C8B-B14F-4D97-AF65-F5344CB8AC3E}">
        <p14:creationId xmlns:p14="http://schemas.microsoft.com/office/powerpoint/2010/main" val="415496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DDD0079-5119-4EF1-8B0B-B5B1E892CA20}" type="slidenum">
              <a:rPr lang="he-IL"/>
              <a:pPr>
                <a:defRPr/>
              </a:pPr>
              <a:t>‹#›</a:t>
            </a:fld>
            <a:endParaRPr lang="he-IL" dirty="0"/>
          </a:p>
        </p:txBody>
      </p:sp>
    </p:spTree>
    <p:extLst>
      <p:ext uri="{BB962C8B-B14F-4D97-AF65-F5344CB8AC3E}">
        <p14:creationId xmlns:p14="http://schemas.microsoft.com/office/powerpoint/2010/main" val="359584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DDE4240-5359-445E-8340-DA251D21A2F6}"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D5A65AC-B148-426C-9163-6D29B2EA9BD4}" type="slidenum">
              <a:rPr lang="he-IL"/>
              <a:pPr>
                <a:defRPr/>
              </a:pPr>
              <a:t>‹#›</a:t>
            </a:fld>
            <a:endParaRPr lang="he-IL" dirty="0"/>
          </a:p>
        </p:txBody>
      </p:sp>
    </p:spTree>
    <p:extLst>
      <p:ext uri="{BB962C8B-B14F-4D97-AF65-F5344CB8AC3E}">
        <p14:creationId xmlns:p14="http://schemas.microsoft.com/office/powerpoint/2010/main" val="261501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2734E8B-78BA-41F2-BFF9-71D5CD5A3505}" type="slidenum">
              <a:rPr lang="he-IL"/>
              <a:pPr>
                <a:defRPr/>
              </a:pPr>
              <a:t>‹#›</a:t>
            </a:fld>
            <a:endParaRPr lang="he-IL" dirty="0"/>
          </a:p>
        </p:txBody>
      </p:sp>
    </p:spTree>
    <p:extLst>
      <p:ext uri="{BB962C8B-B14F-4D97-AF65-F5344CB8AC3E}">
        <p14:creationId xmlns:p14="http://schemas.microsoft.com/office/powerpoint/2010/main" val="49609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BFAC0A2-B07C-4100-A1B8-E216A64452C0}" type="slidenum">
              <a:rPr lang="he-IL"/>
              <a:pPr>
                <a:defRPr/>
              </a:pPr>
              <a:t>‹#›</a:t>
            </a:fld>
            <a:endParaRPr lang="he-IL" dirty="0"/>
          </a:p>
        </p:txBody>
      </p:sp>
    </p:spTree>
    <p:extLst>
      <p:ext uri="{BB962C8B-B14F-4D97-AF65-F5344CB8AC3E}">
        <p14:creationId xmlns:p14="http://schemas.microsoft.com/office/powerpoint/2010/main" val="160742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A642753-A829-41E3-9E3A-C28DE95E7358}" type="slidenum">
              <a:rPr lang="he-IL"/>
              <a:pPr>
                <a:defRPr/>
              </a:pPr>
              <a:t>‹#›</a:t>
            </a:fld>
            <a:endParaRPr lang="he-IL" dirty="0"/>
          </a:p>
        </p:txBody>
      </p:sp>
    </p:spTree>
    <p:extLst>
      <p:ext uri="{BB962C8B-B14F-4D97-AF65-F5344CB8AC3E}">
        <p14:creationId xmlns:p14="http://schemas.microsoft.com/office/powerpoint/2010/main" val="475729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E2B1990-A775-4BED-ABD7-4B83F1FB3A84}"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886B0A9-9382-4FF6-BC72-1EA9C40F0DB0}" type="slidenum">
              <a:rPr lang="he-IL"/>
              <a:pPr>
                <a:defRPr/>
              </a:pPr>
              <a:t>‹#›</a:t>
            </a:fld>
            <a:endParaRPr lang="he-IL" dirty="0"/>
          </a:p>
        </p:txBody>
      </p:sp>
    </p:spTree>
    <p:extLst>
      <p:ext uri="{BB962C8B-B14F-4D97-AF65-F5344CB8AC3E}">
        <p14:creationId xmlns:p14="http://schemas.microsoft.com/office/powerpoint/2010/main" val="40761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B250ECB-535D-4D03-A0F1-30AC5E07BEC2}" type="slidenum">
              <a:rPr lang="he-IL"/>
              <a:pPr>
                <a:defRPr/>
              </a:pPr>
              <a:t>‹#›</a:t>
            </a:fld>
            <a:endParaRPr lang="he-IL" dirty="0"/>
          </a:p>
        </p:txBody>
      </p:sp>
    </p:spTree>
    <p:extLst>
      <p:ext uri="{BB962C8B-B14F-4D97-AF65-F5344CB8AC3E}">
        <p14:creationId xmlns:p14="http://schemas.microsoft.com/office/powerpoint/2010/main" val="856399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C2D1595-0C5F-4095-B6AE-72EDEED65B6F}" type="slidenum">
              <a:rPr lang="he-IL"/>
              <a:pPr>
                <a:defRPr/>
              </a:pPr>
              <a:t>‹#›</a:t>
            </a:fld>
            <a:endParaRPr lang="he-IL" dirty="0"/>
          </a:p>
        </p:txBody>
      </p:sp>
    </p:spTree>
    <p:extLst>
      <p:ext uri="{BB962C8B-B14F-4D97-AF65-F5344CB8AC3E}">
        <p14:creationId xmlns:p14="http://schemas.microsoft.com/office/powerpoint/2010/main" val="3453546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0130230-82DA-4F70-AA05-7E6E3D8CDD36}"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A19B903-7188-44FA-AB2F-293D4AA5533D}" type="slidenum">
              <a:rPr lang="he-IL"/>
              <a:pPr>
                <a:defRPr/>
              </a:pPr>
              <a:t>‹#›</a:t>
            </a:fld>
            <a:endParaRPr lang="he-IL" dirty="0"/>
          </a:p>
        </p:txBody>
      </p:sp>
    </p:spTree>
    <p:extLst>
      <p:ext uri="{BB962C8B-B14F-4D97-AF65-F5344CB8AC3E}">
        <p14:creationId xmlns:p14="http://schemas.microsoft.com/office/powerpoint/2010/main" val="2684411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6332E5C-C439-4056-993D-876AFD5B5DE0}" type="slidenum">
              <a:rPr lang="he-IL"/>
              <a:pPr>
                <a:defRPr/>
              </a:pPr>
              <a:t>‹#›</a:t>
            </a:fld>
            <a:endParaRPr lang="he-IL" dirty="0"/>
          </a:p>
        </p:txBody>
      </p:sp>
    </p:spTree>
    <p:extLst>
      <p:ext uri="{BB962C8B-B14F-4D97-AF65-F5344CB8AC3E}">
        <p14:creationId xmlns:p14="http://schemas.microsoft.com/office/powerpoint/2010/main" val="3097915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094D6E9-47D3-46B0-A235-5FBDEF44D5DA}" type="slidenum">
              <a:rPr lang="he-IL"/>
              <a:pPr>
                <a:defRPr/>
              </a:pPr>
              <a:t>‹#›</a:t>
            </a:fld>
            <a:endParaRPr lang="he-IL" dirty="0"/>
          </a:p>
        </p:txBody>
      </p:sp>
    </p:spTree>
    <p:extLst>
      <p:ext uri="{BB962C8B-B14F-4D97-AF65-F5344CB8AC3E}">
        <p14:creationId xmlns:p14="http://schemas.microsoft.com/office/powerpoint/2010/main" val="2525778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0916125-8530-4FF4-8EC5-D29B5F1F9CCD}"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E36FD48-B544-42C7-91D8-F9ED297D1981}" type="slidenum">
              <a:rPr lang="he-IL"/>
              <a:pPr>
                <a:defRPr/>
              </a:pPr>
              <a:t>‹#›</a:t>
            </a:fld>
            <a:endParaRPr lang="he-IL" dirty="0"/>
          </a:p>
        </p:txBody>
      </p:sp>
    </p:spTree>
    <p:extLst>
      <p:ext uri="{BB962C8B-B14F-4D97-AF65-F5344CB8AC3E}">
        <p14:creationId xmlns:p14="http://schemas.microsoft.com/office/powerpoint/2010/main" val="1382892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55716D2-013F-4B14-8E04-D7C21BE82B74}" type="slidenum">
              <a:rPr lang="he-IL"/>
              <a:pPr>
                <a:defRPr/>
              </a:pPr>
              <a:t>‹#›</a:t>
            </a:fld>
            <a:endParaRPr lang="he-IL" dirty="0"/>
          </a:p>
        </p:txBody>
      </p:sp>
    </p:spTree>
    <p:extLst>
      <p:ext uri="{BB962C8B-B14F-4D97-AF65-F5344CB8AC3E}">
        <p14:creationId xmlns:p14="http://schemas.microsoft.com/office/powerpoint/2010/main" val="4148347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2441137-8EA8-4FC3-9C19-171ACDDE7EE3}" type="slidenum">
              <a:rPr lang="he-IL"/>
              <a:pPr>
                <a:defRPr/>
              </a:pPr>
              <a:t>‹#›</a:t>
            </a:fld>
            <a:endParaRPr lang="he-IL" dirty="0"/>
          </a:p>
        </p:txBody>
      </p:sp>
    </p:spTree>
    <p:extLst>
      <p:ext uri="{BB962C8B-B14F-4D97-AF65-F5344CB8AC3E}">
        <p14:creationId xmlns:p14="http://schemas.microsoft.com/office/powerpoint/2010/main" val="127259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DDD79E3-1D80-41EE-8049-F2DBE17764BB}" type="slidenum">
              <a:rPr lang="he-IL"/>
              <a:pPr>
                <a:defRPr/>
              </a:pPr>
              <a:t>‹#›</a:t>
            </a:fld>
            <a:endParaRPr lang="he-IL" dirty="0"/>
          </a:p>
        </p:txBody>
      </p:sp>
    </p:spTree>
    <p:extLst>
      <p:ext uri="{BB962C8B-B14F-4D97-AF65-F5344CB8AC3E}">
        <p14:creationId xmlns:p14="http://schemas.microsoft.com/office/powerpoint/2010/main" val="754718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2911C80-076A-4D18-8F66-A286CE4E3A2A}"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3DDD075-BBE2-4EBD-A739-C4A298425D4B}" type="slidenum">
              <a:rPr lang="he-IL"/>
              <a:pPr>
                <a:defRPr/>
              </a:pPr>
              <a:t>‹#›</a:t>
            </a:fld>
            <a:endParaRPr lang="he-IL" dirty="0"/>
          </a:p>
        </p:txBody>
      </p:sp>
    </p:spTree>
    <p:extLst>
      <p:ext uri="{BB962C8B-B14F-4D97-AF65-F5344CB8AC3E}">
        <p14:creationId xmlns:p14="http://schemas.microsoft.com/office/powerpoint/2010/main" val="2692440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DCEF44B-11BB-4080-AF85-2F9868866890}" type="slidenum">
              <a:rPr lang="he-IL"/>
              <a:pPr>
                <a:defRPr/>
              </a:pPr>
              <a:t>‹#›</a:t>
            </a:fld>
            <a:endParaRPr lang="he-IL" dirty="0"/>
          </a:p>
        </p:txBody>
      </p:sp>
    </p:spTree>
    <p:extLst>
      <p:ext uri="{BB962C8B-B14F-4D97-AF65-F5344CB8AC3E}">
        <p14:creationId xmlns:p14="http://schemas.microsoft.com/office/powerpoint/2010/main" val="967188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AEBD968-A571-49DF-9725-E8BB121BE689}" type="slidenum">
              <a:rPr lang="he-IL"/>
              <a:pPr>
                <a:defRPr/>
              </a:pPr>
              <a:t>‹#›</a:t>
            </a:fld>
            <a:endParaRPr lang="he-IL" dirty="0"/>
          </a:p>
        </p:txBody>
      </p:sp>
    </p:spTree>
    <p:extLst>
      <p:ext uri="{BB962C8B-B14F-4D97-AF65-F5344CB8AC3E}">
        <p14:creationId xmlns:p14="http://schemas.microsoft.com/office/powerpoint/2010/main" val="2633436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BA3F403-DE29-46EC-A797-899C01CF53D9}"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1C67ACDC-B4B7-47EA-BBD4-72D26611C65F}" type="slidenum">
              <a:rPr lang="he-IL"/>
              <a:pPr>
                <a:defRPr/>
              </a:pPr>
              <a:t>‹#›</a:t>
            </a:fld>
            <a:endParaRPr lang="he-IL" dirty="0"/>
          </a:p>
        </p:txBody>
      </p:sp>
    </p:spTree>
    <p:extLst>
      <p:ext uri="{BB962C8B-B14F-4D97-AF65-F5344CB8AC3E}">
        <p14:creationId xmlns:p14="http://schemas.microsoft.com/office/powerpoint/2010/main" val="398718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0C460DA-B4CD-4550-BE50-4E98E8A78804}" type="datetime8">
              <a:rPr lang="he-IL">
                <a:solidFill>
                  <a:prstClr val="black">
                    <a:tint val="75000"/>
                  </a:prstClr>
                </a:solidFill>
              </a:rPr>
              <a:pPr>
                <a:defRPr/>
              </a:pPr>
              <a:t>02 אפריל 13</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F86A84B-2F01-4112-B676-85A28AB4BEF2}" type="slidenum">
              <a:rPr lang="he-IL"/>
              <a:pPr>
                <a:defRPr/>
              </a:pPr>
              <a:t>‹#›</a:t>
            </a:fld>
            <a:endParaRPr lang="he-IL" dirty="0"/>
          </a:p>
        </p:txBody>
      </p:sp>
    </p:spTree>
    <p:extLst>
      <p:ext uri="{BB962C8B-B14F-4D97-AF65-F5344CB8AC3E}">
        <p14:creationId xmlns:p14="http://schemas.microsoft.com/office/powerpoint/2010/main" val="2016292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90C082A-36BE-4CC1-AB37-51EBFC631490}" type="slidenum">
              <a:rPr lang="he-IL"/>
              <a:pPr>
                <a:defRPr/>
              </a:pPr>
              <a:t>‹#›</a:t>
            </a:fld>
            <a:endParaRPr lang="he-IL" dirty="0"/>
          </a:p>
        </p:txBody>
      </p:sp>
    </p:spTree>
    <p:extLst>
      <p:ext uri="{BB962C8B-B14F-4D97-AF65-F5344CB8AC3E}">
        <p14:creationId xmlns:p14="http://schemas.microsoft.com/office/powerpoint/2010/main" val="199276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7845CF7-CAED-4994-BA22-BFCF3B9AD6CA}" type="slidenum">
              <a:rPr lang="he-IL"/>
              <a:pPr>
                <a:defRPr/>
              </a:pPr>
              <a:t>‹#›</a:t>
            </a:fld>
            <a:endParaRPr lang="he-IL" dirty="0"/>
          </a:p>
        </p:txBody>
      </p:sp>
    </p:spTree>
    <p:extLst>
      <p:ext uri="{BB962C8B-B14F-4D97-AF65-F5344CB8AC3E}">
        <p14:creationId xmlns:p14="http://schemas.microsoft.com/office/powerpoint/2010/main" val="1927354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9B854FB-1D7A-4FAF-9F65-8135DBB7E575}" type="datetime8">
              <a:rPr lang="he-IL">
                <a:solidFill>
                  <a:prstClr val="black">
                    <a:tint val="75000"/>
                  </a:prstClr>
                </a:solidFill>
              </a:rPr>
              <a:pPr>
                <a:defRPr/>
              </a:pPr>
              <a:t>02 אפריל 13</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A1C126-D0FA-4F91-8B7B-88356CDFF4D9}" type="slidenum">
              <a:rPr lang="he-IL"/>
              <a:pPr>
                <a:defRPr/>
              </a:pPr>
              <a:t>‹#›</a:t>
            </a:fld>
            <a:endParaRPr lang="he-IL" dirty="0"/>
          </a:p>
        </p:txBody>
      </p:sp>
    </p:spTree>
    <p:extLst>
      <p:ext uri="{BB962C8B-B14F-4D97-AF65-F5344CB8AC3E}">
        <p14:creationId xmlns:p14="http://schemas.microsoft.com/office/powerpoint/2010/main" val="2489347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0C460DA-B4CD-4550-BE50-4E98E8A78804}" type="datetime8">
              <a:rPr lang="he-IL">
                <a:solidFill>
                  <a:prstClr val="black">
                    <a:tint val="75000"/>
                  </a:prstClr>
                </a:solidFill>
              </a:rPr>
              <a:pPr>
                <a:defRPr/>
              </a:pPr>
              <a:t>02 אפריל 13</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F86A84B-2F01-4112-B676-85A28AB4BEF2}" type="slidenum">
              <a:rPr lang="he-IL"/>
              <a:pPr>
                <a:defRPr/>
              </a:pPr>
              <a:t>‹#›</a:t>
            </a:fld>
            <a:endParaRPr lang="he-IL" dirty="0"/>
          </a:p>
        </p:txBody>
      </p:sp>
    </p:spTree>
    <p:extLst>
      <p:ext uri="{BB962C8B-B14F-4D97-AF65-F5344CB8AC3E}">
        <p14:creationId xmlns:p14="http://schemas.microsoft.com/office/powerpoint/2010/main" val="4001015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90C082A-36BE-4CC1-AB37-51EBFC631490}" type="slidenum">
              <a:rPr lang="he-IL"/>
              <a:pPr>
                <a:defRPr/>
              </a:pPr>
              <a:t>‹#›</a:t>
            </a:fld>
            <a:endParaRPr lang="he-IL" dirty="0"/>
          </a:p>
        </p:txBody>
      </p:sp>
    </p:spTree>
    <p:extLst>
      <p:ext uri="{BB962C8B-B14F-4D97-AF65-F5344CB8AC3E}">
        <p14:creationId xmlns:p14="http://schemas.microsoft.com/office/powerpoint/2010/main" val="262533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58656401-72CB-4F46-A0DF-AD11BC0476E2}" type="slidenum">
              <a:rPr lang="he-IL"/>
              <a:pPr>
                <a:defRPr/>
              </a:pPr>
              <a:t>‹#›</a:t>
            </a:fld>
            <a:endParaRPr lang="he-IL" dirty="0"/>
          </a:p>
        </p:txBody>
      </p:sp>
    </p:spTree>
    <p:extLst>
      <p:ext uri="{BB962C8B-B14F-4D97-AF65-F5344CB8AC3E}">
        <p14:creationId xmlns:p14="http://schemas.microsoft.com/office/powerpoint/2010/main" val="2648457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7845CF7-CAED-4994-BA22-BFCF3B9AD6CA}" type="slidenum">
              <a:rPr lang="he-IL"/>
              <a:pPr>
                <a:defRPr/>
              </a:pPr>
              <a:t>‹#›</a:t>
            </a:fld>
            <a:endParaRPr lang="he-IL" dirty="0"/>
          </a:p>
        </p:txBody>
      </p:sp>
    </p:spTree>
    <p:extLst>
      <p:ext uri="{BB962C8B-B14F-4D97-AF65-F5344CB8AC3E}">
        <p14:creationId xmlns:p14="http://schemas.microsoft.com/office/powerpoint/2010/main" val="1694292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9B854FB-1D7A-4FAF-9F65-8135DBB7E575}" type="datetime8">
              <a:rPr lang="he-IL">
                <a:solidFill>
                  <a:prstClr val="black">
                    <a:tint val="75000"/>
                  </a:prstClr>
                </a:solidFill>
              </a:rPr>
              <a:pPr>
                <a:defRPr/>
              </a:pPr>
              <a:t>02 אפריל 13</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A1C126-D0FA-4F91-8B7B-88356CDFF4D9}" type="slidenum">
              <a:rPr lang="he-IL"/>
              <a:pPr>
                <a:defRPr/>
              </a:pPr>
              <a:t>‹#›</a:t>
            </a:fld>
            <a:endParaRPr lang="he-IL" dirty="0"/>
          </a:p>
        </p:txBody>
      </p:sp>
    </p:spTree>
    <p:extLst>
      <p:ext uri="{BB962C8B-B14F-4D97-AF65-F5344CB8AC3E}">
        <p14:creationId xmlns:p14="http://schemas.microsoft.com/office/powerpoint/2010/main" val="70978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511CCCC8-B157-46FE-A658-F8CC191C2870}" type="slidenum">
              <a:rPr lang="he-IL"/>
              <a:pPr>
                <a:defRPr/>
              </a:pPr>
              <a:t>‹#›</a:t>
            </a:fld>
            <a:endParaRPr lang="he-IL" dirty="0"/>
          </a:p>
        </p:txBody>
      </p:sp>
    </p:spTree>
    <p:extLst>
      <p:ext uri="{BB962C8B-B14F-4D97-AF65-F5344CB8AC3E}">
        <p14:creationId xmlns:p14="http://schemas.microsoft.com/office/powerpoint/2010/main" val="272383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7FB06CB1-D7ED-494E-A356-D8327EA9A551}" type="slidenum">
              <a:rPr lang="he-IL"/>
              <a:pPr>
                <a:defRPr/>
              </a:pPr>
              <a:t>‹#›</a:t>
            </a:fld>
            <a:endParaRPr lang="he-IL" dirty="0"/>
          </a:p>
        </p:txBody>
      </p:sp>
    </p:spTree>
    <p:extLst>
      <p:ext uri="{BB962C8B-B14F-4D97-AF65-F5344CB8AC3E}">
        <p14:creationId xmlns:p14="http://schemas.microsoft.com/office/powerpoint/2010/main" val="27698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4D599E4-315B-41C7-A01E-EF1DC5E1243E}"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AB022C4F-6092-4FC0-9DBA-61BB935F78AC}" type="slidenum">
              <a:rPr lang="he-IL"/>
              <a:pPr>
                <a:defRPr/>
              </a:pPr>
              <a:t>‹#›</a:t>
            </a:fld>
            <a:endParaRPr lang="he-IL" dirty="0"/>
          </a:p>
        </p:txBody>
      </p:sp>
    </p:spTree>
    <p:extLst>
      <p:ext uri="{BB962C8B-B14F-4D97-AF65-F5344CB8AC3E}">
        <p14:creationId xmlns:p14="http://schemas.microsoft.com/office/powerpoint/2010/main" val="123249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4C2DC34-F6FF-41C3-8651-1D9882107634}" type="datetime8">
              <a:rPr lang="he-IL"/>
              <a:pPr>
                <a:defRPr/>
              </a:pPr>
              <a:t>02 אפריל 13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B7D3E6D-7069-4278-8DC0-ECA3730F9376}" type="slidenum">
              <a:rPr lang="he-IL"/>
              <a:pPr>
                <a:defRPr/>
              </a:pPr>
              <a:t>‹#›</a:t>
            </a:fld>
            <a:endParaRPr lang="he-IL" dirty="0"/>
          </a:p>
        </p:txBody>
      </p:sp>
    </p:spTree>
    <p:extLst>
      <p:ext uri="{BB962C8B-B14F-4D97-AF65-F5344CB8AC3E}">
        <p14:creationId xmlns:p14="http://schemas.microsoft.com/office/powerpoint/2010/main" val="26751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628569-C957-419B-A84A-F28DBC5E0C59}" type="slidenum">
              <a:rPr lang="he-IL"/>
              <a:pPr>
                <a:defRPr/>
              </a:pPr>
              <a:t>‹#›</a:t>
            </a:fld>
            <a:endParaRPr lang="he-IL" dirty="0"/>
          </a:p>
        </p:txBody>
      </p:sp>
    </p:spTree>
    <p:extLst>
      <p:ext uri="{BB962C8B-B14F-4D97-AF65-F5344CB8AC3E}">
        <p14:creationId xmlns:p14="http://schemas.microsoft.com/office/powerpoint/2010/main" val="375310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D82D680-1FBF-4577-A2EA-FE874CD531E7}" type="datetime8">
              <a:rPr lang="he-IL"/>
              <a:pPr>
                <a:defRPr/>
              </a:pPr>
              <a:t>02 אפריל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B678BCE-9C3C-4237-9D9A-DCD6388C1C5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411" r:id="rId1"/>
    <p:sldLayoutId id="2147487412" r:id="rId2"/>
    <p:sldLayoutId id="2147487413" r:id="rId3"/>
    <p:sldLayoutId id="2147487414" r:id="rId4"/>
    <p:sldLayoutId id="2147487415" r:id="rId5"/>
    <p:sldLayoutId id="2147487416" r:id="rId6"/>
    <p:sldLayoutId id="2147487409" r:id="rId7"/>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FD97F28-B8D1-439B-AA62-4BC159E5E781}" type="datetime8">
              <a:rPr lang="he-IL">
                <a:solidFill>
                  <a:prstClr val="black">
                    <a:tint val="75000"/>
                  </a:prstClr>
                </a:solidFill>
              </a:rPr>
              <a:pPr>
                <a:defRPr/>
              </a:pPr>
              <a:t>02 אפריל 13</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811FF47-925A-4DC8-B19A-991910379871}" type="slidenum">
              <a:rPr lang="he-IL"/>
              <a:pPr>
                <a:defRPr/>
              </a:pPr>
              <a:t>‹#›</a:t>
            </a:fld>
            <a:endParaRPr lang="he-IL" dirty="0"/>
          </a:p>
        </p:txBody>
      </p:sp>
    </p:spTree>
    <p:extLst>
      <p:ext uri="{BB962C8B-B14F-4D97-AF65-F5344CB8AC3E}">
        <p14:creationId xmlns:p14="http://schemas.microsoft.com/office/powerpoint/2010/main" val="2831100173"/>
      </p:ext>
    </p:extLst>
  </p:cSld>
  <p:clrMap bg1="lt1" tx1="dk1" bg2="lt2" tx2="dk2" accent1="accent1" accent2="accent2" accent3="accent3" accent4="accent4" accent5="accent5" accent6="accent6" hlink="hlink" folHlink="folHlink"/>
  <p:sldLayoutIdLst>
    <p:sldLayoutId id="2147487443" r:id="rId1"/>
    <p:sldLayoutId id="2147487444" r:id="rId2"/>
    <p:sldLayoutId id="2147487445" r:id="rId3"/>
    <p:sldLayoutId id="214748744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FD97F28-B8D1-439B-AA62-4BC159E5E781}" type="datetime8">
              <a:rPr lang="he-IL">
                <a:solidFill>
                  <a:prstClr val="black">
                    <a:tint val="75000"/>
                  </a:prstClr>
                </a:solidFill>
              </a:rPr>
              <a:pPr>
                <a:defRPr/>
              </a:pPr>
              <a:t>02 אפריל 13</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811FF47-925A-4DC8-B19A-991910379871}" type="slidenum">
              <a:rPr lang="he-IL"/>
              <a:pPr>
                <a:defRPr/>
              </a:pPr>
              <a:t>‹#›</a:t>
            </a:fld>
            <a:endParaRPr lang="he-IL" dirty="0"/>
          </a:p>
        </p:txBody>
      </p:sp>
    </p:spTree>
    <p:extLst>
      <p:ext uri="{BB962C8B-B14F-4D97-AF65-F5344CB8AC3E}">
        <p14:creationId xmlns:p14="http://schemas.microsoft.com/office/powerpoint/2010/main" val="3854305945"/>
      </p:ext>
    </p:extLst>
  </p:cSld>
  <p:clrMap bg1="lt1" tx1="dk1" bg2="lt2" tx2="dk2" accent1="accent1" accent2="accent2" accent3="accent3" accent4="accent4" accent5="accent5" accent6="accent6" hlink="hlink" folHlink="folHlink"/>
  <p:sldLayoutIdLst>
    <p:sldLayoutId id="2147487449" r:id="rId1"/>
    <p:sldLayoutId id="2147487450" r:id="rId2"/>
    <p:sldLayoutId id="2147487451" r:id="rId3"/>
    <p:sldLayoutId id="214748745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D70ED4A-45B8-4A97-9DB6-23786BB3D943}" type="datetime8">
              <a:rPr lang="he-IL"/>
              <a:pPr>
                <a:defRPr/>
              </a:pPr>
              <a:t>02 אפריל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0EF31D8-2DEE-4B80-8B12-EEFB35A1DC2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417" r:id="rId1"/>
    <p:sldLayoutId id="2147487418" r:id="rId2"/>
    <p:sldLayoutId id="2147487419" r:id="rId3"/>
    <p:sldLayoutId id="214748742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3E8E3D8-4CB1-4944-9D16-AA399BF1AA15}" type="datetime8">
              <a:rPr lang="he-IL"/>
              <a:pPr>
                <a:defRPr/>
              </a:pPr>
              <a:t>02 אפריל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447D18E-1150-47D0-A31F-6A3FA8E3B62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421" r:id="rId1"/>
    <p:sldLayoutId id="2147487422" r:id="rId2"/>
    <p:sldLayoutId id="214748742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53DEF39-BD4A-4A00-BB88-843CB604EA11}" type="datetime8">
              <a:rPr lang="he-IL"/>
              <a:pPr>
                <a:defRPr/>
              </a:pPr>
              <a:t>02 אפריל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BFCE945-8934-4FA4-9929-7D3687C9154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424" r:id="rId1"/>
    <p:sldLayoutId id="2147487425" r:id="rId2"/>
    <p:sldLayoutId id="214748742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D9BB1F2-0628-4A27-9DC7-D096547F8B72}" type="datetime8">
              <a:rPr lang="he-IL"/>
              <a:pPr>
                <a:defRPr/>
              </a:pPr>
              <a:t>02 אפריל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CFC152B-2EE3-4E48-ABBC-1F3B86611B4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427" r:id="rId1"/>
    <p:sldLayoutId id="2147487428" r:id="rId2"/>
    <p:sldLayoutId id="214748742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9D5EE79-78EA-4CC8-9922-C6AD36C1F98E}" type="datetime8">
              <a:rPr lang="he-IL"/>
              <a:pPr>
                <a:defRPr/>
              </a:pPr>
              <a:t>02 אפריל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429BE35-8BA0-4A2A-918F-A5E2D0B6B53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430" r:id="rId1"/>
    <p:sldLayoutId id="2147487431" r:id="rId2"/>
    <p:sldLayoutId id="214748743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8329B8C-01DD-44C2-ADCB-D258FEA1BBA8}" type="datetime8">
              <a:rPr lang="he-IL"/>
              <a:pPr>
                <a:defRPr/>
              </a:pPr>
              <a:t>02 אפריל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7DA21D2-F942-425B-9F8A-06A97B985B8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433" r:id="rId1"/>
    <p:sldLayoutId id="2147487434" r:id="rId2"/>
    <p:sldLayoutId id="214748743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5E1B73D-66BB-4DF4-A960-3BF08575EB07}" type="datetime8">
              <a:rPr lang="he-IL"/>
              <a:pPr>
                <a:defRPr/>
              </a:pPr>
              <a:t>02 אפריל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F41EB19-153F-42D7-B7C3-69E8CCBD46A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436" r:id="rId1"/>
    <p:sldLayoutId id="2147487437" r:id="rId2"/>
    <p:sldLayoutId id="214748743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F5C394A-ACD8-4486-8007-8B41F903C13B}" type="datetime8">
              <a:rPr lang="he-IL"/>
              <a:pPr>
                <a:defRPr/>
              </a:pPr>
              <a:t>02 אפריל 13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28AEC41-8209-492C-A935-8291D336D93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439" r:id="rId1"/>
    <p:sldLayoutId id="2147487440" r:id="rId2"/>
    <p:sldLayoutId id="2147487441" r:id="rId3"/>
    <p:sldLayoutId id="214748741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creativecommons.org/licenses/by-sa/3.0/deed.en" TargetMode="External"/><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hyperlink" Target="http://commons.wikimedia.org/wiki/File:Potato-sprouts-base1.jpg" TargetMode="External"/><Relationship Id="rId5" Type="http://schemas.openxmlformats.org/officeDocument/2006/relationships/image" Target="../media/image22.jpeg"/><Relationship Id="rId4" Type="http://schemas.openxmlformats.org/officeDocument/2006/relationships/hyperlink" Target="//upload.wikimedia.org/wikipedia/commons/3/3c/Potato-sprouts-base1.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hyperlink" Target="http://www.flickr.com/photos/hortulus_aptus/6207554437" TargetMode="External"/><Relationship Id="rId5" Type="http://schemas.openxmlformats.org/officeDocument/2006/relationships/image" Target="../media/image24.png"/><Relationship Id="rId4" Type="http://schemas.openxmlformats.org/officeDocument/2006/relationships/hyperlink" Target="http://commons.wikimedia.org/wiki/File:Agnon-d'-leu.jpe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hyperlink" Target="http://commons.wikimedia.org/wiki/File:Fission_yeast.jpg?uselang=he" TargetMode="Externa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hyperlink" Target="http://creativecommons.org/licenses/by-sa/2.0/deed.en" TargetMode="External"/><Relationship Id="rId5" Type="http://schemas.openxmlformats.org/officeDocument/2006/relationships/hyperlink" Target="http://www.flickr.com/photos/poplinre/578083313"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hyperlink" Target="http://commons.wikimedia.org/wiki/File:Three_queen_cells.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upload.wikimedia.org/wikipedia/commons/3/37/Irish_potato_famine_Bridget_O'Donnel.jpg" TargetMode="External"/><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gif"/><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hyperlink" Target="http://www.flickr.com/photos/serpicolugnut/172616929/sizes/m/in/photostrea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gif"/><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4.png"/><Relationship Id="rId4" Type="http://schemas.openxmlformats.org/officeDocument/2006/relationships/image" Target="../media/image49.png"/><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hyperlink" Target="http://storage.cet.ac.il/resources/biology/12grade/genetics/Meiosis.swf" TargetMode="External"/><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4.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4.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freerangestock.com/details.php?gid=&amp;sgid=&amp;pid=11261" TargetMode="Externa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torage.cet.ac.il/resources/biology/12grade/genetics/MitosisMeiosis.swf" TargetMode="External"/><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hyperlink" Target="http://high.cet.ac.il/CommonLms/Dashboard/Activity/ShowActivity.aspx?gItemID=56baa78e-a9e3-44ab-b09b-ce94cd3b6e11&amp;lang=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torage.cet.ac.il/resources/biology/12grade/genetics/Mitosis.swf"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 name="מציין מיקום של מספר שקופית 14"/>
          <p:cNvSpPr>
            <a:spLocks noGrp="1"/>
          </p:cNvSpPr>
          <p:nvPr>
            <p:ph type="sldNum" sz="quarter" idx="12"/>
          </p:nvPr>
        </p:nvSpPr>
        <p:spPr>
          <a:xfrm>
            <a:off x="357188" y="6572250"/>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309CB0A5-B0A1-4850-A45C-DDCF0190D3E9}" type="slidenum">
              <a:rPr lang="he-IL" sz="1200" smtClean="0">
                <a:solidFill>
                  <a:schemeClr val="bg2">
                    <a:lumMod val="65000"/>
                  </a:schemeClr>
                </a:solidFill>
              </a:rPr>
              <a:pPr>
                <a:defRPr/>
              </a:pPr>
              <a:t>1</a:t>
            </a:fld>
            <a:endParaRPr lang="he-IL" sz="1200" dirty="0" smtClean="0">
              <a:solidFill>
                <a:schemeClr val="bg2">
                  <a:lumMod val="65000"/>
                </a:schemeClr>
              </a:solidFill>
            </a:endParaRPr>
          </a:p>
        </p:txBody>
      </p:sp>
      <p:sp>
        <p:nvSpPr>
          <p:cNvPr id="16" name="Rectangle 3"/>
          <p:cNvSpPr/>
          <p:nvPr/>
        </p:nvSpPr>
        <p:spPr>
          <a:xfrm>
            <a:off x="285750" y="1131888"/>
            <a:ext cx="8572500"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7" name="TextBox 16"/>
          <p:cNvSpPr txBox="1"/>
          <p:nvPr/>
        </p:nvSpPr>
        <p:spPr>
          <a:xfrm>
            <a:off x="785813" y="244475"/>
            <a:ext cx="8162925" cy="1016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6000" b="1" dirty="0">
                <a:solidFill>
                  <a:srgbClr val="1D4C72"/>
                </a:solidFill>
                <a:latin typeface="+mn-lt"/>
                <a:cs typeface="+mn-cs"/>
              </a:rPr>
              <a:t>רבייה</a:t>
            </a:r>
          </a:p>
        </p:txBody>
      </p:sp>
      <p:sp>
        <p:nvSpPr>
          <p:cNvPr id="19" name="Rectangle 17"/>
          <p:cNvSpPr/>
          <p:nvPr/>
        </p:nvSpPr>
        <p:spPr>
          <a:xfrm>
            <a:off x="357188" y="2204864"/>
            <a:ext cx="8429625" cy="423934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5"/>
              </a:buBlip>
              <a:defRPr/>
            </a:pPr>
            <a:r>
              <a:rPr lang="he-IL" dirty="0">
                <a:solidFill>
                  <a:schemeClr val="tx1"/>
                </a:solidFill>
              </a:rPr>
              <a:t> הרבייה </a:t>
            </a:r>
            <a:r>
              <a:rPr lang="he-IL" dirty="0" smtClean="0">
                <a:solidFill>
                  <a:schemeClr val="tx1"/>
                </a:solidFill>
              </a:rPr>
              <a:t>– אחד ממאפייני החיים</a:t>
            </a:r>
          </a:p>
          <a:p>
            <a:pPr>
              <a:lnSpc>
                <a:spcPct val="150000"/>
              </a:lnSpc>
              <a:buFontTx/>
              <a:buBlip>
                <a:blip r:embed="rId5"/>
              </a:buBlip>
              <a:defRPr/>
            </a:pPr>
            <a:r>
              <a:rPr lang="he-IL" dirty="0" smtClean="0">
                <a:solidFill>
                  <a:schemeClr val="tx1"/>
                </a:solidFill>
              </a:rPr>
              <a:t> שתי דרכי הרבייה: רבייה אל</a:t>
            </a:r>
            <a:r>
              <a:rPr lang="he-IL" dirty="0" smtClean="0">
                <a:solidFill>
                  <a:schemeClr val="tx1"/>
                </a:solidFill>
                <a:latin typeface="Arial"/>
                <a:cs typeface="Arial"/>
              </a:rPr>
              <a:t>־</a:t>
            </a:r>
            <a:r>
              <a:rPr lang="he-IL" dirty="0" smtClean="0">
                <a:solidFill>
                  <a:schemeClr val="tx1"/>
                </a:solidFill>
              </a:rPr>
              <a:t>זוויגית לעומת רבייה זוויגית</a:t>
            </a:r>
            <a:endParaRPr lang="he-IL" dirty="0">
              <a:solidFill>
                <a:schemeClr val="tx1"/>
              </a:solidFill>
            </a:endParaRPr>
          </a:p>
          <a:p>
            <a:pPr>
              <a:lnSpc>
                <a:spcPct val="150000"/>
              </a:lnSpc>
              <a:buFontTx/>
              <a:buBlip>
                <a:blip r:embed="rId5"/>
              </a:buBlip>
              <a:defRPr/>
            </a:pPr>
            <a:r>
              <a:rPr lang="he-IL" dirty="0">
                <a:solidFill>
                  <a:schemeClr val="tx1"/>
                </a:solidFill>
              </a:rPr>
              <a:t> </a:t>
            </a:r>
            <a:r>
              <a:rPr lang="he-IL" u="sng" dirty="0">
                <a:solidFill>
                  <a:schemeClr val="tx1"/>
                </a:solidFill>
              </a:rPr>
              <a:t>רבייה </a:t>
            </a:r>
            <a:r>
              <a:rPr lang="he-IL" u="sng" dirty="0" smtClean="0">
                <a:solidFill>
                  <a:schemeClr val="tx1"/>
                </a:solidFill>
              </a:rPr>
              <a:t>אל</a:t>
            </a:r>
            <a:r>
              <a:rPr lang="he-IL" u="sng" dirty="0" smtClean="0">
                <a:solidFill>
                  <a:schemeClr val="tx1"/>
                </a:solidFill>
                <a:latin typeface="Arial"/>
                <a:cs typeface="Arial"/>
              </a:rPr>
              <a:t>־</a:t>
            </a:r>
            <a:r>
              <a:rPr lang="he-IL" u="sng" dirty="0" smtClean="0">
                <a:solidFill>
                  <a:schemeClr val="tx1"/>
                </a:solidFill>
              </a:rPr>
              <a:t>זוויגית </a:t>
            </a:r>
          </a:p>
          <a:p>
            <a:pPr lvl="1" fontAlgn="auto">
              <a:lnSpc>
                <a:spcPct val="150000"/>
              </a:lnSpc>
              <a:spcBef>
                <a:spcPts val="0"/>
              </a:spcBef>
              <a:spcAft>
                <a:spcPts val="0"/>
              </a:spcAft>
              <a:buClr>
                <a:schemeClr val="accent3"/>
              </a:buClr>
              <a:buFont typeface="Arial" pitchFamily="34" charset="0"/>
              <a:buChar char="•"/>
              <a:defRPr/>
            </a:pPr>
            <a:r>
              <a:rPr lang="he-IL" dirty="0" smtClean="0">
                <a:solidFill>
                  <a:schemeClr val="tx1"/>
                </a:solidFill>
              </a:rPr>
              <a:t> תהליך המיטוזה</a:t>
            </a:r>
          </a:p>
          <a:p>
            <a:pPr lvl="1" fontAlgn="auto">
              <a:lnSpc>
                <a:spcPct val="150000"/>
              </a:lnSpc>
              <a:spcBef>
                <a:spcPts val="0"/>
              </a:spcBef>
              <a:spcAft>
                <a:spcPts val="0"/>
              </a:spcAft>
              <a:buClr>
                <a:schemeClr val="accent3"/>
              </a:buClr>
              <a:buFont typeface="Arial" pitchFamily="34" charset="0"/>
              <a:buChar char="•"/>
              <a:defRPr/>
            </a:pPr>
            <a:r>
              <a:rPr lang="he-IL" dirty="0">
                <a:solidFill>
                  <a:schemeClr val="tx1"/>
                </a:solidFill>
              </a:rPr>
              <a:t> </a:t>
            </a:r>
            <a:r>
              <a:rPr lang="he-IL" dirty="0" smtClean="0">
                <a:solidFill>
                  <a:schemeClr val="tx1"/>
                </a:solidFill>
              </a:rPr>
              <a:t>דרכים </a:t>
            </a:r>
            <a:r>
              <a:rPr lang="he-IL" dirty="0">
                <a:solidFill>
                  <a:schemeClr val="tx1"/>
                </a:solidFill>
              </a:rPr>
              <a:t>שונות של רבייה </a:t>
            </a:r>
            <a:r>
              <a:rPr lang="he-IL" dirty="0" smtClean="0">
                <a:solidFill>
                  <a:schemeClr val="tx1"/>
                </a:solidFill>
              </a:rPr>
              <a:t>אל</a:t>
            </a:r>
            <a:r>
              <a:rPr lang="he-IL" dirty="0" smtClean="0">
                <a:solidFill>
                  <a:schemeClr val="tx1"/>
                </a:solidFill>
                <a:latin typeface="Arial"/>
                <a:cs typeface="Arial"/>
              </a:rPr>
              <a:t>־</a:t>
            </a:r>
            <a:r>
              <a:rPr lang="he-IL" dirty="0" smtClean="0">
                <a:solidFill>
                  <a:schemeClr val="tx1"/>
                </a:solidFill>
              </a:rPr>
              <a:t>זוויגית</a:t>
            </a:r>
            <a:endParaRPr lang="he-IL" dirty="0">
              <a:solidFill>
                <a:schemeClr val="tx1"/>
              </a:solidFill>
            </a:endParaRPr>
          </a:p>
          <a:p>
            <a:pPr lvl="1" fontAlgn="auto">
              <a:lnSpc>
                <a:spcPct val="150000"/>
              </a:lnSpc>
              <a:spcBef>
                <a:spcPts val="0"/>
              </a:spcBef>
              <a:spcAft>
                <a:spcPts val="0"/>
              </a:spcAft>
              <a:buClr>
                <a:schemeClr val="accent3"/>
              </a:buClr>
              <a:buFont typeface="Arial" pitchFamily="34" charset="0"/>
              <a:buChar char="•"/>
              <a:defRPr/>
            </a:pPr>
            <a:r>
              <a:rPr lang="he-IL" dirty="0">
                <a:solidFill>
                  <a:schemeClr val="tx1"/>
                </a:solidFill>
              </a:rPr>
              <a:t> רבייה </a:t>
            </a:r>
            <a:r>
              <a:rPr lang="he-IL" dirty="0" smtClean="0">
                <a:solidFill>
                  <a:schemeClr val="tx1"/>
                </a:solidFill>
              </a:rPr>
              <a:t>אל</a:t>
            </a:r>
            <a:r>
              <a:rPr lang="he-IL" dirty="0" smtClean="0">
                <a:solidFill>
                  <a:schemeClr val="tx1"/>
                </a:solidFill>
                <a:latin typeface="Arial"/>
                <a:cs typeface="Arial"/>
              </a:rPr>
              <a:t>־</a:t>
            </a:r>
            <a:r>
              <a:rPr lang="he-IL" dirty="0" smtClean="0">
                <a:solidFill>
                  <a:schemeClr val="tx1"/>
                </a:solidFill>
              </a:rPr>
              <a:t>זוויגית </a:t>
            </a:r>
            <a:r>
              <a:rPr lang="he-IL" dirty="0">
                <a:solidFill>
                  <a:schemeClr val="tx1"/>
                </a:solidFill>
              </a:rPr>
              <a:t>– יתרונות וחסרונות</a:t>
            </a:r>
          </a:p>
          <a:p>
            <a:pPr>
              <a:lnSpc>
                <a:spcPct val="150000"/>
              </a:lnSpc>
              <a:buFontTx/>
              <a:buBlip>
                <a:blip r:embed="rId5"/>
              </a:buBlip>
              <a:defRPr/>
            </a:pPr>
            <a:r>
              <a:rPr lang="he-IL" dirty="0">
                <a:solidFill>
                  <a:schemeClr val="tx1"/>
                </a:solidFill>
              </a:rPr>
              <a:t> </a:t>
            </a:r>
            <a:r>
              <a:rPr lang="he-IL" u="sng" dirty="0" smtClean="0">
                <a:solidFill>
                  <a:schemeClr val="tx1"/>
                </a:solidFill>
              </a:rPr>
              <a:t>רבייה זוויגית </a:t>
            </a:r>
          </a:p>
          <a:p>
            <a:pPr lvl="1" fontAlgn="auto">
              <a:lnSpc>
                <a:spcPct val="150000"/>
              </a:lnSpc>
              <a:spcBef>
                <a:spcPts val="0"/>
              </a:spcBef>
              <a:spcAft>
                <a:spcPts val="0"/>
              </a:spcAft>
              <a:buClr>
                <a:srgbClr val="FF6600"/>
              </a:buClr>
              <a:buFont typeface="Arial" pitchFamily="34" charset="0"/>
              <a:buChar char="•"/>
              <a:defRPr/>
            </a:pPr>
            <a:r>
              <a:rPr lang="he-IL" dirty="0" smtClean="0">
                <a:solidFill>
                  <a:schemeClr val="tx1"/>
                </a:solidFill>
              </a:rPr>
              <a:t> </a:t>
            </a:r>
            <a:r>
              <a:rPr lang="he-IL" dirty="0" smtClean="0">
                <a:solidFill>
                  <a:prstClr val="black"/>
                </a:solidFill>
              </a:rPr>
              <a:t>תהליך המיוזה</a:t>
            </a:r>
          </a:p>
          <a:p>
            <a:pPr lvl="1" fontAlgn="auto">
              <a:lnSpc>
                <a:spcPct val="150000"/>
              </a:lnSpc>
              <a:spcBef>
                <a:spcPts val="0"/>
              </a:spcBef>
              <a:spcAft>
                <a:spcPts val="0"/>
              </a:spcAft>
              <a:buClr>
                <a:srgbClr val="FF6600"/>
              </a:buClr>
              <a:buFont typeface="Arial" pitchFamily="34" charset="0"/>
              <a:buChar char="•"/>
              <a:defRPr/>
            </a:pPr>
            <a:r>
              <a:rPr lang="he-IL" dirty="0">
                <a:solidFill>
                  <a:prstClr val="black"/>
                </a:solidFill>
              </a:rPr>
              <a:t> </a:t>
            </a:r>
            <a:r>
              <a:rPr lang="he-IL" dirty="0" smtClean="0">
                <a:solidFill>
                  <a:prstClr val="black"/>
                </a:solidFill>
              </a:rPr>
              <a:t>רבייה זוויגית – יתרונות וחסרונות</a:t>
            </a:r>
            <a:endParaRPr lang="he-IL" dirty="0" smtClean="0">
              <a:solidFill>
                <a:schemeClr val="tx1"/>
              </a:solidFill>
            </a:endParaRPr>
          </a:p>
          <a:p>
            <a:pPr>
              <a:lnSpc>
                <a:spcPct val="150000"/>
              </a:lnSpc>
              <a:buFontTx/>
              <a:buBlip>
                <a:blip r:embed="rId5"/>
              </a:buBlip>
              <a:defRPr/>
            </a:pPr>
            <a:r>
              <a:rPr lang="he-IL" dirty="0" smtClean="0">
                <a:solidFill>
                  <a:schemeClr val="tx1"/>
                </a:solidFill>
              </a:rPr>
              <a:t> השוואה </a:t>
            </a:r>
            <a:r>
              <a:rPr lang="he-IL" dirty="0">
                <a:solidFill>
                  <a:schemeClr val="tx1"/>
                </a:solidFill>
              </a:rPr>
              <a:t>בין מיטוזה למיוזה</a:t>
            </a:r>
          </a:p>
          <a:p>
            <a:pPr fontAlgn="auto">
              <a:lnSpc>
                <a:spcPct val="150000"/>
              </a:lnSpc>
              <a:spcBef>
                <a:spcPts val="0"/>
              </a:spcBef>
              <a:spcAft>
                <a:spcPts val="0"/>
              </a:spcAft>
              <a:buClr>
                <a:schemeClr val="accent3"/>
              </a:buClr>
              <a:buFontTx/>
              <a:buBlip>
                <a:blip r:embed="rId6"/>
              </a:buBlip>
              <a:defRPr/>
            </a:pPr>
            <a:endParaRPr lang="he-IL" dirty="0">
              <a:solidFill>
                <a:schemeClr val="tx1"/>
              </a:solidFill>
            </a:endParaRPr>
          </a:p>
          <a:p>
            <a:pPr fontAlgn="auto">
              <a:lnSpc>
                <a:spcPct val="150000"/>
              </a:lnSpc>
              <a:spcBef>
                <a:spcPts val="0"/>
              </a:spcBef>
              <a:spcAft>
                <a:spcPts val="0"/>
              </a:spcAft>
              <a:buClr>
                <a:schemeClr val="accent3"/>
              </a:buClr>
              <a:defRPr/>
            </a:pPr>
            <a:endParaRPr lang="he-IL" dirty="0">
              <a:solidFill>
                <a:schemeClr val="tx1"/>
              </a:solidFill>
            </a:endParaRPr>
          </a:p>
        </p:txBody>
      </p:sp>
      <p:sp>
        <p:nvSpPr>
          <p:cNvPr id="41990" name="Rectangle 18"/>
          <p:cNvSpPr>
            <a:spLocks noChangeArrowheads="1"/>
          </p:cNvSpPr>
          <p:nvPr/>
        </p:nvSpPr>
        <p:spPr bwMode="auto">
          <a:xfrm>
            <a:off x="7308304" y="1772816"/>
            <a:ext cx="1581150" cy="400050"/>
          </a:xfrm>
          <a:prstGeom prst="rect">
            <a:avLst/>
          </a:prstGeom>
          <a:noFill/>
          <a:ln>
            <a:noFill/>
          </a:ln>
          <a:extLst/>
        </p:spPr>
        <p:txBody>
          <a:bodyPr wrap="none">
            <a:spAutoFit/>
          </a:bodyPr>
          <a:lstStyle/>
          <a:p>
            <a:pPr>
              <a:defRPr/>
            </a:pPr>
            <a:r>
              <a:rPr lang="he-IL" sz="2000" b="1" dirty="0">
                <a:solidFill>
                  <a:srgbClr val="1D4C72"/>
                </a:solidFill>
              </a:rPr>
              <a:t>נושאי השיעור</a:t>
            </a:r>
            <a:endParaRPr lang="he-IL" sz="2000" b="1" dirty="0">
              <a:solidFill>
                <a:schemeClr val="accent6">
                  <a:lumMod val="50000"/>
                  <a:lumOff val="50000"/>
                </a:schemeClr>
              </a:solidFill>
            </a:endParaRPr>
          </a:p>
        </p:txBody>
      </p:sp>
      <p:sp>
        <p:nvSpPr>
          <p:cNvPr id="21" name="כותרת 6"/>
          <p:cNvSpPr txBox="1">
            <a:spLocks/>
          </p:cNvSpPr>
          <p:nvPr/>
        </p:nvSpPr>
        <p:spPr>
          <a:xfrm>
            <a:off x="357188" y="1108075"/>
            <a:ext cx="8572500" cy="571500"/>
          </a:xfrm>
          <a:prstGeom prst="rect">
            <a:avLst/>
          </a:prstGeom>
        </p:spPr>
        <p:txBody>
          <a:bodyPr/>
          <a:lstStyle/>
          <a:p>
            <a:pPr eaLnBrk="0" fontAlgn="auto" hangingPunct="0">
              <a:spcBef>
                <a:spcPts val="0"/>
              </a:spcBef>
              <a:spcAft>
                <a:spcPts val="0"/>
              </a:spcAft>
              <a:defRPr/>
            </a:pPr>
            <a:r>
              <a:rPr lang="he-IL" sz="3600" b="1" dirty="0">
                <a:solidFill>
                  <a:srgbClr val="FF6600"/>
                </a:solidFill>
                <a:latin typeface="+mn-lt"/>
                <a:cs typeface="+mn-cs"/>
              </a:rPr>
              <a:t>מבוא, רבייה </a:t>
            </a:r>
            <a:r>
              <a:rPr lang="he-IL" sz="3600" b="1" dirty="0" smtClean="0">
                <a:solidFill>
                  <a:srgbClr val="FF6600"/>
                </a:solidFill>
                <a:latin typeface="+mn-lt"/>
                <a:cs typeface="+mn-cs"/>
              </a:rPr>
              <a:t>אל</a:t>
            </a:r>
            <a:r>
              <a:rPr lang="he-IL" sz="3600" b="1" dirty="0" smtClean="0">
                <a:solidFill>
                  <a:srgbClr val="FF6600"/>
                </a:solidFill>
                <a:latin typeface="Arial"/>
                <a:cs typeface="Arial"/>
              </a:rPr>
              <a:t>־</a:t>
            </a:r>
            <a:r>
              <a:rPr lang="he-IL" sz="3600" b="1" dirty="0" smtClean="0">
                <a:solidFill>
                  <a:srgbClr val="FF6600"/>
                </a:solidFill>
                <a:latin typeface="+mn-lt"/>
                <a:cs typeface="+mn-cs"/>
              </a:rPr>
              <a:t>זוויגית </a:t>
            </a:r>
            <a:r>
              <a:rPr lang="he-IL" sz="3600" b="1" dirty="0">
                <a:solidFill>
                  <a:srgbClr val="FF6600"/>
                </a:solidFill>
                <a:latin typeface="+mn-lt"/>
                <a:cs typeface="+mn-cs"/>
              </a:rPr>
              <a:t>ורבייה זוויגית</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1139"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8" name="TextBox 7"/>
          <p:cNvSpPr txBox="1"/>
          <p:nvPr/>
        </p:nvSpPr>
        <p:spPr>
          <a:xfrm>
            <a:off x="3203575" y="6359525"/>
            <a:ext cx="4316413" cy="50800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9" name="TextBox 8"/>
          <p:cNvSpPr txBox="1"/>
          <p:nvPr/>
        </p:nvSpPr>
        <p:spPr>
          <a:xfrm>
            <a:off x="231775" y="419100"/>
            <a:ext cx="8221663" cy="1754188"/>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a:t>
            </a:r>
            <a:r>
              <a:rPr lang="he-IL" b="1" dirty="0" smtClean="0">
                <a:solidFill>
                  <a:srgbClr val="1D4C72"/>
                </a:solidFill>
              </a:rPr>
              <a:t>1:</a:t>
            </a:r>
            <a:endParaRPr lang="he-IL" b="1" dirty="0">
              <a:solidFill>
                <a:srgbClr val="1D4C72"/>
              </a:solidFill>
            </a:endParaRPr>
          </a:p>
          <a:p>
            <a:pPr>
              <a:defRPr/>
            </a:pPr>
            <a:r>
              <a:rPr lang="he-IL" dirty="0">
                <a:solidFill>
                  <a:srgbClr val="1D4C72"/>
                </a:solidFill>
              </a:rPr>
              <a:t>בסכֵמה נראה תא האם ושני תאי הבת שנוצרו ממנו בתהליך מיטוזה.</a:t>
            </a:r>
          </a:p>
          <a:p>
            <a:pPr>
              <a:defRPr/>
            </a:pPr>
            <a:r>
              <a:rPr lang="he-IL" dirty="0">
                <a:solidFill>
                  <a:srgbClr val="1D4C72"/>
                </a:solidFill>
              </a:rPr>
              <a:t>א. ציירו את הכרומוזומים בתאי הבת.</a:t>
            </a:r>
          </a:p>
          <a:p>
            <a:pPr>
              <a:defRPr/>
            </a:pPr>
            <a:r>
              <a:rPr lang="he-IL" dirty="0">
                <a:solidFill>
                  <a:srgbClr val="1D4C72"/>
                </a:solidFill>
              </a:rPr>
              <a:t>ב. מלאו את תעודות הזהות </a:t>
            </a:r>
            <a:r>
              <a:rPr lang="he-IL" dirty="0">
                <a:solidFill>
                  <a:srgbClr val="1F497D"/>
                </a:solidFill>
              </a:rPr>
              <a:t>בעזרת השלמת החסר או מחיקת המיותר.</a:t>
            </a:r>
          </a:p>
          <a:p>
            <a:pPr>
              <a:defRPr/>
            </a:pPr>
            <a:r>
              <a:rPr lang="he-IL" dirty="0">
                <a:solidFill>
                  <a:srgbClr val="1F497D"/>
                </a:solidFill>
              </a:rPr>
              <a:t>ג. מחקו את המיותר: במיטוזה חלה הפרדה </a:t>
            </a:r>
            <a:r>
              <a:rPr lang="he-IL" dirty="0">
                <a:solidFill>
                  <a:srgbClr val="1D4C72"/>
                </a:solidFill>
              </a:rPr>
              <a:t>בין </a:t>
            </a:r>
            <a:r>
              <a:rPr lang="he-IL" dirty="0">
                <a:solidFill>
                  <a:srgbClr val="FF6600"/>
                </a:solidFill>
              </a:rPr>
              <a:t>כרומטידות אחיות של כל </a:t>
            </a:r>
          </a:p>
          <a:p>
            <a:pPr>
              <a:defRPr/>
            </a:pPr>
            <a:r>
              <a:rPr lang="he-IL" dirty="0">
                <a:solidFill>
                  <a:srgbClr val="FF6600"/>
                </a:solidFill>
              </a:rPr>
              <a:t>   כרומוזום</a:t>
            </a:r>
            <a:r>
              <a:rPr lang="he-IL" dirty="0">
                <a:solidFill>
                  <a:srgbClr val="1D4C72"/>
                </a:solidFill>
              </a:rPr>
              <a:t>/כרומוזומים הומולוגיים.</a:t>
            </a:r>
          </a:p>
        </p:txBody>
      </p:sp>
      <p:sp>
        <p:nvSpPr>
          <p:cNvPr id="91142" name="Line 13"/>
          <p:cNvSpPr>
            <a:spLocks noChangeShapeType="1"/>
          </p:cNvSpPr>
          <p:nvPr/>
        </p:nvSpPr>
        <p:spPr bwMode="auto">
          <a:xfrm flipH="1">
            <a:off x="1476375" y="3894138"/>
            <a:ext cx="215900" cy="7127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91143" name="Line 14"/>
          <p:cNvSpPr>
            <a:spLocks noChangeShapeType="1"/>
          </p:cNvSpPr>
          <p:nvPr/>
        </p:nvSpPr>
        <p:spPr bwMode="auto">
          <a:xfrm>
            <a:off x="2771775" y="3763963"/>
            <a:ext cx="144463" cy="842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17" name="TextBox 16"/>
          <p:cNvSpPr txBox="1"/>
          <p:nvPr/>
        </p:nvSpPr>
        <p:spPr>
          <a:xfrm>
            <a:off x="4302125" y="2185988"/>
            <a:ext cx="4627563" cy="1814512"/>
          </a:xfrm>
          <a:prstGeom prst="rect">
            <a:avLst/>
          </a:prstGeom>
          <a:noFill/>
          <a:ln w="22225">
            <a:solidFill>
              <a:schemeClr val="accent1"/>
            </a:solidFill>
          </a:ln>
          <a:effectLst>
            <a:outerShdw sx="101000" sy="101000" algn="ctr" rotWithShape="0">
              <a:schemeClr val="bg1">
                <a:lumMod val="75000"/>
              </a:schemeClr>
            </a:outerShdw>
          </a:effectLst>
        </p:spPr>
        <p:txBody>
          <a:bodyPr/>
          <a:lstStyle/>
          <a:p>
            <a:pPr>
              <a:defRPr/>
            </a:pPr>
            <a:r>
              <a:rPr lang="he-IL" u="sng" dirty="0">
                <a:solidFill>
                  <a:prstClr val="black"/>
                </a:solidFill>
              </a:rPr>
              <a:t>תא האם- תעודת זהות</a:t>
            </a:r>
          </a:p>
          <a:p>
            <a:pPr>
              <a:defRPr/>
            </a:pPr>
            <a:r>
              <a:rPr lang="he-IL" noProof="1">
                <a:solidFill>
                  <a:prstClr val="black"/>
                </a:solidFill>
              </a:rPr>
              <a:t>הפלואידי/</a:t>
            </a:r>
            <a:r>
              <a:rPr lang="he-IL" noProof="1">
                <a:solidFill>
                  <a:srgbClr val="FF6600"/>
                </a:solidFill>
              </a:rPr>
              <a:t>דיפלואידי</a:t>
            </a:r>
          </a:p>
          <a:p>
            <a:pPr>
              <a:defRPr/>
            </a:pPr>
            <a:r>
              <a:rPr lang="he-IL" dirty="0">
                <a:solidFill>
                  <a:prstClr val="black"/>
                </a:solidFill>
              </a:rPr>
              <a:t>מספר כרומוזומים </a:t>
            </a:r>
            <a:r>
              <a:rPr lang="he-IL" dirty="0">
                <a:solidFill>
                  <a:srgbClr val="FF6600"/>
                </a:solidFill>
              </a:rPr>
              <a:t>4</a:t>
            </a:r>
          </a:p>
          <a:p>
            <a:pPr>
              <a:defRPr/>
            </a:pPr>
            <a:r>
              <a:rPr lang="he-IL" dirty="0">
                <a:solidFill>
                  <a:prstClr val="black"/>
                </a:solidFill>
              </a:rPr>
              <a:t>מכיל זוגות של כרומוזומים הומולוגיים </a:t>
            </a:r>
            <a:r>
              <a:rPr lang="he-IL" dirty="0">
                <a:solidFill>
                  <a:srgbClr val="FF6600"/>
                </a:solidFill>
              </a:rPr>
              <a:t>כן</a:t>
            </a:r>
            <a:r>
              <a:rPr lang="he-IL" dirty="0">
                <a:solidFill>
                  <a:prstClr val="black"/>
                </a:solidFill>
              </a:rPr>
              <a:t>/לא</a:t>
            </a:r>
          </a:p>
          <a:p>
            <a:pPr>
              <a:defRPr/>
            </a:pPr>
            <a:r>
              <a:rPr lang="he-IL" dirty="0">
                <a:solidFill>
                  <a:prstClr val="black"/>
                </a:solidFill>
              </a:rPr>
              <a:t>מספר זוגות הכרומוזומים ההומולוגיים </a:t>
            </a:r>
            <a:r>
              <a:rPr lang="he-IL" dirty="0">
                <a:solidFill>
                  <a:srgbClr val="FF6600"/>
                </a:solidFill>
              </a:rPr>
              <a:t>2</a:t>
            </a:r>
          </a:p>
          <a:p>
            <a:pPr>
              <a:defRPr/>
            </a:pPr>
            <a:r>
              <a:rPr lang="he-IL" dirty="0">
                <a:solidFill>
                  <a:prstClr val="black"/>
                </a:solidFill>
              </a:rPr>
              <a:t>מספר מולקולות </a:t>
            </a:r>
            <a:r>
              <a:rPr lang="he-IL" dirty="0" smtClean="0">
                <a:solidFill>
                  <a:prstClr val="black"/>
                </a:solidFill>
              </a:rPr>
              <a:t>ה</a:t>
            </a:r>
            <a:r>
              <a:rPr lang="he-IL" dirty="0" smtClean="0">
                <a:solidFill>
                  <a:prstClr val="black"/>
                </a:solidFill>
                <a:latin typeface="Arial"/>
                <a:cs typeface="Arial"/>
              </a:rPr>
              <a:t>־</a:t>
            </a:r>
            <a:r>
              <a:rPr lang="en-US" dirty="0" smtClean="0">
                <a:solidFill>
                  <a:prstClr val="black"/>
                </a:solidFill>
              </a:rPr>
              <a:t>DNA</a:t>
            </a:r>
            <a:r>
              <a:rPr lang="he-IL" dirty="0" smtClean="0">
                <a:solidFill>
                  <a:prstClr val="black"/>
                </a:solidFill>
              </a:rPr>
              <a:t> </a:t>
            </a:r>
            <a:r>
              <a:rPr lang="he-IL" dirty="0">
                <a:solidFill>
                  <a:prstClr val="black"/>
                </a:solidFill>
              </a:rPr>
              <a:t>בתא בתחילת המיטוזה </a:t>
            </a:r>
            <a:r>
              <a:rPr lang="he-IL" dirty="0">
                <a:solidFill>
                  <a:srgbClr val="FF6600"/>
                </a:solidFill>
              </a:rPr>
              <a:t>8</a:t>
            </a:r>
          </a:p>
          <a:p>
            <a:pPr>
              <a:defRPr/>
            </a:pPr>
            <a:endParaRPr lang="he-IL" dirty="0">
              <a:solidFill>
                <a:prstClr val="black"/>
              </a:solidFill>
            </a:endParaRPr>
          </a:p>
          <a:p>
            <a:pPr>
              <a:defRPr/>
            </a:pPr>
            <a:endParaRPr lang="he-IL" dirty="0">
              <a:solidFill>
                <a:prstClr val="black"/>
              </a:solidFill>
            </a:endParaRPr>
          </a:p>
        </p:txBody>
      </p:sp>
      <p:sp>
        <p:nvSpPr>
          <p:cNvPr id="15" name="TextBox 14"/>
          <p:cNvSpPr txBox="1"/>
          <p:nvPr/>
        </p:nvSpPr>
        <p:spPr>
          <a:xfrm>
            <a:off x="4286250" y="4286250"/>
            <a:ext cx="4643438" cy="2327275"/>
          </a:xfrm>
          <a:prstGeom prst="rect">
            <a:avLst/>
          </a:prstGeom>
          <a:noFill/>
          <a:ln w="22225">
            <a:solidFill>
              <a:schemeClr val="accent1"/>
            </a:solidFill>
          </a:ln>
          <a:effectLst>
            <a:outerShdw sx="101000" sy="101000" algn="ctr" rotWithShape="0">
              <a:schemeClr val="bg1">
                <a:lumMod val="75000"/>
              </a:schemeClr>
            </a:outerShdw>
          </a:effectLst>
        </p:spPr>
        <p:txBody>
          <a:bodyPr/>
          <a:lstStyle/>
          <a:p>
            <a:pPr>
              <a:defRPr/>
            </a:pPr>
            <a:r>
              <a:rPr lang="he-IL" u="sng" dirty="0">
                <a:solidFill>
                  <a:prstClr val="black"/>
                </a:solidFill>
              </a:rPr>
              <a:t>כל אחד מתאי בת – תעודת זהות</a:t>
            </a:r>
          </a:p>
          <a:p>
            <a:pPr>
              <a:defRPr/>
            </a:pPr>
            <a:r>
              <a:rPr lang="he-IL" noProof="1">
                <a:solidFill>
                  <a:prstClr val="black"/>
                </a:solidFill>
              </a:rPr>
              <a:t>הפלואידי/</a:t>
            </a:r>
            <a:r>
              <a:rPr lang="he-IL" noProof="1">
                <a:solidFill>
                  <a:srgbClr val="FF6600"/>
                </a:solidFill>
              </a:rPr>
              <a:t>דיפלואידי</a:t>
            </a:r>
          </a:p>
          <a:p>
            <a:pPr>
              <a:defRPr/>
            </a:pPr>
            <a:r>
              <a:rPr lang="he-IL" dirty="0">
                <a:solidFill>
                  <a:prstClr val="black"/>
                </a:solidFill>
              </a:rPr>
              <a:t>מספר כרומוזומים  </a:t>
            </a:r>
            <a:r>
              <a:rPr lang="he-IL" dirty="0">
                <a:solidFill>
                  <a:srgbClr val="FF6600"/>
                </a:solidFill>
              </a:rPr>
              <a:t>4</a:t>
            </a:r>
          </a:p>
          <a:p>
            <a:pPr>
              <a:defRPr/>
            </a:pPr>
            <a:r>
              <a:rPr lang="he-IL" dirty="0">
                <a:solidFill>
                  <a:prstClr val="black"/>
                </a:solidFill>
              </a:rPr>
              <a:t>מכיל זוגות של כרומוזומים הומולוגיים </a:t>
            </a:r>
            <a:r>
              <a:rPr lang="he-IL" dirty="0">
                <a:solidFill>
                  <a:srgbClr val="FF6600"/>
                </a:solidFill>
              </a:rPr>
              <a:t>כן</a:t>
            </a:r>
            <a:r>
              <a:rPr lang="he-IL" dirty="0">
                <a:solidFill>
                  <a:prstClr val="black"/>
                </a:solidFill>
              </a:rPr>
              <a:t>/לא</a:t>
            </a:r>
            <a:endParaRPr lang="he-IL" dirty="0">
              <a:solidFill>
                <a:srgbClr val="FF6600"/>
              </a:solidFill>
            </a:endParaRPr>
          </a:p>
          <a:p>
            <a:pPr>
              <a:defRPr/>
            </a:pPr>
            <a:r>
              <a:rPr lang="he-IL" dirty="0">
                <a:solidFill>
                  <a:prstClr val="black"/>
                </a:solidFill>
              </a:rPr>
              <a:t>מספר זוגות הכרומוזומים ההומולוגיים </a:t>
            </a:r>
            <a:r>
              <a:rPr lang="he-IL" dirty="0">
                <a:solidFill>
                  <a:srgbClr val="FF6600"/>
                </a:solidFill>
              </a:rPr>
              <a:t>2</a:t>
            </a:r>
          </a:p>
          <a:p>
            <a:pPr>
              <a:defRPr/>
            </a:pPr>
            <a:r>
              <a:rPr lang="he-IL" dirty="0">
                <a:solidFill>
                  <a:prstClr val="black"/>
                </a:solidFill>
              </a:rPr>
              <a:t>מספר מולקולות </a:t>
            </a:r>
            <a:r>
              <a:rPr lang="he-IL" dirty="0" smtClean="0">
                <a:solidFill>
                  <a:prstClr val="black"/>
                </a:solidFill>
              </a:rPr>
              <a:t>ה</a:t>
            </a:r>
            <a:r>
              <a:rPr lang="he-IL" dirty="0" smtClean="0">
                <a:solidFill>
                  <a:prstClr val="black"/>
                </a:solidFill>
                <a:latin typeface="Arial"/>
                <a:cs typeface="Arial"/>
              </a:rPr>
              <a:t>־</a:t>
            </a:r>
            <a:r>
              <a:rPr lang="en-US" dirty="0" smtClean="0">
                <a:solidFill>
                  <a:prstClr val="black"/>
                </a:solidFill>
              </a:rPr>
              <a:t>DNA</a:t>
            </a:r>
            <a:r>
              <a:rPr lang="he-IL" dirty="0" smtClean="0">
                <a:solidFill>
                  <a:prstClr val="black"/>
                </a:solidFill>
              </a:rPr>
              <a:t> </a:t>
            </a:r>
            <a:r>
              <a:rPr lang="he-IL" dirty="0">
                <a:solidFill>
                  <a:prstClr val="black"/>
                </a:solidFill>
              </a:rPr>
              <a:t>בתא </a:t>
            </a:r>
            <a:r>
              <a:rPr lang="he-IL" dirty="0">
                <a:solidFill>
                  <a:srgbClr val="FF6600"/>
                </a:solidFill>
              </a:rPr>
              <a:t>4</a:t>
            </a:r>
          </a:p>
          <a:p>
            <a:pPr>
              <a:defRPr/>
            </a:pPr>
            <a:r>
              <a:rPr lang="he-IL" dirty="0">
                <a:solidFill>
                  <a:prstClr val="black"/>
                </a:solidFill>
              </a:rPr>
              <a:t>זהה מבחינה גנטית לתא הבת האחר </a:t>
            </a:r>
            <a:r>
              <a:rPr lang="he-IL" dirty="0">
                <a:solidFill>
                  <a:srgbClr val="FF6600"/>
                </a:solidFill>
              </a:rPr>
              <a:t>כן</a:t>
            </a:r>
            <a:r>
              <a:rPr lang="he-IL" dirty="0">
                <a:solidFill>
                  <a:prstClr val="black"/>
                </a:solidFill>
              </a:rPr>
              <a:t>/לא</a:t>
            </a:r>
          </a:p>
          <a:p>
            <a:pPr>
              <a:defRPr/>
            </a:pPr>
            <a:r>
              <a:rPr lang="he-IL" dirty="0">
                <a:solidFill>
                  <a:prstClr val="black"/>
                </a:solidFill>
              </a:rPr>
              <a:t>זהה מבחינה גנטית לתא האם </a:t>
            </a:r>
            <a:r>
              <a:rPr lang="he-IL" dirty="0">
                <a:solidFill>
                  <a:srgbClr val="FF6600"/>
                </a:solidFill>
              </a:rPr>
              <a:t>כן</a:t>
            </a:r>
            <a:r>
              <a:rPr lang="he-IL" dirty="0">
                <a:solidFill>
                  <a:prstClr val="black"/>
                </a:solidFill>
              </a:rPr>
              <a:t>/לא</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p:txBody>
      </p:sp>
      <p:sp>
        <p:nvSpPr>
          <p:cNvPr id="1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871FD9D-CE99-49DA-A232-89EE61148F97}" type="slidenum">
              <a:rPr lang="he-IL" sz="1200" smtClean="0">
                <a:solidFill>
                  <a:prstClr val="white">
                    <a:lumMod val="75000"/>
                  </a:prstClr>
                </a:solidFill>
              </a:rPr>
              <a:pPr fontAlgn="base">
                <a:spcBef>
                  <a:spcPct val="0"/>
                </a:spcBef>
                <a:spcAft>
                  <a:spcPct val="0"/>
                </a:spcAft>
                <a:defRPr/>
              </a:pPr>
              <a:t>10</a:t>
            </a:fld>
            <a:endParaRPr lang="he-IL" sz="1200" dirty="0" smtClean="0">
              <a:solidFill>
                <a:prstClr val="white">
                  <a:lumMod val="75000"/>
                </a:prstClr>
              </a:solidFill>
            </a:endParaRPr>
          </a:p>
        </p:txBody>
      </p:sp>
      <p:pic>
        <p:nvPicPr>
          <p:cNvPr id="9114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075" y="2163763"/>
            <a:ext cx="16795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8"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 y="4619625"/>
            <a:ext cx="35655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751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571500"/>
            <a:ext cx="8429625" cy="35718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במהלך רבייה </a:t>
            </a:r>
            <a:r>
              <a:rPr lang="he-IL" dirty="0" smtClean="0">
                <a:solidFill>
                  <a:prstClr val="black"/>
                </a:solidFill>
              </a:rPr>
              <a:t>אל</a:t>
            </a:r>
            <a:r>
              <a:rPr lang="he-IL" dirty="0" smtClean="0">
                <a:solidFill>
                  <a:prstClr val="black"/>
                </a:solidFill>
                <a:latin typeface="Arial"/>
                <a:cs typeface="Arial"/>
              </a:rPr>
              <a:t>־</a:t>
            </a:r>
            <a:r>
              <a:rPr lang="he-IL" dirty="0" smtClean="0">
                <a:solidFill>
                  <a:prstClr val="black"/>
                </a:solidFill>
              </a:rPr>
              <a:t>זוויגית </a:t>
            </a:r>
            <a:r>
              <a:rPr lang="he-IL" dirty="0">
                <a:solidFill>
                  <a:prstClr val="black"/>
                </a:solidFill>
              </a:rPr>
              <a:t>ביצורים </a:t>
            </a:r>
            <a:r>
              <a:rPr lang="he-IL" dirty="0" smtClean="0">
                <a:solidFill>
                  <a:prstClr val="black"/>
                </a:solidFill>
              </a:rPr>
              <a:t>רב</a:t>
            </a:r>
            <a:r>
              <a:rPr lang="he-IL" dirty="0" smtClean="0">
                <a:solidFill>
                  <a:prstClr val="black"/>
                </a:solidFill>
                <a:latin typeface="Arial"/>
                <a:cs typeface="Arial"/>
              </a:rPr>
              <a:t>־</a:t>
            </a:r>
            <a:r>
              <a:rPr lang="he-IL" dirty="0" smtClean="0">
                <a:solidFill>
                  <a:prstClr val="black"/>
                </a:solidFill>
              </a:rPr>
              <a:t>תאיים</a:t>
            </a:r>
            <a:r>
              <a:rPr lang="he-IL" dirty="0">
                <a:solidFill>
                  <a:prstClr val="black"/>
                </a:solidFill>
              </a:rPr>
              <a:t>, חלק מגופו של פרט אחד נפרד ממנו ומתפתח ליצור </a:t>
            </a:r>
            <a:r>
              <a:rPr lang="he-IL" dirty="0" smtClean="0">
                <a:solidFill>
                  <a:prstClr val="black"/>
                </a:solidFill>
              </a:rPr>
              <a:t>חדש הזהה לחלוטין מבחינה גנטית להורה, </a:t>
            </a:r>
            <a:r>
              <a:rPr lang="he-IL" dirty="0" smtClean="0"/>
              <a:t>שיכול </a:t>
            </a:r>
            <a:r>
              <a:rPr lang="he-IL" dirty="0"/>
              <a:t>ל</a:t>
            </a:r>
            <a:r>
              <a:rPr lang="he-IL" dirty="0">
                <a:solidFill>
                  <a:prstClr val="black"/>
                </a:solidFill>
              </a:rPr>
              <a:t>המשיך לחיות באופן עצמאי.</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דוגמאות לדרכים שונות של רבייה </a:t>
            </a:r>
            <a:r>
              <a:rPr lang="he-IL" b="1" dirty="0" smtClean="0">
                <a:solidFill>
                  <a:prstClr val="black"/>
                </a:solidFill>
              </a:rPr>
              <a:t>אל</a:t>
            </a:r>
            <a:r>
              <a:rPr lang="he-IL" b="1" dirty="0" smtClean="0">
                <a:solidFill>
                  <a:prstClr val="black"/>
                </a:solidFill>
                <a:latin typeface="Arial"/>
                <a:cs typeface="Arial"/>
              </a:rPr>
              <a:t>־</a:t>
            </a:r>
            <a:r>
              <a:rPr lang="he-IL" b="1" dirty="0" smtClean="0">
                <a:solidFill>
                  <a:prstClr val="black"/>
                </a:solidFill>
              </a:rPr>
              <a:t>זוויגית </a:t>
            </a:r>
            <a:r>
              <a:rPr lang="he-IL" b="1" dirty="0">
                <a:solidFill>
                  <a:prstClr val="black"/>
                </a:solidFill>
              </a:rPr>
              <a:t>בצמחים:</a:t>
            </a:r>
          </a:p>
          <a:p>
            <a:pPr fontAlgn="auto">
              <a:spcBef>
                <a:spcPts val="0"/>
              </a:spcBef>
              <a:spcAft>
                <a:spcPts val="0"/>
              </a:spcAft>
              <a:defRPr/>
            </a:pPr>
            <a:endParaRPr lang="he-IL" sz="1400" dirty="0">
              <a:solidFill>
                <a:prstClr val="black"/>
              </a:solidFill>
            </a:endParaRPr>
          </a:p>
          <a:p>
            <a:pPr fontAlgn="auto">
              <a:spcBef>
                <a:spcPts val="0"/>
              </a:spcBef>
              <a:spcAft>
                <a:spcPts val="0"/>
              </a:spcAft>
              <a:defRPr/>
            </a:pPr>
            <a:r>
              <a:rPr lang="he-IL" dirty="0">
                <a:solidFill>
                  <a:srgbClr val="FF6600"/>
                </a:solidFill>
              </a:rPr>
              <a:t>1. </a:t>
            </a:r>
            <a:r>
              <a:rPr lang="he-IL" u="sng" dirty="0">
                <a:solidFill>
                  <a:srgbClr val="FF6600"/>
                </a:solidFill>
              </a:rPr>
              <a:t>שלוחות</a:t>
            </a:r>
          </a:p>
          <a:p>
            <a:pPr fontAlgn="auto">
              <a:spcBef>
                <a:spcPts val="0"/>
              </a:spcBef>
              <a:spcAft>
                <a:spcPts val="0"/>
              </a:spcAft>
              <a:defRPr/>
            </a:pPr>
            <a:r>
              <a:rPr lang="he-IL" dirty="0">
                <a:solidFill>
                  <a:prstClr val="black"/>
                </a:solidFill>
              </a:rPr>
              <a:t>יש צמחים שגבעוליהם אופקיים וגדלים לצדדים במקביל </a:t>
            </a:r>
            <a:r>
              <a:rPr lang="he-IL" dirty="0"/>
              <a:t>לקרקע. לאורכן של שלוחות </a:t>
            </a:r>
            <a:r>
              <a:rPr lang="he-IL" dirty="0" smtClean="0"/>
              <a:t>אלו </a:t>
            </a:r>
            <a:r>
              <a:rPr lang="he-IL" dirty="0"/>
              <a:t>צומחים ניצנים המתפתחים לצמחים נוספים שמתנתקים מן השלוחה וגדלים בתור צמחים עצמאיים.</a:t>
            </a:r>
          </a:p>
          <a:p>
            <a:pPr fontAlgn="auto">
              <a:spcBef>
                <a:spcPts val="0"/>
              </a:spcBef>
              <a:spcAft>
                <a:spcPts val="0"/>
              </a:spcAft>
              <a:defRPr/>
            </a:pPr>
            <a:r>
              <a:rPr lang="he-IL" dirty="0"/>
              <a:t>לדוגמה: מינים שונים של דשא, תות שדה, פטל, חמציץ.</a:t>
            </a:r>
          </a:p>
          <a:p>
            <a:pPr fontAlgn="auto">
              <a:spcBef>
                <a:spcPts val="0"/>
              </a:spcBef>
              <a:spcAft>
                <a:spcPts val="0"/>
              </a:spcAft>
              <a:defRPr/>
            </a:pPr>
            <a:endParaRPr lang="he-IL" dirty="0">
              <a:solidFill>
                <a:prstClr val="black"/>
              </a:solidFill>
            </a:endParaRP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65EF51D-06B3-4609-87E1-A048CB583ECB}" type="slidenum">
              <a:rPr lang="he-IL" smtClean="0">
                <a:solidFill>
                  <a:srgbClr val="A6A6A6"/>
                </a:solidFill>
              </a:rPr>
              <a:pPr>
                <a:defRPr/>
              </a:pPr>
              <a:t>11</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דרכי 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 בצמחים: שלוחות</a:t>
            </a:r>
            <a:endParaRPr lang="he-IL" sz="1800" dirty="0">
              <a:solidFill>
                <a:srgbClr val="FF6600"/>
              </a:solidFill>
            </a:endParaRPr>
          </a:p>
        </p:txBody>
      </p:sp>
      <p:grpSp>
        <p:nvGrpSpPr>
          <p:cNvPr id="53254" name="קבוצה 14"/>
          <p:cNvGrpSpPr>
            <a:grpSpLocks/>
          </p:cNvGrpSpPr>
          <p:nvPr/>
        </p:nvGrpSpPr>
        <p:grpSpPr bwMode="auto">
          <a:xfrm>
            <a:off x="225425" y="3789043"/>
            <a:ext cx="8450263" cy="2304255"/>
            <a:chOff x="181200" y="4572008"/>
            <a:chExt cx="8449118" cy="2304269"/>
          </a:xfrm>
        </p:grpSpPr>
        <p:pic>
          <p:nvPicPr>
            <p:cNvPr id="53257" name="תמונה 5" descr="תות_שלוחות_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7314" y="4572008"/>
              <a:ext cx="3000396"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תמונה 6" descr="חמציץ קטן_שלוחות_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200" y="4572008"/>
              <a:ext cx="2667019"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תמונה 8" descr="דשא_שלוחות_1_נורית.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184" y="4572008"/>
              <a:ext cx="2667019"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201762" y="6447649"/>
              <a:ext cx="1428556" cy="428628"/>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latin typeface="+mn-lt"/>
                  <a:cs typeface="+mn-cs"/>
                </a:rPr>
                <a:t>שלוחות של דשא</a:t>
              </a:r>
            </a:p>
          </p:txBody>
        </p:sp>
        <p:sp>
          <p:nvSpPr>
            <p:cNvPr id="11" name="TextBox 10"/>
            <p:cNvSpPr txBox="1"/>
            <p:nvPr/>
          </p:nvSpPr>
          <p:spPr>
            <a:xfrm>
              <a:off x="4143063" y="6447647"/>
              <a:ext cx="1785696" cy="428628"/>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latin typeface="+mn-lt"/>
                  <a:cs typeface="+mn-cs"/>
                </a:rPr>
                <a:t>שלוחות של תות שדה</a:t>
              </a:r>
            </a:p>
          </p:txBody>
        </p:sp>
        <p:sp>
          <p:nvSpPr>
            <p:cNvPr id="12" name="TextBox 11"/>
            <p:cNvSpPr txBox="1"/>
            <p:nvPr/>
          </p:nvSpPr>
          <p:spPr>
            <a:xfrm>
              <a:off x="1357379" y="6447647"/>
              <a:ext cx="1499984" cy="428628"/>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latin typeface="+mn-lt"/>
                  <a:cs typeface="+mn-cs"/>
                </a:rPr>
                <a:t>שלוחות של חמציץ</a:t>
              </a:r>
            </a:p>
          </p:txBody>
        </p:sp>
      </p:grpSp>
      <p:sp>
        <p:nvSpPr>
          <p:cNvPr id="14" name="TextBox 13"/>
          <p:cNvSpPr txBox="1"/>
          <p:nvPr/>
        </p:nvSpPr>
        <p:spPr>
          <a:xfrm>
            <a:off x="7281919" y="5986139"/>
            <a:ext cx="1357313" cy="214313"/>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100" dirty="0">
                <a:latin typeface="+mn-lt"/>
                <a:cs typeface="+mn-cs"/>
              </a:rPr>
              <a:t>© ד"ר נורית קינן</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608013"/>
            <a:ext cx="8429625" cy="28654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prstClr val="black"/>
                </a:solidFill>
              </a:rPr>
              <a:t>דוגמאות לדרכים שונות של רבייה </a:t>
            </a:r>
            <a:r>
              <a:rPr lang="he-IL" b="1" dirty="0" smtClean="0">
                <a:solidFill>
                  <a:prstClr val="black"/>
                </a:solidFill>
              </a:rPr>
              <a:t>אל</a:t>
            </a:r>
            <a:r>
              <a:rPr lang="he-IL" b="1" dirty="0" smtClean="0">
                <a:solidFill>
                  <a:prstClr val="black"/>
                </a:solidFill>
                <a:latin typeface="Arial"/>
                <a:cs typeface="Arial"/>
              </a:rPr>
              <a:t>־</a:t>
            </a:r>
            <a:r>
              <a:rPr lang="he-IL" b="1" dirty="0" smtClean="0">
                <a:solidFill>
                  <a:prstClr val="black"/>
                </a:solidFill>
              </a:rPr>
              <a:t>זוויגית </a:t>
            </a:r>
            <a:r>
              <a:rPr lang="he-IL" b="1" dirty="0">
                <a:solidFill>
                  <a:prstClr val="black"/>
                </a:solidFill>
              </a:rPr>
              <a:t>בצמחים</a:t>
            </a:r>
            <a:r>
              <a:rPr lang="he-IL" b="1" dirty="0" smtClean="0">
                <a:solidFill>
                  <a:prstClr val="black"/>
                </a:solidFill>
              </a:rPr>
              <a:t>:</a:t>
            </a:r>
            <a:endParaRPr lang="he-IL" dirty="0">
              <a:solidFill>
                <a:prstClr val="black"/>
              </a:solidFill>
            </a:endParaRPr>
          </a:p>
          <a:p>
            <a:pPr fontAlgn="auto">
              <a:spcBef>
                <a:spcPts val="0"/>
              </a:spcBef>
              <a:spcAft>
                <a:spcPts val="0"/>
              </a:spcAft>
              <a:defRPr/>
            </a:pPr>
            <a:r>
              <a:rPr lang="he-IL" dirty="0">
                <a:solidFill>
                  <a:srgbClr val="FF6600"/>
                </a:solidFill>
              </a:rPr>
              <a:t>2. </a:t>
            </a:r>
            <a:r>
              <a:rPr lang="he-IL" u="sng" dirty="0">
                <a:solidFill>
                  <a:srgbClr val="FF6600"/>
                </a:solidFill>
              </a:rPr>
              <a:t>פקעות ובצלים</a:t>
            </a:r>
          </a:p>
          <a:p>
            <a:pPr fontAlgn="auto">
              <a:spcBef>
                <a:spcPts val="0"/>
              </a:spcBef>
              <a:spcAft>
                <a:spcPts val="0"/>
              </a:spcAft>
              <a:defRPr/>
            </a:pPr>
            <a:r>
              <a:rPr lang="he-IL" dirty="0">
                <a:solidFill>
                  <a:prstClr val="black"/>
                </a:solidFill>
              </a:rPr>
              <a:t>יש צמחים בעלי </a:t>
            </a:r>
            <a:r>
              <a:rPr lang="he-IL" dirty="0">
                <a:solidFill>
                  <a:srgbClr val="FF6600"/>
                </a:solidFill>
              </a:rPr>
              <a:t>פקעות</a:t>
            </a:r>
            <a:r>
              <a:rPr lang="he-IL" dirty="0">
                <a:solidFill>
                  <a:prstClr val="black"/>
                </a:solidFill>
              </a:rPr>
              <a:t>. אלו הם גבעולים </a:t>
            </a:r>
            <a:r>
              <a:rPr lang="he-IL" dirty="0"/>
              <a:t>מעובים </a:t>
            </a:r>
            <a:r>
              <a:rPr lang="he-IL" dirty="0" smtClean="0"/>
              <a:t>או שורשים מעובים ובהם </a:t>
            </a:r>
            <a:r>
              <a:rPr lang="he-IL" dirty="0"/>
              <a:t>ניצנים שמתפתחים לשורשים, לגבעולים ולעלים. כל צמח מצמיח כמה פקעות, </a:t>
            </a:r>
            <a:r>
              <a:rPr lang="he-IL" dirty="0" smtClean="0"/>
              <a:t>שכל </a:t>
            </a:r>
            <a:r>
              <a:rPr lang="he-IL" dirty="0"/>
              <a:t>אחת מהן יכולה לגדול לצמח צאצא </a:t>
            </a:r>
            <a:r>
              <a:rPr lang="he-IL" dirty="0" smtClean="0"/>
              <a:t>נפרד. לדוגמה</a:t>
            </a:r>
            <a:r>
              <a:rPr lang="he-IL" dirty="0"/>
              <a:t>: תפוח אדמה, נוריות.</a:t>
            </a:r>
          </a:p>
          <a:p>
            <a:pPr fontAlgn="auto">
              <a:spcBef>
                <a:spcPts val="0"/>
              </a:spcBef>
              <a:spcAft>
                <a:spcPts val="0"/>
              </a:spcAft>
              <a:defRPr/>
            </a:pPr>
            <a:endParaRPr lang="he-IL" sz="1000" dirty="0">
              <a:solidFill>
                <a:prstClr val="black"/>
              </a:solidFill>
            </a:endParaRPr>
          </a:p>
          <a:p>
            <a:pPr fontAlgn="auto">
              <a:spcBef>
                <a:spcPts val="0"/>
              </a:spcBef>
              <a:spcAft>
                <a:spcPts val="0"/>
              </a:spcAft>
              <a:defRPr/>
            </a:pPr>
            <a:r>
              <a:rPr lang="he-IL" dirty="0">
                <a:solidFill>
                  <a:prstClr val="black"/>
                </a:solidFill>
              </a:rPr>
              <a:t>לצמחים אחרים יש </a:t>
            </a:r>
            <a:r>
              <a:rPr lang="he-IL" dirty="0">
                <a:solidFill>
                  <a:srgbClr val="FF6600"/>
                </a:solidFill>
              </a:rPr>
              <a:t>בצל</a:t>
            </a:r>
            <a:r>
              <a:rPr lang="he-IL" dirty="0">
                <a:solidFill>
                  <a:prstClr val="black"/>
                </a:solidFill>
              </a:rPr>
              <a:t> בתוך האדמה, ובצלים קטנים מתפתחים צמוד אליו. הבצלצלים האלה מתנתקים מן הצמח הבוגר ומתפתחים בתור צמחים עצמאיים.</a:t>
            </a:r>
          </a:p>
          <a:p>
            <a:pPr fontAlgn="auto">
              <a:spcBef>
                <a:spcPts val="0"/>
              </a:spcBef>
              <a:spcAft>
                <a:spcPts val="0"/>
              </a:spcAft>
              <a:defRPr/>
            </a:pPr>
            <a:r>
              <a:rPr lang="he-IL" dirty="0">
                <a:solidFill>
                  <a:prstClr val="black"/>
                </a:solidFill>
              </a:rPr>
              <a:t>לדוגמה: חצב, נרקיס, יקינתון, שום, בצל הגינה.</a:t>
            </a: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7C32A66E-EC2E-4D24-9947-050A1ED23D7D}" type="slidenum">
              <a:rPr lang="he-IL" smtClean="0">
                <a:solidFill>
                  <a:srgbClr val="A6A6A6"/>
                </a:solidFill>
              </a:rPr>
              <a:pPr>
                <a:defRPr/>
              </a:pPr>
              <a:t>12</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a:solidFill>
                  <a:srgbClr val="FF6600"/>
                </a:solidFill>
              </a:rPr>
              <a:t>דרכי רבייה </a:t>
            </a:r>
            <a:r>
              <a:rPr lang="he-IL" sz="1800" b="1" dirty="0" smtClean="0">
                <a:solidFill>
                  <a:srgbClr val="FF6600"/>
                </a:solidFill>
              </a:rPr>
              <a:t>אל</a:t>
            </a:r>
            <a:r>
              <a:rPr lang="he-IL" sz="1800" b="1" dirty="0" smtClean="0">
                <a:solidFill>
                  <a:srgbClr val="FF6600"/>
                </a:solidFill>
                <a:latin typeface="Arial"/>
                <a:cs typeface="Arial"/>
              </a:rPr>
              <a:t>־</a:t>
            </a:r>
            <a:r>
              <a:rPr lang="he-IL" sz="1800" b="1" dirty="0" smtClean="0">
                <a:solidFill>
                  <a:srgbClr val="FF6600"/>
                </a:solidFill>
              </a:rPr>
              <a:t>זוויגית </a:t>
            </a:r>
            <a:r>
              <a:rPr lang="he-IL" sz="1800" b="1" dirty="0">
                <a:solidFill>
                  <a:srgbClr val="FF6600"/>
                </a:solidFill>
              </a:rPr>
              <a:t>בצמחים: </a:t>
            </a:r>
            <a:r>
              <a:rPr lang="he-IL" sz="1800" b="1" dirty="0" smtClean="0">
                <a:solidFill>
                  <a:srgbClr val="FF6600"/>
                </a:solidFill>
              </a:rPr>
              <a:t>פקעות ובצלים</a:t>
            </a:r>
            <a:endParaRPr lang="he-IL" sz="1800" dirty="0">
              <a:solidFill>
                <a:srgbClr val="FF6600"/>
              </a:solidFill>
            </a:endParaRPr>
          </a:p>
        </p:txBody>
      </p:sp>
      <p:grpSp>
        <p:nvGrpSpPr>
          <p:cNvPr id="54279" name="קבוצה 16"/>
          <p:cNvGrpSpPr>
            <a:grpSpLocks/>
          </p:cNvGrpSpPr>
          <p:nvPr/>
        </p:nvGrpSpPr>
        <p:grpSpPr bwMode="auto">
          <a:xfrm>
            <a:off x="633543" y="2857500"/>
            <a:ext cx="2424538" cy="3787161"/>
            <a:chOff x="579758" y="2881594"/>
            <a:chExt cx="2425184" cy="3786905"/>
          </a:xfrm>
        </p:grpSpPr>
        <p:sp>
          <p:nvSpPr>
            <p:cNvPr id="9" name="TextBox 8"/>
            <p:cNvSpPr txBox="1"/>
            <p:nvPr/>
          </p:nvSpPr>
          <p:spPr>
            <a:xfrm>
              <a:off x="579758" y="6311335"/>
              <a:ext cx="2358065" cy="357164"/>
            </a:xfrm>
            <a:prstGeom prst="rect">
              <a:avLst/>
            </a:prstGeom>
            <a:noFill/>
            <a:ln w="22225">
              <a:noFill/>
            </a:ln>
            <a:effectLst>
              <a:outerShdw sx="101000" sy="101000" algn="ctr" rotWithShape="0">
                <a:schemeClr val="bg1">
                  <a:lumMod val="75000"/>
                </a:schemeClr>
              </a:outerShdw>
            </a:effectLst>
          </p:spPr>
          <p:txBody>
            <a:bodyPr rtlCol="1" anchor="ctr"/>
            <a:lstStyle/>
            <a:p>
              <a:pPr algn="l" fontAlgn="auto">
                <a:spcBef>
                  <a:spcPts val="0"/>
                </a:spcBef>
                <a:spcAft>
                  <a:spcPts val="0"/>
                </a:spcAft>
                <a:defRPr/>
              </a:pPr>
              <a:r>
                <a:rPr lang="en-US" sz="900" dirty="0"/>
                <a:t>© istockphoto.com/ kryczka</a:t>
              </a:r>
              <a:endParaRPr lang="he-IL" sz="900" dirty="0">
                <a:latin typeface="+mn-lt"/>
                <a:cs typeface="+mn-cs"/>
              </a:endParaRPr>
            </a:p>
          </p:txBody>
        </p:sp>
        <p:pic>
          <p:nvPicPr>
            <p:cNvPr id="54283" name="תמונה 13" descr="פקעות תפוח אדמה.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12" y="2881594"/>
              <a:ext cx="2344330" cy="352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מלבן 4"/>
          <p:cNvSpPr/>
          <p:nvPr/>
        </p:nvSpPr>
        <p:spPr>
          <a:xfrm>
            <a:off x="4107388" y="6119735"/>
            <a:ext cx="3695242" cy="461665"/>
          </a:xfrm>
          <a:prstGeom prst="rect">
            <a:avLst/>
          </a:prstGeom>
        </p:spPr>
        <p:txBody>
          <a:bodyPr wrap="none">
            <a:spAutoFit/>
          </a:bodyPr>
          <a:lstStyle/>
          <a:p>
            <a:pPr algn="ctr"/>
            <a:r>
              <a:rPr lang="he-IL" sz="1200" b="1" dirty="0" smtClean="0">
                <a:solidFill>
                  <a:prstClr val="black"/>
                </a:solidFill>
              </a:rPr>
              <a:t>נצרונים שמקורם מן הניצנים שהתפתחו על תפוח האדמה.</a:t>
            </a:r>
          </a:p>
          <a:p>
            <a:pPr algn="ctr"/>
            <a:r>
              <a:rPr lang="he-IL" sz="1200" b="1" dirty="0" smtClean="0">
                <a:solidFill>
                  <a:prstClr val="black"/>
                </a:solidFill>
              </a:rPr>
              <a:t>הנצרונים יתפתחו לצמחים שלמים.</a:t>
            </a:r>
            <a:endParaRPr lang="he-IL" sz="1200" b="1" dirty="0"/>
          </a:p>
        </p:txBody>
      </p:sp>
      <p:sp>
        <p:nvSpPr>
          <p:cNvPr id="18" name="מלבן 17"/>
          <p:cNvSpPr/>
          <p:nvPr/>
        </p:nvSpPr>
        <p:spPr>
          <a:xfrm>
            <a:off x="1403648" y="6506162"/>
            <a:ext cx="1374094" cy="276999"/>
          </a:xfrm>
          <a:prstGeom prst="rect">
            <a:avLst/>
          </a:prstGeom>
        </p:spPr>
        <p:txBody>
          <a:bodyPr wrap="none">
            <a:spAutoFit/>
          </a:bodyPr>
          <a:lstStyle/>
          <a:p>
            <a:r>
              <a:rPr lang="he-IL" sz="1200" b="1" dirty="0" smtClean="0">
                <a:solidFill>
                  <a:prstClr val="black"/>
                </a:solidFill>
              </a:rPr>
              <a:t>פקעות תפוח אדמה</a:t>
            </a:r>
            <a:endParaRPr lang="he-IL" sz="1200" b="1" dirty="0"/>
          </a:p>
        </p:txBody>
      </p:sp>
      <p:pic>
        <p:nvPicPr>
          <p:cNvPr id="1029" name="Picture 5" descr="File:Potato-sprouts-base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0291" y="3382817"/>
            <a:ext cx="3720244" cy="2478613"/>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4176464" y="5805264"/>
            <a:ext cx="4572000" cy="269304"/>
          </a:xfrm>
          <a:prstGeom prst="rect">
            <a:avLst/>
          </a:prstGeom>
        </p:spPr>
        <p:txBody>
          <a:bodyPr>
            <a:spAutoFit/>
          </a:bodyPr>
          <a:lstStyle/>
          <a:p>
            <a:pPr algn="l" rtl="0">
              <a:lnSpc>
                <a:spcPct val="115000"/>
              </a:lnSpc>
              <a:spcAft>
                <a:spcPts val="1000"/>
              </a:spcAft>
            </a:pPr>
            <a:r>
              <a:rPr lang="en-US" sz="1000" dirty="0">
                <a:latin typeface="Times New Roman"/>
                <a:ea typeface="Times New Roman"/>
                <a:cs typeface="Arial"/>
              </a:rPr>
              <a:t>Photo: Sanjay ach, </a:t>
            </a:r>
            <a:r>
              <a:rPr lang="en-US" sz="1000" dirty="0">
                <a:solidFill>
                  <a:srgbClr val="000000"/>
                </a:solidFill>
                <a:latin typeface="Times New Roman"/>
                <a:ea typeface="Times New Roman"/>
                <a:cs typeface="Arial"/>
                <a:hlinkClick r:id="rId6"/>
              </a:rPr>
              <a:t>Wikimedia commons</a:t>
            </a:r>
            <a:r>
              <a:rPr lang="en-US" sz="1000" dirty="0">
                <a:latin typeface="Times New Roman"/>
                <a:ea typeface="Times New Roman"/>
                <a:cs typeface="Arial"/>
              </a:rPr>
              <a:t> (</a:t>
            </a:r>
            <a:r>
              <a:rPr lang="en-US" sz="1000" dirty="0">
                <a:solidFill>
                  <a:srgbClr val="000000"/>
                </a:solidFill>
                <a:latin typeface="Times New Roman"/>
                <a:ea typeface="Times New Roman"/>
                <a:cs typeface="Arial"/>
                <a:hlinkClick r:id="rId7"/>
              </a:rPr>
              <a:t>CC BY-SA 3.0</a:t>
            </a:r>
            <a:r>
              <a:rPr lang="en-US" sz="1000" dirty="0">
                <a:latin typeface="Times New Roman"/>
                <a:ea typeface="Times New Roman"/>
                <a:cs typeface="Arial"/>
              </a:rPr>
              <a:t>) </a:t>
            </a:r>
            <a:endParaRPr lang="en-US" sz="1000" dirty="0">
              <a:effectLst/>
              <a:latin typeface="Calibri"/>
              <a:ea typeface="Calibri"/>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7C32A66E-EC2E-4D24-9947-050A1ED23D7D}" type="slidenum">
              <a:rPr lang="he-IL" smtClean="0">
                <a:solidFill>
                  <a:srgbClr val="A6A6A6"/>
                </a:solidFill>
              </a:rPr>
              <a:pPr>
                <a:defRPr/>
              </a:pPr>
              <a:t>13</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a:solidFill>
                  <a:srgbClr val="FF6600"/>
                </a:solidFill>
              </a:rPr>
              <a:t>דרכי רבייה </a:t>
            </a:r>
            <a:r>
              <a:rPr lang="he-IL" sz="1800" b="1" dirty="0" smtClean="0">
                <a:solidFill>
                  <a:srgbClr val="FF6600"/>
                </a:solidFill>
              </a:rPr>
              <a:t>אל</a:t>
            </a:r>
            <a:r>
              <a:rPr lang="he-IL" sz="1800" b="1" dirty="0" smtClean="0">
                <a:solidFill>
                  <a:srgbClr val="FF6600"/>
                </a:solidFill>
                <a:latin typeface="Arial"/>
                <a:cs typeface="Arial"/>
              </a:rPr>
              <a:t>־</a:t>
            </a:r>
            <a:r>
              <a:rPr lang="he-IL" sz="1800" b="1" dirty="0" smtClean="0">
                <a:solidFill>
                  <a:srgbClr val="FF6600"/>
                </a:solidFill>
              </a:rPr>
              <a:t>זוויגית </a:t>
            </a:r>
            <a:r>
              <a:rPr lang="he-IL" sz="1800" b="1" dirty="0">
                <a:solidFill>
                  <a:srgbClr val="FF6600"/>
                </a:solidFill>
              </a:rPr>
              <a:t>בצמחים: </a:t>
            </a:r>
            <a:r>
              <a:rPr lang="he-IL" sz="1800" b="1" dirty="0" smtClean="0">
                <a:solidFill>
                  <a:srgbClr val="FF6600"/>
                </a:solidFill>
              </a:rPr>
              <a:t>פקעות ובצלים</a:t>
            </a:r>
            <a:endParaRPr lang="he-IL" sz="1800" dirty="0">
              <a:solidFill>
                <a:srgbClr val="FF6600"/>
              </a:solidFill>
            </a:endParaRPr>
          </a:p>
        </p:txBody>
      </p:sp>
      <p:grpSp>
        <p:nvGrpSpPr>
          <p:cNvPr id="3" name="קבוצה 2"/>
          <p:cNvGrpSpPr/>
          <p:nvPr/>
        </p:nvGrpSpPr>
        <p:grpSpPr>
          <a:xfrm>
            <a:off x="1424187" y="1129886"/>
            <a:ext cx="6475775" cy="4984995"/>
            <a:chOff x="2762699" y="2762451"/>
            <a:chExt cx="6475775" cy="4984995"/>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536" y="2762451"/>
              <a:ext cx="3111938" cy="417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6131472" y="6933773"/>
              <a:ext cx="2361544" cy="230832"/>
            </a:xfrm>
            <a:prstGeom prst="rect">
              <a:avLst/>
            </a:prstGeom>
          </p:spPr>
          <p:txBody>
            <a:bodyPr wrap="none">
              <a:spAutoFit/>
            </a:bodyPr>
            <a:lstStyle/>
            <a:p>
              <a:r>
                <a:rPr lang="en-US" sz="900" dirty="0">
                  <a:solidFill>
                    <a:prstClr val="black"/>
                  </a:solidFill>
                  <a:latin typeface="Calibri"/>
                  <a:ea typeface="Calibri"/>
                  <a:cs typeface="Arial"/>
                </a:rPr>
                <a:t>Photo: Lucien Mahin (</a:t>
              </a:r>
              <a:r>
                <a:rPr lang="en-US" sz="900" u="sng" dirty="0">
                  <a:solidFill>
                    <a:srgbClr val="0000FF"/>
                  </a:solidFill>
                  <a:latin typeface="Calibri"/>
                  <a:ea typeface="Calibri"/>
                  <a:cs typeface="Arial"/>
                  <a:hlinkClick r:id="rId4"/>
                </a:rPr>
                <a:t>Wikimedia commons</a:t>
              </a:r>
              <a:r>
                <a:rPr lang="en-US" sz="900" dirty="0">
                  <a:solidFill>
                    <a:prstClr val="black"/>
                  </a:solidFill>
                  <a:latin typeface="Calibri"/>
                  <a:ea typeface="Calibri"/>
                  <a:cs typeface="Arial"/>
                </a:rPr>
                <a:t>)</a:t>
              </a:r>
              <a:r>
                <a:rPr lang="he-IL" sz="900" dirty="0">
                  <a:solidFill>
                    <a:prstClr val="black"/>
                  </a:solidFill>
                  <a:latin typeface="Calibri"/>
                  <a:ea typeface="Calibri"/>
                  <a:cs typeface="Arial"/>
                </a:rPr>
                <a:t> ©</a:t>
              </a:r>
              <a:endParaRPr lang="he-IL" sz="900" dirty="0">
                <a:solidFill>
                  <a:prstClr val="black"/>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5815" y="2762452"/>
              <a:ext cx="2295003" cy="417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878166" y="6892736"/>
              <a:ext cx="2363147" cy="271869"/>
            </a:xfrm>
            <a:prstGeom prst="rect">
              <a:avLst/>
            </a:prstGeom>
          </p:spPr>
          <p:txBody>
            <a:bodyPr wrap="none">
              <a:spAutoFit/>
            </a:bodyPr>
            <a:lstStyle/>
            <a:p>
              <a:pPr marL="457200" algn="l" rtl="0">
                <a:lnSpc>
                  <a:spcPts val="1350"/>
                </a:lnSpc>
                <a:spcAft>
                  <a:spcPts val="1000"/>
                </a:spcAft>
              </a:pPr>
              <a:r>
                <a:rPr lang="en-US" sz="2800" dirty="0">
                  <a:solidFill>
                    <a:prstClr val="black"/>
                  </a:solidFill>
                  <a:latin typeface="Calibri"/>
                  <a:ea typeface="Calibri"/>
                  <a:cs typeface="Arial"/>
                </a:rPr>
                <a:t> </a:t>
              </a:r>
              <a:r>
                <a:rPr lang="en-US" sz="900" dirty="0">
                  <a:solidFill>
                    <a:prstClr val="black"/>
                  </a:solidFill>
                  <a:latin typeface="Calibri"/>
                  <a:ea typeface="Calibri"/>
                  <a:cs typeface="Arial"/>
                </a:rPr>
                <a:t>©Photo: </a:t>
              </a:r>
              <a:r>
                <a:rPr lang="en-US" sz="900" dirty="0">
                  <a:solidFill>
                    <a:srgbClr val="000000"/>
                  </a:solidFill>
                  <a:latin typeface="Arial"/>
                  <a:ea typeface="Times New Roman"/>
                  <a:cs typeface="Arial"/>
                </a:rPr>
                <a:t>Seán A. O'Hara at </a:t>
              </a:r>
              <a:r>
                <a:rPr lang="en-US" sz="900" u="sng" dirty="0">
                  <a:solidFill>
                    <a:srgbClr val="0000FF"/>
                  </a:solidFill>
                  <a:latin typeface="Arial"/>
                  <a:ea typeface="Times New Roman"/>
                  <a:cs typeface="Arial"/>
                  <a:hlinkClick r:id="rId6"/>
                </a:rPr>
                <a:t>flickr</a:t>
              </a:r>
              <a:endParaRPr lang="en-US" sz="900" dirty="0">
                <a:solidFill>
                  <a:prstClr val="black"/>
                </a:solidFill>
                <a:latin typeface="Calibri"/>
                <a:ea typeface="Calibri"/>
                <a:cs typeface="Arial"/>
              </a:endParaRPr>
            </a:p>
          </p:txBody>
        </p:sp>
        <p:sp>
          <p:nvSpPr>
            <p:cNvPr id="5" name="מלבן 4"/>
            <p:cNvSpPr/>
            <p:nvPr/>
          </p:nvSpPr>
          <p:spPr>
            <a:xfrm>
              <a:off x="2762699" y="7285781"/>
              <a:ext cx="3044423" cy="461665"/>
            </a:xfrm>
            <a:prstGeom prst="rect">
              <a:avLst/>
            </a:prstGeom>
          </p:spPr>
          <p:txBody>
            <a:bodyPr wrap="none">
              <a:spAutoFit/>
            </a:bodyPr>
            <a:lstStyle/>
            <a:p>
              <a:r>
                <a:rPr lang="he-IL" sz="1200" b="1" dirty="0" smtClean="0">
                  <a:solidFill>
                    <a:prstClr val="black"/>
                  </a:solidFill>
                </a:rPr>
                <a:t>"משפחת" חצבים שמקורה בבצל אחד, שממנו </a:t>
              </a:r>
            </a:p>
            <a:p>
              <a:r>
                <a:rPr lang="he-IL" sz="1200" b="1" dirty="0" smtClean="0">
                  <a:solidFill>
                    <a:prstClr val="black"/>
                  </a:solidFill>
                </a:rPr>
                <a:t>התפתחו עוד בצלים שנשארו צמודים אליו</a:t>
              </a:r>
              <a:endParaRPr lang="he-IL" sz="1200" b="1" dirty="0">
                <a:solidFill>
                  <a:prstClr val="black"/>
                </a:solidFill>
              </a:endParaRPr>
            </a:p>
          </p:txBody>
        </p:sp>
        <p:sp>
          <p:nvSpPr>
            <p:cNvPr id="17" name="מלבן 16"/>
            <p:cNvSpPr/>
            <p:nvPr/>
          </p:nvSpPr>
          <p:spPr>
            <a:xfrm>
              <a:off x="6702600" y="7386145"/>
              <a:ext cx="2369559" cy="276999"/>
            </a:xfrm>
            <a:prstGeom prst="rect">
              <a:avLst/>
            </a:prstGeom>
          </p:spPr>
          <p:txBody>
            <a:bodyPr wrap="none">
              <a:spAutoFit/>
            </a:bodyPr>
            <a:lstStyle/>
            <a:p>
              <a:r>
                <a:rPr lang="he-IL" sz="1200" b="1" dirty="0" smtClean="0">
                  <a:solidFill>
                    <a:prstClr val="black"/>
                  </a:solidFill>
                </a:rPr>
                <a:t>בצל חצב ובצל נוסף שהתפתח ממנו</a:t>
              </a:r>
              <a:endParaRPr lang="he-IL" sz="1200" b="1" dirty="0">
                <a:solidFill>
                  <a:prstClr val="black"/>
                </a:solidFill>
              </a:endParaRPr>
            </a:p>
          </p:txBody>
        </p:sp>
      </p:grpSp>
    </p:spTree>
    <p:extLst>
      <p:ext uri="{BB962C8B-B14F-4D97-AF65-F5344CB8AC3E}">
        <p14:creationId xmlns:p14="http://schemas.microsoft.com/office/powerpoint/2010/main" val="4187967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תמונה 5" descr="אגבה_צמחונים_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520" y="546100"/>
            <a:ext cx="202210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2786063" y="635000"/>
            <a:ext cx="5929312" cy="4937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prstClr val="black"/>
                </a:solidFill>
              </a:rPr>
              <a:t>דוגמאות לדרכים שונות של רבייה </a:t>
            </a:r>
            <a:r>
              <a:rPr lang="he-IL" b="1" dirty="0" smtClean="0">
                <a:solidFill>
                  <a:prstClr val="black"/>
                </a:solidFill>
              </a:rPr>
              <a:t>אל</a:t>
            </a:r>
            <a:r>
              <a:rPr lang="he-IL" b="1" dirty="0" smtClean="0">
                <a:solidFill>
                  <a:prstClr val="black"/>
                </a:solidFill>
                <a:latin typeface="Arial"/>
                <a:cs typeface="Arial"/>
              </a:rPr>
              <a:t>־</a:t>
            </a:r>
            <a:r>
              <a:rPr lang="he-IL" b="1" dirty="0" smtClean="0">
                <a:solidFill>
                  <a:prstClr val="black"/>
                </a:solidFill>
              </a:rPr>
              <a:t>זוויגית </a:t>
            </a:r>
            <a:r>
              <a:rPr lang="he-IL" b="1" dirty="0">
                <a:solidFill>
                  <a:prstClr val="black"/>
                </a:solidFill>
              </a:rPr>
              <a:t>בצמחים:</a:t>
            </a:r>
          </a:p>
          <a:p>
            <a:pPr fontAlgn="auto">
              <a:spcBef>
                <a:spcPts val="0"/>
              </a:spcBef>
              <a:spcAft>
                <a:spcPts val="0"/>
              </a:spcAft>
              <a:defRPr/>
            </a:pPr>
            <a:endParaRPr lang="he-IL" sz="1400" dirty="0">
              <a:solidFill>
                <a:prstClr val="black"/>
              </a:solidFill>
            </a:endParaRPr>
          </a:p>
          <a:p>
            <a:pPr fontAlgn="auto">
              <a:spcBef>
                <a:spcPts val="0"/>
              </a:spcBef>
              <a:spcAft>
                <a:spcPts val="0"/>
              </a:spcAft>
              <a:defRPr/>
            </a:pPr>
            <a:r>
              <a:rPr lang="he-IL" dirty="0">
                <a:solidFill>
                  <a:srgbClr val="FF6600"/>
                </a:solidFill>
              </a:rPr>
              <a:t>3. </a:t>
            </a:r>
            <a:r>
              <a:rPr lang="he-IL" u="sng" dirty="0">
                <a:solidFill>
                  <a:srgbClr val="FF6600"/>
                </a:solidFill>
              </a:rPr>
              <a:t>ניצני ריבוי</a:t>
            </a:r>
          </a:p>
          <a:p>
            <a:pPr fontAlgn="auto">
              <a:spcBef>
                <a:spcPts val="0"/>
              </a:spcBef>
              <a:spcAft>
                <a:spcPts val="0"/>
              </a:spcAft>
              <a:defRPr/>
            </a:pPr>
            <a:r>
              <a:rPr lang="he-IL" dirty="0">
                <a:solidFill>
                  <a:prstClr val="black"/>
                </a:solidFill>
              </a:rPr>
              <a:t>יש </a:t>
            </a:r>
            <a:r>
              <a:rPr lang="he-IL" dirty="0" smtClean="0">
                <a:solidFill>
                  <a:prstClr val="black"/>
                </a:solidFill>
              </a:rPr>
              <a:t>צמחים </a:t>
            </a:r>
            <a:r>
              <a:rPr lang="he-IL" dirty="0">
                <a:solidFill>
                  <a:prstClr val="black"/>
                </a:solidFill>
              </a:rPr>
              <a:t>שהניצנים שנמצאים על הגבעולים שלהם או בשולי העלים יכולים להתפתח לצמחים זעירים </a:t>
            </a:r>
            <a:r>
              <a:rPr lang="he-IL" dirty="0" smtClean="0">
                <a:solidFill>
                  <a:prstClr val="black"/>
                </a:solidFill>
              </a:rPr>
              <a:t>שנופלים </a:t>
            </a:r>
            <a:r>
              <a:rPr lang="he-IL" dirty="0">
                <a:solidFill>
                  <a:prstClr val="black"/>
                </a:solidFill>
              </a:rPr>
              <a:t>על האדמה וגדלים להיות צמח עצמאי.</a:t>
            </a:r>
          </a:p>
          <a:p>
            <a:pPr fontAlgn="auto">
              <a:spcBef>
                <a:spcPts val="0"/>
              </a:spcBef>
              <a:spcAft>
                <a:spcPts val="0"/>
              </a:spcAft>
              <a:defRPr/>
            </a:pPr>
            <a:r>
              <a:rPr lang="he-IL" dirty="0">
                <a:solidFill>
                  <a:prstClr val="black"/>
                </a:solidFill>
              </a:rPr>
              <a:t>לדוגמה: ניצנית, אֲגָבָה (הצמח שממנו מפיקים את המשקה טקילה).</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b="1" dirty="0">
              <a:solidFill>
                <a:prstClr val="black"/>
              </a:solidFill>
            </a:endParaRPr>
          </a:p>
          <a:p>
            <a:pPr fontAlgn="auto">
              <a:spcBef>
                <a:spcPts val="0"/>
              </a:spcBef>
              <a:spcAft>
                <a:spcPts val="0"/>
              </a:spcAft>
              <a:defRPr/>
            </a:pPr>
            <a:r>
              <a:rPr lang="he-IL" dirty="0">
                <a:solidFill>
                  <a:srgbClr val="FF6600"/>
                </a:solidFill>
              </a:rPr>
              <a:t>4. </a:t>
            </a:r>
            <a:r>
              <a:rPr lang="he-IL" u="sng" dirty="0">
                <a:solidFill>
                  <a:srgbClr val="FF6600"/>
                </a:solidFill>
              </a:rPr>
              <a:t>ייחורים</a:t>
            </a:r>
            <a:endParaRPr lang="he-IL" dirty="0"/>
          </a:p>
          <a:p>
            <a:pPr fontAlgn="auto">
              <a:spcBef>
                <a:spcPts val="0"/>
              </a:spcBef>
              <a:spcAft>
                <a:spcPts val="0"/>
              </a:spcAft>
              <a:defRPr/>
            </a:pPr>
            <a:r>
              <a:rPr lang="he-IL" dirty="0"/>
              <a:t>בחקלאות נעשה שימוש נרחב ברבייה </a:t>
            </a:r>
            <a:r>
              <a:rPr lang="he-IL" dirty="0" smtClean="0"/>
              <a:t>אל</a:t>
            </a:r>
            <a:r>
              <a:rPr lang="he-IL" dirty="0" smtClean="0">
                <a:latin typeface="Arial"/>
                <a:cs typeface="Arial"/>
              </a:rPr>
              <a:t>־</a:t>
            </a:r>
            <a:r>
              <a:rPr lang="he-IL" dirty="0" smtClean="0"/>
              <a:t>זוויגית</a:t>
            </a:r>
            <a:r>
              <a:rPr lang="he-IL" dirty="0"/>
              <a:t>: אחת משיטות הריבוי הנפוצות של צמחים היא בעזרת </a:t>
            </a:r>
            <a:r>
              <a:rPr lang="he-IL" dirty="0">
                <a:solidFill>
                  <a:srgbClr val="FF6600"/>
                </a:solidFill>
              </a:rPr>
              <a:t>ייחורים</a:t>
            </a:r>
            <a:r>
              <a:rPr lang="he-IL" dirty="0"/>
              <a:t>.</a:t>
            </a:r>
          </a:p>
          <a:p>
            <a:pPr fontAlgn="auto">
              <a:spcBef>
                <a:spcPts val="0"/>
              </a:spcBef>
              <a:spcAft>
                <a:spcPts val="0"/>
              </a:spcAft>
              <a:defRPr/>
            </a:pPr>
            <a:r>
              <a:rPr lang="he-IL" dirty="0"/>
              <a:t>ייחור הוא חלק שנותק מן הצמח הבוגר ובתנאים מתאימים</a:t>
            </a:r>
          </a:p>
          <a:p>
            <a:pPr fontAlgn="auto">
              <a:spcBef>
                <a:spcPts val="0"/>
              </a:spcBef>
              <a:spcAft>
                <a:spcPts val="0"/>
              </a:spcAft>
              <a:defRPr/>
            </a:pPr>
            <a:r>
              <a:rPr lang="he-IL" dirty="0"/>
              <a:t>מסוגל להצמיח שורשים, ענפים ועלים, ולהתפתח לצמח חדש ועצמאי.</a:t>
            </a:r>
          </a:p>
          <a:p>
            <a:pPr fontAlgn="auto">
              <a:spcBef>
                <a:spcPts val="0"/>
              </a:spcBef>
              <a:spcAft>
                <a:spcPts val="0"/>
              </a:spcAft>
              <a:defRPr/>
            </a:pPr>
            <a:r>
              <a:rPr lang="he-IL" dirty="0"/>
              <a:t>לדוגמה: אפשר להרבות עצי פרי (כמו בננה ותמר) בעזרת ייחורים, וכך לטעת מטעים שלמים של עצים בעלי תכונות תורשתיות זהות.</a:t>
            </a: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7C2C8E72-D41B-48C8-9EA5-19B140CA3DD7}" type="slidenum">
              <a:rPr lang="he-IL" smtClean="0">
                <a:solidFill>
                  <a:srgbClr val="A6A6A6"/>
                </a:solidFill>
              </a:rPr>
              <a:pPr>
                <a:defRPr/>
              </a:pPr>
              <a:t>14</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a:solidFill>
                  <a:srgbClr val="FF6600"/>
                </a:solidFill>
              </a:rPr>
              <a:t>דרכי רבייה </a:t>
            </a:r>
            <a:r>
              <a:rPr lang="he-IL" sz="1800" b="1" dirty="0" smtClean="0">
                <a:solidFill>
                  <a:srgbClr val="FF6600"/>
                </a:solidFill>
              </a:rPr>
              <a:t>אל</a:t>
            </a:r>
            <a:r>
              <a:rPr lang="he-IL" sz="1800" b="1" dirty="0" smtClean="0">
                <a:solidFill>
                  <a:srgbClr val="FF6600"/>
                </a:solidFill>
                <a:latin typeface="Arial"/>
                <a:cs typeface="Arial"/>
              </a:rPr>
              <a:t>־</a:t>
            </a:r>
            <a:r>
              <a:rPr lang="he-IL" sz="1800" b="1" dirty="0" smtClean="0">
                <a:solidFill>
                  <a:srgbClr val="FF6600"/>
                </a:solidFill>
              </a:rPr>
              <a:t>זוויגית </a:t>
            </a:r>
            <a:r>
              <a:rPr lang="he-IL" sz="1800" b="1" dirty="0">
                <a:solidFill>
                  <a:srgbClr val="FF6600"/>
                </a:solidFill>
              </a:rPr>
              <a:t>בצמחים: </a:t>
            </a:r>
            <a:r>
              <a:rPr lang="he-IL" sz="1800" b="1" dirty="0" smtClean="0">
                <a:solidFill>
                  <a:srgbClr val="FF6600"/>
                </a:solidFill>
              </a:rPr>
              <a:t>ניצני ריבוי וייחורים</a:t>
            </a:r>
            <a:endParaRPr lang="he-IL" sz="1800" dirty="0">
              <a:solidFill>
                <a:srgbClr val="FF6600"/>
              </a:solidFill>
            </a:endParaRPr>
          </a:p>
        </p:txBody>
      </p:sp>
      <p:pic>
        <p:nvPicPr>
          <p:cNvPr id="55303" name="תמונה 6" descr="תמר_חוטרים_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849" y="3708334"/>
            <a:ext cx="2052775" cy="273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54857" y="6445367"/>
            <a:ext cx="1143000" cy="246063"/>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100" dirty="0">
                <a:latin typeface="+mn-lt"/>
                <a:cs typeface="+mn-cs"/>
              </a:rPr>
              <a:t>© </a:t>
            </a:r>
            <a:r>
              <a:rPr lang="he-IL" sz="1100" dirty="0" smtClean="0">
                <a:latin typeface="+mn-lt"/>
                <a:cs typeface="+mn-cs"/>
              </a:rPr>
              <a:t>ד"ר </a:t>
            </a:r>
            <a:r>
              <a:rPr lang="he-IL" sz="1100" dirty="0">
                <a:latin typeface="+mn-lt"/>
                <a:cs typeface="+mn-cs"/>
              </a:rPr>
              <a:t>נורית קינן</a:t>
            </a:r>
          </a:p>
        </p:txBody>
      </p:sp>
      <p:sp>
        <p:nvSpPr>
          <p:cNvPr id="10" name="TextBox 9"/>
          <p:cNvSpPr txBox="1"/>
          <p:nvPr/>
        </p:nvSpPr>
        <p:spPr>
          <a:xfrm>
            <a:off x="2857500" y="6000750"/>
            <a:ext cx="1357313" cy="428625"/>
          </a:xfrm>
          <a:prstGeom prst="rect">
            <a:avLst/>
          </a:prstGeom>
          <a:noFill/>
          <a:ln w="12700">
            <a:solidFill>
              <a:schemeClr val="tx1"/>
            </a:solid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latin typeface="+mn-lt"/>
                <a:cs typeface="+mn-cs"/>
              </a:rPr>
              <a:t>ייחורים של תמר</a:t>
            </a:r>
          </a:p>
        </p:txBody>
      </p:sp>
      <p:sp>
        <p:nvSpPr>
          <p:cNvPr id="11" name="TextBox 10"/>
          <p:cNvSpPr txBox="1"/>
          <p:nvPr/>
        </p:nvSpPr>
        <p:spPr>
          <a:xfrm>
            <a:off x="2786063" y="2928938"/>
            <a:ext cx="2214562" cy="428625"/>
          </a:xfrm>
          <a:prstGeom prst="rect">
            <a:avLst/>
          </a:prstGeom>
          <a:noFill/>
          <a:ln w="12700">
            <a:solidFill>
              <a:schemeClr val="tx1"/>
            </a:solid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latin typeface="+mn-lt"/>
                <a:cs typeface="+mn-cs"/>
              </a:rPr>
              <a:t>ניצנים של אֲגָבָה שמתפתחים לצמחים זעירים</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635000"/>
            <a:ext cx="8429625" cy="25796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רבייה </a:t>
            </a:r>
            <a:r>
              <a:rPr lang="he-IL" dirty="0" smtClean="0">
                <a:solidFill>
                  <a:prstClr val="black"/>
                </a:solidFill>
              </a:rPr>
              <a:t>אל</a:t>
            </a:r>
            <a:r>
              <a:rPr lang="he-IL" dirty="0" smtClean="0">
                <a:solidFill>
                  <a:prstClr val="black"/>
                </a:solidFill>
                <a:latin typeface="Arial"/>
                <a:cs typeface="Arial"/>
              </a:rPr>
              <a:t>־</a:t>
            </a:r>
            <a:r>
              <a:rPr lang="he-IL" dirty="0" smtClean="0">
                <a:solidFill>
                  <a:prstClr val="black"/>
                </a:solidFill>
              </a:rPr>
              <a:t>זוויגית </a:t>
            </a:r>
            <a:r>
              <a:rPr lang="he-IL" dirty="0">
                <a:solidFill>
                  <a:prstClr val="black"/>
                </a:solidFill>
              </a:rPr>
              <a:t>אינה נפוצה בבעלי חיים, אך ישנם מינים מעטים של בעלי חיים, פשוטים יחסית, המתרבים בצורה זו</a:t>
            </a:r>
            <a:r>
              <a:rPr lang="he-IL" dirty="0" smtClean="0">
                <a:solidFill>
                  <a:prstClr val="black"/>
                </a:solidFill>
              </a:rPr>
              <a:t>.</a:t>
            </a:r>
          </a:p>
          <a:p>
            <a:pPr fontAlgn="auto">
              <a:spcBef>
                <a:spcPts val="0"/>
              </a:spcBef>
              <a:spcAft>
                <a:spcPts val="0"/>
              </a:spcAft>
              <a:defRPr/>
            </a:pPr>
            <a:r>
              <a:rPr lang="he-IL" dirty="0" smtClean="0">
                <a:solidFill>
                  <a:prstClr val="black"/>
                </a:solidFill>
              </a:rPr>
              <a:t>דוגמאות:</a:t>
            </a:r>
          </a:p>
          <a:p>
            <a:pPr fontAlgn="auto">
              <a:spcBef>
                <a:spcPts val="0"/>
              </a:spcBef>
              <a:spcAft>
                <a:spcPts val="0"/>
              </a:spcAft>
              <a:defRPr/>
            </a:pPr>
            <a:r>
              <a:rPr lang="he-IL" dirty="0" smtClean="0"/>
              <a:t>חד</a:t>
            </a:r>
            <a:r>
              <a:rPr lang="he-IL" dirty="0" smtClean="0">
                <a:latin typeface="Arial"/>
                <a:cs typeface="Arial"/>
              </a:rPr>
              <a:t>־</a:t>
            </a:r>
            <a:r>
              <a:rPr lang="he-IL" dirty="0" smtClean="0"/>
              <a:t>תאיים </a:t>
            </a:r>
            <a:r>
              <a:rPr lang="he-IL" dirty="0"/>
              <a:t>כגון סנדלית או שמרים מתרבים ברבייה </a:t>
            </a:r>
            <a:r>
              <a:rPr lang="he-IL" dirty="0" smtClean="0"/>
              <a:t>אל</a:t>
            </a:r>
            <a:r>
              <a:rPr lang="he-IL" dirty="0" smtClean="0">
                <a:latin typeface="Arial"/>
                <a:cs typeface="Arial"/>
              </a:rPr>
              <a:t>־</a:t>
            </a:r>
            <a:r>
              <a:rPr lang="he-IL" dirty="0" smtClean="0"/>
              <a:t>זוויגית </a:t>
            </a:r>
            <a:r>
              <a:rPr lang="he-IL" dirty="0"/>
              <a:t>דרך חלוקת </a:t>
            </a:r>
            <a:r>
              <a:rPr lang="he-IL" dirty="0" smtClean="0"/>
              <a:t>התא,</a:t>
            </a:r>
          </a:p>
          <a:p>
            <a:pPr fontAlgn="auto">
              <a:spcBef>
                <a:spcPts val="0"/>
              </a:spcBef>
              <a:spcAft>
                <a:spcPts val="0"/>
              </a:spcAft>
              <a:defRPr/>
            </a:pPr>
            <a:r>
              <a:rPr lang="he-IL" dirty="0" smtClean="0"/>
              <a:t>שבסופה </a:t>
            </a:r>
            <a:r>
              <a:rPr lang="he-IL" dirty="0"/>
              <a:t>נוצרים </a:t>
            </a:r>
            <a:r>
              <a:rPr lang="he-IL" dirty="0">
                <a:solidFill>
                  <a:prstClr val="black"/>
                </a:solidFill>
              </a:rPr>
              <a:t>שני תאי </a:t>
            </a:r>
            <a:r>
              <a:rPr lang="he-IL" dirty="0" smtClean="0">
                <a:solidFill>
                  <a:prstClr val="black"/>
                </a:solidFill>
              </a:rPr>
              <a:t>בת </a:t>
            </a:r>
            <a:r>
              <a:rPr lang="he-IL" dirty="0">
                <a:solidFill>
                  <a:prstClr val="black"/>
                </a:solidFill>
              </a:rPr>
              <a:t>בעלי חומר תורשתי </a:t>
            </a:r>
            <a:r>
              <a:rPr lang="he-IL" dirty="0" smtClean="0">
                <a:solidFill>
                  <a:prstClr val="black"/>
                </a:solidFill>
              </a:rPr>
              <a:t>זהה.</a:t>
            </a:r>
            <a:endParaRPr lang="he-IL" dirty="0">
              <a:solidFill>
                <a:prstClr val="black"/>
              </a:solidFill>
            </a:endParaRPr>
          </a:p>
          <a:p>
            <a:pPr fontAlgn="auto">
              <a:spcBef>
                <a:spcPts val="0"/>
              </a:spcBef>
              <a:spcAft>
                <a:spcPts val="0"/>
              </a:spcAft>
              <a:defRPr/>
            </a:pPr>
            <a:endParaRPr lang="he-IL" sz="1400"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EC758C9-9094-440A-B6DC-C967B79908F0}" type="slidenum">
              <a:rPr lang="he-IL" smtClean="0">
                <a:solidFill>
                  <a:srgbClr val="A6A6A6"/>
                </a:solidFill>
              </a:rPr>
              <a:pPr>
                <a:defRPr/>
              </a:pPr>
              <a:t>15</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 בבעלי חיים חד</a:t>
            </a:r>
            <a:r>
              <a:rPr lang="he-IL" sz="1800" b="1" dirty="0" smtClean="0">
                <a:solidFill>
                  <a:srgbClr val="FF6600"/>
                </a:solidFill>
                <a:latin typeface="Arial"/>
                <a:ea typeface="+mn-ea"/>
                <a:cs typeface="Arial"/>
              </a:rPr>
              <a:t>־</a:t>
            </a:r>
            <a:r>
              <a:rPr lang="he-IL" sz="1800" b="1" dirty="0" smtClean="0">
                <a:solidFill>
                  <a:srgbClr val="FF6600"/>
                </a:solidFill>
                <a:ea typeface="+mn-ea"/>
              </a:rPr>
              <a:t>תאיים</a:t>
            </a:r>
            <a:endParaRPr lang="he-IL" sz="1800" dirty="0">
              <a:solidFill>
                <a:srgbClr val="FF6600"/>
              </a:solidFill>
            </a:endParaRPr>
          </a:p>
        </p:txBody>
      </p:sp>
      <p:grpSp>
        <p:nvGrpSpPr>
          <p:cNvPr id="11" name="קבוצה 10"/>
          <p:cNvGrpSpPr/>
          <p:nvPr/>
        </p:nvGrpSpPr>
        <p:grpSpPr>
          <a:xfrm>
            <a:off x="1000596" y="2708920"/>
            <a:ext cx="2909888" cy="2304132"/>
            <a:chOff x="812800" y="3490913"/>
            <a:chExt cx="2909888" cy="2304132"/>
          </a:xfrm>
        </p:grpSpPr>
        <p:grpSp>
          <p:nvGrpSpPr>
            <p:cNvPr id="12" name="קבוצה 8"/>
            <p:cNvGrpSpPr>
              <a:grpSpLocks/>
            </p:cNvGrpSpPr>
            <p:nvPr/>
          </p:nvGrpSpPr>
          <p:grpSpPr bwMode="auto">
            <a:xfrm>
              <a:off x="841375" y="3490913"/>
              <a:ext cx="2881313" cy="2100262"/>
              <a:chOff x="78392" y="3717031"/>
              <a:chExt cx="2880784" cy="2100460"/>
            </a:xfrm>
          </p:grpSpPr>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2" y="5041580"/>
                <a:ext cx="1354369" cy="77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807" y="5041580"/>
                <a:ext cx="1354369" cy="77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717031"/>
                <a:ext cx="1354369" cy="77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מחבר חץ ישר 17"/>
              <p:cNvCxnSpPr/>
              <p:nvPr/>
            </p:nvCxnSpPr>
            <p:spPr>
              <a:xfrm flipH="1">
                <a:off x="1043415" y="4493391"/>
                <a:ext cx="288872" cy="54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1432281" y="4493391"/>
                <a:ext cx="346011" cy="54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4" name="מלבן 1"/>
            <p:cNvSpPr>
              <a:spLocks noChangeArrowheads="1"/>
            </p:cNvSpPr>
            <p:nvPr/>
          </p:nvSpPr>
          <p:spPr bwMode="auto">
            <a:xfrm>
              <a:off x="812800" y="5579145"/>
              <a:ext cx="1639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solidFill>
                    <a:srgbClr val="000000"/>
                  </a:solidFill>
                </a:rPr>
                <a:t>istockphoto.com/Nancy Nehring</a:t>
              </a:r>
              <a:endParaRPr lang="he-IL" sz="800" dirty="0">
                <a:solidFill>
                  <a:srgbClr val="000000"/>
                </a:solidFill>
              </a:endParaRPr>
            </a:p>
          </p:txBody>
        </p:sp>
      </p:grpSp>
      <p:grpSp>
        <p:nvGrpSpPr>
          <p:cNvPr id="20" name="קבוצה 19"/>
          <p:cNvGrpSpPr/>
          <p:nvPr/>
        </p:nvGrpSpPr>
        <p:grpSpPr>
          <a:xfrm>
            <a:off x="4932040" y="2345143"/>
            <a:ext cx="3519215" cy="2956065"/>
            <a:chOff x="3743598" y="2967215"/>
            <a:chExt cx="3519215" cy="2956065"/>
          </a:xfrm>
        </p:grpSpPr>
        <p:pic>
          <p:nvPicPr>
            <p:cNvPr id="21" name="תמונה 9" descr="Fission_yeas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614" y="2967215"/>
              <a:ext cx="3375199" cy="27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מחבר חץ ישר 22"/>
            <p:cNvCxnSpPr/>
            <p:nvPr/>
          </p:nvCxnSpPr>
          <p:spPr>
            <a:xfrm>
              <a:off x="3743598" y="5028753"/>
              <a:ext cx="57150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1"/>
            <p:cNvSpPr>
              <a:spLocks noChangeArrowheads="1"/>
            </p:cNvSpPr>
            <p:nvPr/>
          </p:nvSpPr>
          <p:spPr bwMode="auto">
            <a:xfrm>
              <a:off x="4217900" y="5661342"/>
              <a:ext cx="2857500" cy="261938"/>
            </a:xfrm>
            <a:prstGeom prst="rect">
              <a:avLst/>
            </a:prstGeom>
            <a:noFill/>
            <a:ln w="9525">
              <a:noFill/>
              <a:miter lim="800000"/>
              <a:headEnd/>
              <a:tailEnd/>
            </a:ln>
            <a:effectLst/>
          </p:spPr>
          <p:txBody>
            <a:bodyPr anchor="ctr">
              <a:spAutoFit/>
            </a:bodyPr>
            <a:lstStyle/>
            <a:p>
              <a:pPr algn="l" rtl="0" eaLnBrk="0" hangingPunct="0">
                <a:defRPr/>
              </a:pPr>
              <a:r>
                <a:rPr lang="en-US" sz="1100" dirty="0">
                  <a:solidFill>
                    <a:prstClr val="black"/>
                  </a:solidFill>
                  <a:latin typeface="Arial"/>
                  <a:ea typeface="Calibri" pitchFamily="34" charset="0"/>
                </a:rPr>
                <a:t>© David O Morgan (</a:t>
              </a:r>
              <a:r>
                <a:rPr lang="en-US" sz="1100" dirty="0">
                  <a:solidFill>
                    <a:prstClr val="black"/>
                  </a:solidFill>
                  <a:latin typeface="Arial"/>
                  <a:ea typeface="Calibri" pitchFamily="34" charset="0"/>
                  <a:hlinkClick r:id="rId5"/>
                </a:rPr>
                <a:t>Wikimedia commons</a:t>
              </a:r>
              <a:r>
                <a:rPr lang="en-US" sz="1100" dirty="0">
                  <a:solidFill>
                    <a:prstClr val="black"/>
                  </a:solidFill>
                  <a:latin typeface="Arial"/>
                  <a:ea typeface="Calibri" pitchFamily="34" charset="0"/>
                </a:rPr>
                <a:t>)</a:t>
              </a:r>
              <a:endParaRPr lang="he-IL" sz="1100" dirty="0">
                <a:solidFill>
                  <a:prstClr val="black"/>
                </a:solidFill>
                <a:latin typeface="Arial"/>
              </a:endParaRPr>
            </a:p>
          </p:txBody>
        </p:sp>
      </p:grpSp>
      <p:sp>
        <p:nvSpPr>
          <p:cNvPr id="4" name="מלבן 3"/>
          <p:cNvSpPr/>
          <p:nvPr/>
        </p:nvSpPr>
        <p:spPr>
          <a:xfrm>
            <a:off x="3920322" y="5273913"/>
            <a:ext cx="4572000" cy="1323439"/>
          </a:xfrm>
          <a:prstGeom prst="rect">
            <a:avLst/>
          </a:prstGeom>
        </p:spPr>
        <p:txBody>
          <a:bodyPr>
            <a:spAutoFit/>
          </a:bodyPr>
          <a:lstStyle/>
          <a:p>
            <a:pPr lvl="0" fontAlgn="auto">
              <a:spcBef>
                <a:spcPts val="0"/>
              </a:spcBef>
              <a:spcAft>
                <a:spcPts val="0"/>
              </a:spcAft>
              <a:defRPr/>
            </a:pPr>
            <a:r>
              <a:rPr lang="he-IL" sz="1600" dirty="0">
                <a:solidFill>
                  <a:prstClr val="black"/>
                </a:solidFill>
              </a:rPr>
              <a:t>בתמונה נראית תרבית </a:t>
            </a:r>
            <a:r>
              <a:rPr lang="he-IL" sz="1600" b="1" dirty="0">
                <a:solidFill>
                  <a:prstClr val="black"/>
                </a:solidFill>
              </a:rPr>
              <a:t>שמרים</a:t>
            </a:r>
            <a:r>
              <a:rPr lang="he-IL" sz="1600" dirty="0">
                <a:solidFill>
                  <a:prstClr val="black"/>
                </a:solidFill>
              </a:rPr>
              <a:t> מבעד למיקרוסקופ. השמרים שבתמונה מתרבים ברבייה </a:t>
            </a:r>
          </a:p>
          <a:p>
            <a:pPr lvl="0" fontAlgn="auto">
              <a:spcBef>
                <a:spcPts val="0"/>
              </a:spcBef>
              <a:spcAft>
                <a:spcPts val="0"/>
              </a:spcAft>
              <a:defRPr/>
            </a:pPr>
            <a:r>
              <a:rPr lang="he-IL" sz="1600" dirty="0" smtClean="0">
                <a:solidFill>
                  <a:prstClr val="black"/>
                </a:solidFill>
              </a:rPr>
              <a:t>אל</a:t>
            </a:r>
            <a:r>
              <a:rPr lang="he-IL" sz="1600" dirty="0" smtClean="0">
                <a:solidFill>
                  <a:prstClr val="black"/>
                </a:solidFill>
                <a:latin typeface="Arial"/>
                <a:cs typeface="Arial"/>
              </a:rPr>
              <a:t>־</a:t>
            </a:r>
            <a:r>
              <a:rPr lang="he-IL" sz="1600" dirty="0" smtClean="0">
                <a:solidFill>
                  <a:prstClr val="black"/>
                </a:solidFill>
              </a:rPr>
              <a:t>זוויגית </a:t>
            </a:r>
            <a:r>
              <a:rPr lang="he-IL" sz="1600" dirty="0">
                <a:solidFill>
                  <a:prstClr val="black"/>
                </a:solidFill>
              </a:rPr>
              <a:t>דרך חלוקת תא.</a:t>
            </a:r>
          </a:p>
          <a:p>
            <a:pPr lvl="0" fontAlgn="auto">
              <a:spcBef>
                <a:spcPts val="0"/>
              </a:spcBef>
              <a:spcAft>
                <a:spcPts val="0"/>
              </a:spcAft>
              <a:defRPr/>
            </a:pPr>
            <a:r>
              <a:rPr lang="he-IL" sz="1600" dirty="0">
                <a:solidFill>
                  <a:prstClr val="black"/>
                </a:solidFill>
              </a:rPr>
              <a:t>שימו לב לתא המסומן בחץ – הוא התארך </a:t>
            </a:r>
            <a:endParaRPr lang="he-IL" sz="1600" dirty="0" smtClean="0">
              <a:solidFill>
                <a:prstClr val="black"/>
              </a:solidFill>
            </a:endParaRPr>
          </a:p>
          <a:p>
            <a:pPr lvl="0" fontAlgn="auto">
              <a:spcBef>
                <a:spcPts val="0"/>
              </a:spcBef>
              <a:spcAft>
                <a:spcPts val="0"/>
              </a:spcAft>
              <a:defRPr/>
            </a:pPr>
            <a:r>
              <a:rPr lang="he-IL" sz="1600" dirty="0" smtClean="0">
                <a:solidFill>
                  <a:prstClr val="black"/>
                </a:solidFill>
              </a:rPr>
              <a:t>ועומד </a:t>
            </a:r>
            <a:r>
              <a:rPr lang="he-IL" sz="1600" dirty="0">
                <a:solidFill>
                  <a:prstClr val="black"/>
                </a:solidFill>
              </a:rPr>
              <a:t>להתחלק לשניים</a:t>
            </a:r>
            <a:r>
              <a:rPr lang="he-IL" sz="1600" dirty="0" smtClean="0">
                <a:solidFill>
                  <a:prstClr val="black"/>
                </a:solidFill>
              </a:rPr>
              <a:t>.</a:t>
            </a:r>
            <a:endParaRPr lang="he-IL" sz="1600" dirty="0">
              <a:solidFill>
                <a:prstClr val="black"/>
              </a:solidFill>
            </a:endParaRPr>
          </a:p>
        </p:txBody>
      </p:sp>
      <p:sp>
        <p:nvSpPr>
          <p:cNvPr id="27" name="מלבן 26"/>
          <p:cNvSpPr/>
          <p:nvPr/>
        </p:nvSpPr>
        <p:spPr>
          <a:xfrm>
            <a:off x="1916398" y="5254671"/>
            <a:ext cx="933822" cy="615553"/>
          </a:xfrm>
          <a:prstGeom prst="rect">
            <a:avLst/>
          </a:prstGeom>
        </p:spPr>
        <p:txBody>
          <a:bodyPr wrap="square">
            <a:spAutoFit/>
          </a:bodyPr>
          <a:lstStyle/>
          <a:p>
            <a:pPr lvl="0" fontAlgn="auto">
              <a:spcBef>
                <a:spcPts val="0"/>
              </a:spcBef>
              <a:spcAft>
                <a:spcPts val="0"/>
              </a:spcAft>
              <a:defRPr/>
            </a:pPr>
            <a:r>
              <a:rPr lang="he-IL" sz="1600" b="1" dirty="0" smtClean="0">
                <a:solidFill>
                  <a:prstClr val="black"/>
                </a:solidFill>
              </a:rPr>
              <a:t>סנדלית</a:t>
            </a:r>
            <a:endParaRPr lang="he-IL" sz="1600" b="1" dirty="0">
              <a:solidFill>
                <a:prstClr val="black"/>
              </a:solidFill>
            </a:endParaRPr>
          </a:p>
          <a:p>
            <a:pPr lvl="0" fontAlgn="auto">
              <a:spcBef>
                <a:spcPts val="0"/>
              </a:spcBef>
              <a:spcAft>
                <a:spcPts val="0"/>
              </a:spcAft>
              <a:defRPr/>
            </a:pPr>
            <a:endParaRPr lang="he-IL" dirty="0">
              <a:solidFill>
                <a:prstClr val="black"/>
              </a:solidFill>
            </a:endParaRPr>
          </a:p>
        </p:txBody>
      </p:sp>
      <p:sp>
        <p:nvSpPr>
          <p:cNvPr id="5" name="מלבן 4"/>
          <p:cNvSpPr/>
          <p:nvPr/>
        </p:nvSpPr>
        <p:spPr>
          <a:xfrm>
            <a:off x="228042" y="6254934"/>
            <a:ext cx="4390946" cy="338554"/>
          </a:xfrm>
          <a:prstGeom prst="rect">
            <a:avLst/>
          </a:prstGeom>
        </p:spPr>
        <p:txBody>
          <a:bodyPr wrap="none">
            <a:spAutoFit/>
          </a:bodyPr>
          <a:lstStyle/>
          <a:p>
            <a:r>
              <a:rPr lang="he-IL" sz="1600" dirty="0" smtClean="0">
                <a:solidFill>
                  <a:prstClr val="black"/>
                </a:solidFill>
              </a:rPr>
              <a:t>בשקף הבא – רבייה אל</a:t>
            </a:r>
            <a:r>
              <a:rPr lang="he-IL" sz="1600" dirty="0" smtClean="0">
                <a:solidFill>
                  <a:prstClr val="black"/>
                </a:solidFill>
                <a:latin typeface="Arial"/>
                <a:cs typeface="Arial"/>
              </a:rPr>
              <a:t>־</a:t>
            </a:r>
            <a:r>
              <a:rPr lang="he-IL" sz="1600" dirty="0" smtClean="0">
                <a:solidFill>
                  <a:prstClr val="black"/>
                </a:solidFill>
              </a:rPr>
              <a:t>זוויגית בבעלי חיים רב</a:t>
            </a:r>
            <a:r>
              <a:rPr lang="he-IL" sz="1600" dirty="0" smtClean="0">
                <a:solidFill>
                  <a:prstClr val="black"/>
                </a:solidFill>
                <a:latin typeface="Arial"/>
                <a:cs typeface="Arial"/>
              </a:rPr>
              <a:t>־</a:t>
            </a:r>
            <a:r>
              <a:rPr lang="he-IL" sz="1600" dirty="0" smtClean="0">
                <a:solidFill>
                  <a:prstClr val="black"/>
                </a:solidFill>
              </a:rPr>
              <a:t>תאיים.</a:t>
            </a:r>
            <a:endParaRPr lang="he-IL" sz="1600" dirty="0"/>
          </a:p>
        </p:txBody>
      </p:sp>
    </p:spTree>
    <p:extLst>
      <p:ext uri="{BB962C8B-B14F-4D97-AF65-F5344CB8AC3E}">
        <p14:creationId xmlns:p14="http://schemas.microsoft.com/office/powerpoint/2010/main" val="2675017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635000"/>
            <a:ext cx="8429625" cy="25796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p>
          <a:p>
            <a:pPr fontAlgn="auto">
              <a:spcBef>
                <a:spcPts val="0"/>
              </a:spcBef>
              <a:spcAft>
                <a:spcPts val="0"/>
              </a:spcAft>
              <a:defRPr/>
            </a:pPr>
            <a:r>
              <a:rPr lang="he-IL" noProof="1" smtClean="0"/>
              <a:t>ההידרה</a:t>
            </a:r>
            <a:r>
              <a:rPr lang="he-IL" dirty="0" smtClean="0"/>
              <a:t>, </a:t>
            </a:r>
            <a:r>
              <a:rPr lang="he-IL" dirty="0"/>
              <a:t>מקבוצת חסרי החוליות, חיה </a:t>
            </a:r>
            <a:endParaRPr lang="he-IL" dirty="0" smtClean="0"/>
          </a:p>
          <a:p>
            <a:pPr fontAlgn="auto">
              <a:spcBef>
                <a:spcPts val="0"/>
              </a:spcBef>
              <a:spcAft>
                <a:spcPts val="0"/>
              </a:spcAft>
              <a:defRPr/>
            </a:pPr>
            <a:r>
              <a:rPr lang="he-IL" dirty="0" smtClean="0"/>
              <a:t>במים </a:t>
            </a:r>
            <a:r>
              <a:rPr lang="he-IL" dirty="0"/>
              <a:t>מתוקים וגודלה </a:t>
            </a:r>
            <a:r>
              <a:rPr lang="he-IL" dirty="0" smtClean="0"/>
              <a:t>נע בין </a:t>
            </a:r>
            <a:r>
              <a:rPr lang="he-IL" noProof="1" smtClean="0"/>
              <a:t>1–20</a:t>
            </a:r>
            <a:r>
              <a:rPr lang="he-IL" dirty="0" smtClean="0"/>
              <a:t> </a:t>
            </a:r>
            <a:r>
              <a:rPr lang="he-IL" dirty="0"/>
              <a:t>מילימטרים.</a:t>
            </a:r>
          </a:p>
          <a:p>
            <a:pPr fontAlgn="auto">
              <a:spcBef>
                <a:spcPts val="0"/>
              </a:spcBef>
              <a:spcAft>
                <a:spcPts val="0"/>
              </a:spcAft>
              <a:defRPr/>
            </a:pPr>
            <a:r>
              <a:rPr lang="he-IL" dirty="0"/>
              <a:t>ההידרה מתרבה ברבייה </a:t>
            </a:r>
            <a:r>
              <a:rPr lang="he-IL" dirty="0" smtClean="0"/>
              <a:t>אל</a:t>
            </a:r>
            <a:r>
              <a:rPr lang="he-IL" dirty="0" smtClean="0">
                <a:latin typeface="Arial"/>
                <a:cs typeface="Arial"/>
              </a:rPr>
              <a:t>־</a:t>
            </a:r>
            <a:r>
              <a:rPr lang="he-IL" dirty="0" smtClean="0"/>
              <a:t>זוויגית </a:t>
            </a:r>
            <a:r>
              <a:rPr lang="he-IL" dirty="0"/>
              <a:t>בדרך של </a:t>
            </a:r>
            <a:endParaRPr lang="he-IL" dirty="0" smtClean="0"/>
          </a:p>
          <a:p>
            <a:pPr fontAlgn="auto">
              <a:spcBef>
                <a:spcPts val="0"/>
              </a:spcBef>
              <a:spcAft>
                <a:spcPts val="0"/>
              </a:spcAft>
              <a:defRPr/>
            </a:pPr>
            <a:r>
              <a:rPr lang="he-IL" dirty="0" smtClean="0"/>
              <a:t>הנצה</a:t>
            </a:r>
            <a:r>
              <a:rPr lang="he-IL" dirty="0"/>
              <a:t>: התאים שמתחלקים יוצרים ניצן המתבלט </a:t>
            </a:r>
            <a:endParaRPr lang="he-IL" dirty="0" smtClean="0"/>
          </a:p>
          <a:p>
            <a:pPr fontAlgn="auto">
              <a:spcBef>
                <a:spcPts val="0"/>
              </a:spcBef>
              <a:spcAft>
                <a:spcPts val="0"/>
              </a:spcAft>
              <a:defRPr/>
            </a:pPr>
            <a:r>
              <a:rPr lang="he-IL" dirty="0" smtClean="0"/>
              <a:t>מגופה </a:t>
            </a:r>
            <a:r>
              <a:rPr lang="he-IL" dirty="0"/>
              <a:t>של ההידרה. הניצן גדל ומתפתח </a:t>
            </a:r>
            <a:r>
              <a:rPr lang="he-IL" dirty="0" smtClean="0"/>
              <a:t>להידרה</a:t>
            </a:r>
          </a:p>
          <a:p>
            <a:pPr fontAlgn="auto">
              <a:spcBef>
                <a:spcPts val="0"/>
              </a:spcBef>
              <a:spcAft>
                <a:spcPts val="0"/>
              </a:spcAft>
              <a:defRPr/>
            </a:pPr>
            <a:r>
              <a:rPr lang="he-IL" dirty="0" smtClean="0"/>
              <a:t> </a:t>
            </a:r>
            <a:r>
              <a:rPr lang="he-IL" dirty="0"/>
              <a:t>צעירה, אשר ניתקת מגוף ההורה וממשיכה </a:t>
            </a:r>
            <a:endParaRPr lang="he-IL" dirty="0" smtClean="0"/>
          </a:p>
          <a:p>
            <a:pPr fontAlgn="auto">
              <a:spcBef>
                <a:spcPts val="0"/>
              </a:spcBef>
              <a:spcAft>
                <a:spcPts val="0"/>
              </a:spcAft>
              <a:defRPr/>
            </a:pPr>
            <a:r>
              <a:rPr lang="he-IL" dirty="0"/>
              <a:t>ל</a:t>
            </a:r>
            <a:r>
              <a:rPr lang="he-IL" dirty="0" smtClean="0"/>
              <a:t>חיות </a:t>
            </a:r>
            <a:r>
              <a:rPr lang="he-IL" dirty="0"/>
              <a:t>בתור יצור עצמאי.</a:t>
            </a:r>
          </a:p>
          <a:p>
            <a:pPr fontAlgn="auto">
              <a:spcBef>
                <a:spcPts val="0"/>
              </a:spcBef>
              <a:spcAft>
                <a:spcPts val="0"/>
              </a:spcAft>
              <a:defRPr/>
            </a:pPr>
            <a:endParaRPr lang="he-IL" dirty="0" smtClean="0"/>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endParaRPr lang="he-IL" dirty="0" smtClean="0"/>
          </a:p>
          <a:p>
            <a:pPr fontAlgn="auto">
              <a:spcBef>
                <a:spcPts val="0"/>
              </a:spcBef>
              <a:spcAft>
                <a:spcPts val="0"/>
              </a:spcAft>
              <a:defRPr/>
            </a:pPr>
            <a:r>
              <a:rPr lang="he-IL" dirty="0" smtClean="0"/>
              <a:t>גם </a:t>
            </a:r>
            <a:r>
              <a:rPr lang="he-IL" dirty="0"/>
              <a:t>אלמוגים מתרבים </a:t>
            </a:r>
            <a:r>
              <a:rPr lang="he-IL" dirty="0">
                <a:solidFill>
                  <a:schemeClr val="accent3"/>
                </a:solidFill>
              </a:rPr>
              <a:t>בהנצה</a:t>
            </a:r>
            <a:r>
              <a:rPr lang="he-IL" dirty="0"/>
              <a:t>, אך הצאצא שנוצר </a:t>
            </a:r>
            <a:endParaRPr lang="he-IL" dirty="0" smtClean="0"/>
          </a:p>
          <a:p>
            <a:pPr fontAlgn="auto">
              <a:spcBef>
                <a:spcPts val="0"/>
              </a:spcBef>
              <a:spcAft>
                <a:spcPts val="0"/>
              </a:spcAft>
              <a:defRPr/>
            </a:pPr>
            <a:r>
              <a:rPr lang="he-IL" dirty="0" smtClean="0"/>
              <a:t>אינו </a:t>
            </a:r>
            <a:r>
              <a:rPr lang="he-IL" dirty="0"/>
              <a:t>מתנתק מגוף ה"אם" וכך, דרך הנצות </a:t>
            </a:r>
            <a:endParaRPr lang="he-IL" dirty="0" smtClean="0"/>
          </a:p>
          <a:p>
            <a:pPr fontAlgn="auto">
              <a:spcBef>
                <a:spcPts val="0"/>
              </a:spcBef>
              <a:spcAft>
                <a:spcPts val="0"/>
              </a:spcAft>
              <a:defRPr/>
            </a:pPr>
            <a:r>
              <a:rPr lang="he-IL" dirty="0" smtClean="0"/>
              <a:t>חוזרות </a:t>
            </a:r>
            <a:r>
              <a:rPr lang="he-IL" dirty="0"/>
              <a:t>ונשנות, נוצרת מושבת אלמוגים.</a:t>
            </a: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EC758C9-9094-440A-B6DC-C967B79908F0}" type="slidenum">
              <a:rPr lang="he-IL" smtClean="0">
                <a:solidFill>
                  <a:srgbClr val="A6A6A6"/>
                </a:solidFill>
              </a:rPr>
              <a:pPr>
                <a:defRPr/>
              </a:pPr>
              <a:t>16</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 בבעלי חיים רב תאיים: הנצה</a:t>
            </a:r>
            <a:endParaRPr lang="he-IL" sz="1800" dirty="0">
              <a:solidFill>
                <a:srgbClr val="FF6600"/>
              </a:solidFill>
            </a:endParaRPr>
          </a:p>
        </p:txBody>
      </p:sp>
      <p:grpSp>
        <p:nvGrpSpPr>
          <p:cNvPr id="56326" name="קבוצה 10"/>
          <p:cNvGrpSpPr>
            <a:grpSpLocks/>
          </p:cNvGrpSpPr>
          <p:nvPr/>
        </p:nvGrpSpPr>
        <p:grpSpPr bwMode="auto">
          <a:xfrm>
            <a:off x="755576" y="284481"/>
            <a:ext cx="3528174" cy="3645723"/>
            <a:chOff x="1043798" y="2898443"/>
            <a:chExt cx="3528185" cy="3646034"/>
          </a:xfrm>
        </p:grpSpPr>
        <p:sp>
          <p:nvSpPr>
            <p:cNvPr id="6" name="TextBox 5"/>
            <p:cNvSpPr txBox="1"/>
            <p:nvPr/>
          </p:nvSpPr>
          <p:spPr>
            <a:xfrm>
              <a:off x="1043798" y="6187258"/>
              <a:ext cx="2357444" cy="357219"/>
            </a:xfrm>
            <a:prstGeom prst="rect">
              <a:avLst/>
            </a:prstGeom>
            <a:noFill/>
            <a:ln w="22225">
              <a:noFill/>
            </a:ln>
            <a:effectLst>
              <a:outerShdw sx="101000" sy="101000" algn="ctr" rotWithShape="0">
                <a:schemeClr val="bg1">
                  <a:lumMod val="75000"/>
                </a:schemeClr>
              </a:outerShdw>
            </a:effectLst>
          </p:spPr>
          <p:txBody>
            <a:bodyPr rtlCol="1" anchor="ctr"/>
            <a:lstStyle/>
            <a:p>
              <a:pPr algn="l" fontAlgn="auto">
                <a:spcBef>
                  <a:spcPts val="0"/>
                </a:spcBef>
                <a:spcAft>
                  <a:spcPts val="0"/>
                </a:spcAft>
                <a:defRPr/>
              </a:pPr>
              <a:r>
                <a:rPr lang="en-US" sz="1100" dirty="0"/>
                <a:t>© istockphoto.com/ luismmolina</a:t>
              </a:r>
              <a:endParaRPr lang="he-IL" sz="1100" dirty="0">
                <a:latin typeface="+mn-lt"/>
                <a:cs typeface="+mn-cs"/>
              </a:endParaRPr>
            </a:p>
          </p:txBody>
        </p:sp>
        <p:pic>
          <p:nvPicPr>
            <p:cNvPr id="56328" name="תמונה 8" descr="iStock_000008323807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606" y="3522735"/>
              <a:ext cx="3235381" cy="276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00162" y="2898443"/>
              <a:ext cx="3071821" cy="428662"/>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solidFill>
                    <a:schemeClr val="bg1"/>
                  </a:solidFill>
                  <a:latin typeface="+mn-lt"/>
                  <a:cs typeface="+mn-cs"/>
                </a:rPr>
                <a:t>הידרה עם ניצן המתפתח להידרה צעירה</a:t>
              </a:r>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384" y="4186725"/>
            <a:ext cx="3306226" cy="237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377690" y="6525344"/>
            <a:ext cx="3501802" cy="271869"/>
          </a:xfrm>
          <a:prstGeom prst="rect">
            <a:avLst/>
          </a:prstGeom>
        </p:spPr>
        <p:txBody>
          <a:bodyPr wrap="square">
            <a:spAutoFit/>
          </a:bodyPr>
          <a:lstStyle/>
          <a:p>
            <a:pPr marL="457200" algn="l" rtl="0">
              <a:lnSpc>
                <a:spcPts val="1350"/>
              </a:lnSpc>
              <a:spcAft>
                <a:spcPts val="1000"/>
              </a:spcAft>
            </a:pPr>
            <a:r>
              <a:rPr lang="en-US" sz="1000" dirty="0">
                <a:solidFill>
                  <a:srgbClr val="000000"/>
                </a:solidFill>
                <a:latin typeface="Arial"/>
                <a:ea typeface="Times New Roman"/>
                <a:cs typeface="Arial"/>
              </a:rPr>
              <a:t>© Photo: Ryan Poplin at </a:t>
            </a:r>
            <a:r>
              <a:rPr lang="en-US" sz="1000" u="sng" dirty="0">
                <a:solidFill>
                  <a:srgbClr val="0000FF"/>
                </a:solidFill>
                <a:latin typeface="Arial"/>
                <a:ea typeface="Times New Roman"/>
                <a:cs typeface="Arial"/>
                <a:hlinkClick r:id="rId5"/>
              </a:rPr>
              <a:t>flickr</a:t>
            </a:r>
            <a:r>
              <a:rPr lang="en-US" sz="1000" dirty="0">
                <a:solidFill>
                  <a:srgbClr val="000000"/>
                </a:solidFill>
                <a:latin typeface="Arial"/>
                <a:ea typeface="Times New Roman"/>
                <a:cs typeface="Arial"/>
              </a:rPr>
              <a:t> </a:t>
            </a:r>
            <a:r>
              <a:rPr lang="en-US" sz="1000" dirty="0">
                <a:latin typeface="Calibri"/>
                <a:ea typeface="Calibri"/>
                <a:cs typeface="Arial"/>
              </a:rPr>
              <a:t>(</a:t>
            </a:r>
            <a:r>
              <a:rPr lang="en-US" sz="1000" u="sng" dirty="0">
                <a:solidFill>
                  <a:srgbClr val="0000FF"/>
                </a:solidFill>
                <a:latin typeface="Calibri"/>
                <a:ea typeface="Calibri"/>
                <a:cs typeface="Arial"/>
                <a:hlinkClick r:id="rId6"/>
              </a:rPr>
              <a:t>CC BY-SA 2.0</a:t>
            </a:r>
            <a:r>
              <a:rPr lang="en-US" sz="1000" dirty="0">
                <a:latin typeface="Calibri"/>
                <a:ea typeface="Calibri"/>
                <a:cs typeface="Arial"/>
              </a:rPr>
              <a:t>)</a:t>
            </a:r>
            <a:endParaRPr lang="en-US" sz="1000" dirty="0">
              <a:effectLst/>
              <a:latin typeface="Calibri"/>
              <a:ea typeface="Calibri"/>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548680"/>
            <a:ext cx="8429625" cy="25796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solidFill>
                  <a:prstClr val="black"/>
                </a:solidFill>
              </a:rPr>
              <a:t>רביית </a:t>
            </a:r>
            <a:r>
              <a:rPr lang="he-IL" dirty="0"/>
              <a:t>בתולים, צורת רבייה </a:t>
            </a:r>
            <a:r>
              <a:rPr lang="he-IL" dirty="0" smtClean="0"/>
              <a:t>אל</a:t>
            </a:r>
            <a:r>
              <a:rPr lang="he-IL" dirty="0" smtClean="0">
                <a:latin typeface="Arial"/>
                <a:cs typeface="Arial"/>
              </a:rPr>
              <a:t>־</a:t>
            </a:r>
            <a:r>
              <a:rPr lang="he-IL" dirty="0" smtClean="0"/>
              <a:t>מינית המתרחשת בנקבות, המתאפיינת בכך שתא הביצה מתפתח לעובר בלא הפריה. רביית </a:t>
            </a:r>
            <a:r>
              <a:rPr lang="he-IL" dirty="0"/>
              <a:t>בתולים טבעית מתרחשת </a:t>
            </a:r>
            <a:r>
              <a:rPr lang="he-IL" dirty="0" smtClean="0"/>
              <a:t>בכמה </a:t>
            </a:r>
            <a:r>
              <a:rPr lang="he-IL" dirty="0"/>
              <a:t>משפחות של לטאות, נחשים, סלמנדרות </a:t>
            </a:r>
            <a:r>
              <a:rPr lang="he-IL" dirty="0" smtClean="0"/>
              <a:t>ודגי גרם</a:t>
            </a:r>
            <a:r>
              <a:rPr lang="he-IL" dirty="0"/>
              <a:t>. </a:t>
            </a:r>
            <a:r>
              <a:rPr lang="he-IL" dirty="0" smtClean="0"/>
              <a:t>אצל הנמלים ודבורי הדבש, הזכרים מתפתחים מביציות לא</a:t>
            </a:r>
            <a:r>
              <a:rPr lang="he-IL" dirty="0" smtClean="0">
                <a:latin typeface="Arial"/>
                <a:cs typeface="Arial"/>
              </a:rPr>
              <a:t>־</a:t>
            </a:r>
            <a:r>
              <a:rPr lang="he-IL" dirty="0" smtClean="0"/>
              <a:t>מופרות, ואילו הפועלות והמלכות מתפתחות </a:t>
            </a:r>
            <a:r>
              <a:rPr lang="he-IL" dirty="0" smtClean="0">
                <a:solidFill>
                  <a:prstClr val="black"/>
                </a:solidFill>
              </a:rPr>
              <a:t>מביציות מופרות. </a:t>
            </a:r>
            <a:endParaRPr lang="he-IL" dirty="0">
              <a:solidFill>
                <a:prstClr val="black"/>
              </a:solidFill>
            </a:endParaRPr>
          </a:p>
          <a:p>
            <a:pPr fontAlgn="auto">
              <a:spcBef>
                <a:spcPts val="0"/>
              </a:spcBef>
              <a:spcAft>
                <a:spcPts val="0"/>
              </a:spcAft>
              <a:defRPr/>
            </a:pPr>
            <a:endParaRPr lang="he-IL" dirty="0" smtClean="0">
              <a:solidFill>
                <a:prstClr val="black"/>
              </a:solidFill>
            </a:endParaRP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EC758C9-9094-440A-B6DC-C967B79908F0}" type="slidenum">
              <a:rPr lang="he-IL" smtClean="0">
                <a:solidFill>
                  <a:srgbClr val="A6A6A6"/>
                </a:solidFill>
              </a:rPr>
              <a:pPr>
                <a:defRPr/>
              </a:pPr>
              <a:t>17</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 בבעלי חיים ובצמחים: רביית בתולים (פרתנוגנזה)</a:t>
            </a:r>
            <a:endParaRPr lang="he-IL" sz="1800" dirty="0">
              <a:solidFill>
                <a:schemeClr val="accent6">
                  <a:lumMod val="50000"/>
                  <a:lumOff val="50000"/>
                </a:schemeClr>
              </a:solidFill>
            </a:endParaRPr>
          </a:p>
        </p:txBody>
      </p:sp>
      <p:grpSp>
        <p:nvGrpSpPr>
          <p:cNvPr id="3" name="קבוצה 2"/>
          <p:cNvGrpSpPr/>
          <p:nvPr/>
        </p:nvGrpSpPr>
        <p:grpSpPr>
          <a:xfrm>
            <a:off x="1396122" y="1772816"/>
            <a:ext cx="6912768" cy="3960440"/>
            <a:chOff x="1383372" y="2132081"/>
            <a:chExt cx="6912768" cy="396044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372" y="2132081"/>
              <a:ext cx="6912768" cy="370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קבוצה 10"/>
            <p:cNvGrpSpPr/>
            <p:nvPr/>
          </p:nvGrpSpPr>
          <p:grpSpPr>
            <a:xfrm>
              <a:off x="1446213" y="2229167"/>
              <a:ext cx="6849927" cy="3863354"/>
              <a:chOff x="1303338" y="2471738"/>
              <a:chExt cx="6849927" cy="3863354"/>
            </a:xfrm>
          </p:grpSpPr>
          <p:grpSp>
            <p:nvGrpSpPr>
              <p:cNvPr id="14" name="קבוצה 71679"/>
              <p:cNvGrpSpPr>
                <a:grpSpLocks/>
              </p:cNvGrpSpPr>
              <p:nvPr/>
            </p:nvGrpSpPr>
            <p:grpSpPr bwMode="auto">
              <a:xfrm>
                <a:off x="1303338" y="2471738"/>
                <a:ext cx="6837362" cy="3470275"/>
                <a:chOff x="1421308" y="2756302"/>
                <a:chExt cx="6837138" cy="3471482"/>
              </a:xfrm>
            </p:grpSpPr>
            <p:sp>
              <p:nvSpPr>
                <p:cNvPr id="17" name="אליפסה 16"/>
                <p:cNvSpPr/>
                <p:nvPr/>
              </p:nvSpPr>
              <p:spPr>
                <a:xfrm>
                  <a:off x="2716666" y="5136792"/>
                  <a:ext cx="2736760" cy="1090992"/>
                </a:xfrm>
                <a:prstGeom prst="ellipse">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אליפסה 17"/>
                <p:cNvSpPr/>
                <p:nvPr/>
              </p:nvSpPr>
              <p:spPr>
                <a:xfrm>
                  <a:off x="5521686" y="5114559"/>
                  <a:ext cx="2736760" cy="1090992"/>
                </a:xfrm>
                <a:prstGeom prst="ellipse">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9" name="קבוצה 17"/>
                <p:cNvGrpSpPr>
                  <a:grpSpLocks/>
                </p:cNvGrpSpPr>
                <p:nvPr/>
              </p:nvGrpSpPr>
              <p:grpSpPr bwMode="auto">
                <a:xfrm>
                  <a:off x="1421308" y="2756302"/>
                  <a:ext cx="6294231" cy="2205804"/>
                  <a:chOff x="1446894" y="2199034"/>
                  <a:chExt cx="6294231" cy="2205804"/>
                </a:xfrm>
              </p:grpSpPr>
              <p:sp>
                <p:nvSpPr>
                  <p:cNvPr id="25" name="אליפסה 24"/>
                  <p:cNvSpPr/>
                  <p:nvPr/>
                </p:nvSpPr>
                <p:spPr>
                  <a:xfrm>
                    <a:off x="5004365" y="3313847"/>
                    <a:ext cx="2736760" cy="1090991"/>
                  </a:xfrm>
                  <a:prstGeom prst="ellipse">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אליפסה 26"/>
                  <p:cNvSpPr/>
                  <p:nvPr/>
                </p:nvSpPr>
                <p:spPr>
                  <a:xfrm>
                    <a:off x="1446894" y="3259853"/>
                    <a:ext cx="2557378" cy="1122752"/>
                  </a:xfrm>
                  <a:prstGeom prst="ellipse">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אליפסה 27"/>
                  <p:cNvSpPr/>
                  <p:nvPr/>
                </p:nvSpPr>
                <p:spPr>
                  <a:xfrm>
                    <a:off x="3204198" y="2199034"/>
                    <a:ext cx="2617702" cy="1054467"/>
                  </a:xfrm>
                  <a:prstGeom prst="ellipse">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TextBox 28"/>
                  <p:cNvSpPr txBox="1"/>
                  <p:nvPr/>
                </p:nvSpPr>
                <p:spPr>
                  <a:xfrm>
                    <a:off x="3499464" y="2540465"/>
                    <a:ext cx="2097019" cy="371604"/>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המלכה מטילה ביצים</a:t>
                    </a:r>
                  </a:p>
                </p:txBody>
              </p:sp>
              <p:sp>
                <p:nvSpPr>
                  <p:cNvPr id="30" name="TextBox 29"/>
                  <p:cNvSpPr txBox="1"/>
                  <p:nvPr/>
                </p:nvSpPr>
                <p:spPr>
                  <a:xfrm>
                    <a:off x="5004365" y="3475828"/>
                    <a:ext cx="2585953" cy="690802"/>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dirty="0">
                        <a:solidFill>
                          <a:prstClr val="black"/>
                        </a:solidFill>
                      </a:rPr>
                      <a:t>ביצים שעוברות הפריה </a:t>
                    </a:r>
                  </a:p>
                  <a:p>
                    <a:pPr algn="ctr">
                      <a:defRPr/>
                    </a:pPr>
                    <a:r>
                      <a:rPr lang="he-IL" dirty="0">
                        <a:solidFill>
                          <a:prstClr val="black"/>
                        </a:solidFill>
                      </a:rPr>
                      <a:t>מתפתחות  לנקבות</a:t>
                    </a:r>
                  </a:p>
                </p:txBody>
              </p:sp>
              <p:sp>
                <p:nvSpPr>
                  <p:cNvPr id="31" name="TextBox 30"/>
                  <p:cNvSpPr txBox="1"/>
                  <p:nvPr/>
                </p:nvSpPr>
                <p:spPr>
                  <a:xfrm>
                    <a:off x="1500867" y="3513941"/>
                    <a:ext cx="2584365" cy="689215"/>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dirty="0">
                        <a:solidFill>
                          <a:prstClr val="black"/>
                        </a:solidFill>
                      </a:rPr>
                      <a:t>ביצים שאינן עוברות הפריה</a:t>
                    </a:r>
                  </a:p>
                  <a:p>
                    <a:pPr algn="ctr">
                      <a:defRPr/>
                    </a:pPr>
                    <a:r>
                      <a:rPr lang="he-IL" dirty="0">
                        <a:solidFill>
                          <a:prstClr val="black"/>
                        </a:solidFill>
                      </a:rPr>
                      <a:t>מתפתחות לזכרים</a:t>
                    </a:r>
                  </a:p>
                </p:txBody>
              </p:sp>
              <p:cxnSp>
                <p:nvCxnSpPr>
                  <p:cNvPr id="32" name="מחבר חץ ישר 31"/>
                  <p:cNvCxnSpPr/>
                  <p:nvPr/>
                </p:nvCxnSpPr>
                <p:spPr>
                  <a:xfrm>
                    <a:off x="5545685" y="3067698"/>
                    <a:ext cx="180969" cy="273145"/>
                  </a:xfrm>
                  <a:prstGeom prst="straightConnector1">
                    <a:avLst/>
                  </a:prstGeom>
                  <a:ln w="25400">
                    <a:solidFill>
                      <a:srgbClr val="FFFFCC"/>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570897" y="5327358"/>
                  <a:ext cx="2584365" cy="690803"/>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dirty="0">
                      <a:solidFill>
                        <a:prstClr val="black"/>
                      </a:solidFill>
                    </a:rPr>
                    <a:t>נקבות שמקבלות מזון מלכות הופכות למלכות</a:t>
                  </a:r>
                </a:p>
              </p:txBody>
            </p:sp>
            <p:sp>
              <p:nvSpPr>
                <p:cNvPr id="21" name="TextBox 20"/>
                <p:cNvSpPr txBox="1"/>
                <p:nvPr/>
              </p:nvSpPr>
              <p:spPr>
                <a:xfrm>
                  <a:off x="2780163" y="5336886"/>
                  <a:ext cx="2584365" cy="690803"/>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dirty="0">
                      <a:solidFill>
                        <a:prstClr val="black"/>
                      </a:solidFill>
                    </a:rPr>
                    <a:t>נקבות שמקבלות מזון רגיל הופכות לפועלות</a:t>
                  </a:r>
                </a:p>
              </p:txBody>
            </p:sp>
            <p:cxnSp>
              <p:nvCxnSpPr>
                <p:cNvPr id="22" name="מחבר חץ ישר 21"/>
                <p:cNvCxnSpPr/>
                <p:nvPr/>
              </p:nvCxnSpPr>
              <p:spPr>
                <a:xfrm flipH="1">
                  <a:off x="3348470" y="3653551"/>
                  <a:ext cx="125408" cy="217564"/>
                </a:xfrm>
                <a:prstGeom prst="straightConnector1">
                  <a:avLst/>
                </a:prstGeom>
                <a:ln w="25400">
                  <a:solidFill>
                    <a:srgbClr val="FFFFCC"/>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a:endCxn id="18" idx="1"/>
                </p:cNvCxnSpPr>
                <p:nvPr/>
              </p:nvCxnSpPr>
              <p:spPr>
                <a:xfrm>
                  <a:off x="5699480" y="4903349"/>
                  <a:ext cx="223831" cy="371604"/>
                </a:xfrm>
                <a:prstGeom prst="straightConnector1">
                  <a:avLst/>
                </a:prstGeom>
                <a:ln w="25400">
                  <a:solidFill>
                    <a:srgbClr val="FFFFCC"/>
                  </a:solidFill>
                  <a:tailEnd type="arrow"/>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a:endCxn id="17" idx="7"/>
                </p:cNvCxnSpPr>
                <p:nvPr/>
              </p:nvCxnSpPr>
              <p:spPr>
                <a:xfrm flipH="1">
                  <a:off x="5051801" y="4903349"/>
                  <a:ext cx="654029" cy="392248"/>
                </a:xfrm>
                <a:prstGeom prst="straightConnector1">
                  <a:avLst/>
                </a:prstGeom>
                <a:ln w="25400">
                  <a:solidFill>
                    <a:srgbClr val="FFFFCC"/>
                  </a:solidFill>
                  <a:tailEnd type="arrow"/>
                </a:ln>
              </p:spPr>
              <p:style>
                <a:lnRef idx="1">
                  <a:schemeClr val="accent1"/>
                </a:lnRef>
                <a:fillRef idx="0">
                  <a:schemeClr val="accent1"/>
                </a:fillRef>
                <a:effectRef idx="0">
                  <a:schemeClr val="accent1"/>
                </a:effectRef>
                <a:fontRef idx="minor">
                  <a:schemeClr val="tx1"/>
                </a:fontRef>
              </p:style>
            </p:cxnSp>
          </p:grpSp>
          <p:sp>
            <p:nvSpPr>
              <p:cNvPr id="16" name="מלבן 15"/>
              <p:cNvSpPr/>
              <p:nvPr/>
            </p:nvSpPr>
            <p:spPr>
              <a:xfrm>
                <a:off x="6264140" y="6081092"/>
                <a:ext cx="1889125" cy="254000"/>
              </a:xfrm>
              <a:prstGeom prst="rect">
                <a:avLst/>
              </a:prstGeom>
            </p:spPr>
            <p:txBody>
              <a:bodyPr wrap="none">
                <a:spAutoFit/>
              </a:bodyPr>
              <a:lstStyle/>
              <a:p>
                <a:pPr>
                  <a:defRPr/>
                </a:pPr>
                <a:r>
                  <a:rPr lang="en-US" sz="1050" dirty="0">
                    <a:solidFill>
                      <a:prstClr val="black"/>
                    </a:solidFill>
                    <a:hlinkClick r:id="rId4"/>
                  </a:rPr>
                  <a:t>Migco (wikimedia commons)</a:t>
                </a:r>
                <a:endParaRPr lang="he-IL" sz="1050" dirty="0">
                  <a:solidFill>
                    <a:prstClr val="black"/>
                  </a:solidFill>
                </a:endParaRPr>
              </a:p>
            </p:txBody>
          </p:sp>
        </p:grpSp>
      </p:grpSp>
      <p:sp>
        <p:nvSpPr>
          <p:cNvPr id="4" name="AutoShape 4" descr="data:image/jpeg;base64,/9j/4AAQSkZJRgABAQAAAQABAAD/2wCEAAkGBhASDxQQEBQUEBAPDw8PEA8UEBAPEA8QFBAVFBUQFBUXHCYeFxkkGRQUHy8gIycpLSwsFR4yNTAqNSYrLCsBCQoKDgwOFw8PGiwfHCUpLSwpKjIpKSkqNSwpKSwpKSkpKSwpKSkpKSksLCkpKikpKSksLCkpLCkpKSksLCwpKf/AABEIALoBDwMBIgACEQEDEQH/xAAcAAEAAgMBAQEAAAAAAAAAAAAAAwQBAgUGBwj/xABCEAACAQIDBAcECAQEBwEAAAAAAQIDEQQFEiExQVEGE2FxgZGhFBUyQgciUlOCscHRI2KDonKS4fBDc5OjstLxM//EABoBAQACAwEAAAAAAAAAAAAAAAABAgMEBQb/xAAsEQACAgEDBAECBQUAAAAAAAAAAQIRAwQSIQUxQVEyE2EicaGx0RQVQoGR/9oADAMBAAIRAxEAPwD7iAAAAAAAAAAAAAAAAAAAAAAAAAAAAAAAAAAAAAAAAAAAAADlZh0mw1CvChWn1cqsW1KWyC22SlL5b2la+z6u/ar9OM09q2pq6d73XMi0TRsACSAAAAAAAAAAAAAAAAAAAAAAAAAAAAAAAAAAAAAAAAAYAKuaZhGhRnWndxpx1NK13ttZX7zgLp/h+plVkpxUaihCNk5VL7Lrgrbb93aR9PczjGg6anH4oxrQ2aknaUX5xX+Y+WZi5qmt9rtJ2SSV9iRoajUShKom5gwRmrkWOkWfSxlWdSaS+qow27NF27dyv43Zb+jXOMUszpYWFSSoONaU6Um3TUIwv9WN7KWrTZq3HtT8zTnwe2UlutuVuPLcex+iXBqWZVan3ODtz+tWqx2352py8zFp23ktmXUUo7UfYkZMIydQ5wAAAAAAAAAAAAAAAAAAAAAAAAAAAAAAAAAAAAAAAMMyYYB8v6Q4i+Jq69so1JKz3W3R/tseRzSV07fVvK+nelzsj0/StqeMryX3mnxhGMH6xZ5fGxd7I8vLI1lkvuzqY5LajkVK8YrTqV7bt2zsW8+hfQdh6j9rrtNU6joU4SfzSp9Y5JdynHzPFZRkftGOw9BtqNasozadn1cYyqT28LwhJd7R+g8JhYU4KFOMYQirRhFKMYrkkjr6ONreamolbonAB0TWAAAABi4BkAAAAAAAAAAAAAAAAAAAAAAAAAAAAAAAAApZtj1RozqPfGL0rnJ7IrzLjkeK6UZp1stENtODe3hOfPuS2eLNTV6hYMbl58F4R3M8linvb3u7v4nJlTvtOvjo8PMpdUeVUjoqJa6FUUs0w7fOtb/F1E/0ufZT4xk1ZU8Zh6m7RiIJvglP+FJ+U5H2ZM9H02V4n+ZpZ/kZAB0jAACpmuOVGhUrS+GjTnUaulfTFvTd7m7W8QDbF5hSpW62pCmpXUdc4Q1NK7S1NX2HnsB9ImEq1ZU4qrGMZSiq8qaVGdpON4tNuztdO1mmtu0+V53nlfHYmOIxEUowio0sOpOdOkt72tWlJuzcrcFyR3spxSaS3X2aeC7VyONq+pLFxBWbWPT7u59coV4zWqElJPimmvQkPnmHnOO2EnHti3F+m87mD6QVUrVEqi5/DL9n6FcHWMcuMi2v/qE9LJfHk9ODn4fOqMtl9DfCWy/c9xeUl5nXx5YZFcGma7i49zYGDJkKgAAAAAAAAAAAAAAAAAAAAA0rVVFOUmkltbe40xOJjCLlJ2S9exc2eXzHM5VXt+rBP6sf1fNmlqtXHAvv6MmPG5kua5vKpeMbxp+Tn38l2HFxEkiWpVSRzqtW7ueXzZp5pbpM6MMaiqRBUopsrVqCLMqhWq1ylIyUUK9PZs2Pg+T5n17Icx6/DU6vGcFq7Jr6s1/mTPklSZ7X6M8deFai/klGrHumrP1jfxOv0vJtm4ezU1MeLPbAA9CaIOR0tw7ngMTFK79mquK/mjHUvVI65rUimrPc00+5kNWqB8CpQuk1x2lug3F7DFfA9TWqUPuakqa/wxdo+lianY8RmTjJxZ2cfxTO1l2b7lPzO7SqprZtPHxgWcLiZRex2NXsZKTPU2RLh8VOn8EmuzevI5WGzJS2PY+fBlzWZYScXcXRSSvuehwmfp7Ki0v7S2ry3o6tOspK8WmnxTueNjNE1GtKDvFuL7Hv71xOxp+qzjSycr35NSemT+J6+4ucTDZ891RX/mj+x06GNhP4ZJvlufkztYtXizfGRqTxyh3RZABtmMAAAAAAAAAGDJXxGMhBXm0uze34FZSUVcnSJSsnuU8fmkKS27ZcIrf48jmYzPZS2Q+qvtO2r9kcecvFve7nG1PVYr8OLl+/4NnHp2+ZEuMxsqktU3u3RXwx7v3KVSrxM1KltpzcRibvsOBOcpttvk3YxSXArV7lapWNKkyrVqE9i9Gate5WqVBKRDKRXuy3YOZ6j6NKj9tqLg8NJv8ADVppf+TPJtntPotwrdWvV4RhTpJ9rblL8o+Z1Onxf1omrqH+Bn0UAHpzmgwzIAPl/wBI+W9Xi1WXw4iCv/zKaUX/AG6PI81TqH1zpVkntWGlTX/6R+vSfKok7J9jTa8T5AoNNpppptNNWaadmn2pprwPNdSwbcm7wzo6edxr0Wo1iRVipY2jJnJ2m2i9CuX8LmMo7N6OOpEkJlXFeCbPUUcZGXYyzGXieVp17F7D5lJcb9jK9iNvo9AqpvGRy6WaRex7H6FuFaL3NCyGjqUcwqx3SbXbtXqXKeey+aKfc7HGjJmesNrHq8+P4yf7mKWGEu6O/DPIcVJeTJlm9Lnb8MjziqB1Tbj1bULvT/0YnpYM9L71pfa9Jfsayzil9r+2X7HnHNf7RlSLf3fN6X6/yR/Sx9ncnntPgpPwS/UgqZ+/lh5v9EcnWYcjDLqeol5r8kXWngi5WzSrL5tK5LZ/qUpS57fG7ZhyIKuKiuNzSnmnkdzbZlUIrsiRlbEYlR7WVq+Pb3bEUalUx3ZdIlr4lvf/AKFWczVzuRTkXXBJrUmVZ1ESzZC4mRIGjkaNEvVmdBkSoo2Vmt9/Q+t9C8neHwkYyVqlT+NU7JStaPgkl3pnjehnR/r6/WzX8GjJN3WydRbYw7Utkn3LmfTkd3p2FpPI/PY0NRO3tRsDCMnXNUGLmTCAB4Xpv0Xu3iqUb/NXgl/3Y/r58z3RiSMOfDHNBwkWjJxdo+JKBnqj2vSXoe43rYeN47ZTor5ecoLl/L5HlFA8pqNPPDLbI6ePIpK0VdBnSWHTNdBqsypkUJcyZGjibpFS9kkZk0KzW4q3NlMrSJs6FPHTXFk8M1l3nLjI2UwTwdmOb80SxzWPI4ambKoCKR3VmceRh5lHlu3HD60dcRTFI7XvPsIZ5nLuOX1o6wimKRcnim97vftIJ1SHWatk0DaVUjcjBixcgxKZGyTQNBdIgi0DqydRNtJlRRsr9WWspyieJqqnT2JWdSfCEb7+/kuPmS5bk1XEz0UtiVtdR/DBfq+w+kZPk9PDUlTprtlJ7ZTl9qT4s6mj0jyvdLsauXLt4Xcly/L6dGlGlTVoxWzm3xk+bZZAPQJJKkaDMoyYRkkAwjJo2AbA01mrqIAkPOZ90ShVvUpWp1XtataFR9qW59q8Tv8AWox1qMWXFDLHbNFoycXaPl2Lwc6U9FWLhLk+K5p7mu1EGg+oY3DUq0dFWKnHt3rtT3p9x5PMuh8o7aEta+xJpTXYpbn6M8/qOnTx84+V+pu49QnwzzTpmOqJ61OUJaZxcZLepJp+TNDkyVOmbafoi6sdUS6QkVomzTqxpJEzIomyKwsS2Fl+5WgmQtGUiRwM6ByTZHYykSaDOgmiLI0hpN2jKRNENkekaDdmjZeiA4hQGsvZfk1attitMPvJXjHw4y8PNGWEJTdRVsq5JcsoykkdvJuiVSs1OtelS32tapNdi+Vdr2/md3Kej9CjaT/i1F88rWi/5Y7o9+1nZ69Hb03T0qll5+xp5M7fxN8JhYUoKFOKhGO6KVv/AKya5W69G3XHYVJUjUZOLkPWmyqE2QTIyaRZuSDDIZyJmRziAVZ1SCeILU6RDPDFGSVnimRSxpPPBkE8AUdkkUsw7SGWadptUy5laplUijbLKjOIx8JrTNRmuUkpW7uXhY4+Jyyi9sJOm+Xxx9dq82XamTTKtTJqvA1MuKOT5xsyxe3szmVMHUjutLti7+j2/mV3Wtv2d6sdGpktfgynXyfFNc++5zZ6Bf48GzHL7I1WRnrCnWyXGL4Uv9+BWlg8wX/CUvxaWaz0WRdjIskTrKZnWchSxi+LDVPwypy/VGyxFbjRrL+mn+TZjemyLwW3r2dbWbKRyPa6n3VZf0an6Iz7bU+7q/8ARq/+pT6E/Q3L2dfWY1nI9tqfdVn/AEZ/sYeJr8KFZ/gjH82WWDI/BG5ezruojSVU47ljX8OHku2U4/lH9zaGAx8t8FHsTSMi0mRjejpurw9EWaGClLe1Bc3tfgl+tijh8pxa4JeJfo5ViOL9GbeLRRXM+TFLI/B1cFhcPTd7dZJfNOzS7o7l6nUWbdpwaWVVeLLdPKZ8bnUxxUFUVRrS57s6nvQ3jmJRp5Wy3Sy9mwmyjosQxjJ4V2R08Gy1TwpdFDMJssU2xCiTRpmREEtMkNIo3LFQamwANNJjQSAgETpmOpRLYWFAgeHRr7MizYWI2omyq8KjX2RFywsNqFlJ4NGrwK5F+w0kbELOf7vjy9DV5bHl6HS0ixH00TuZzHlkeRj3VHkvI6mkaRsQ3HL91Q5LyHumHJeR1NI0kfTQ3M5fumHJeQ91Q5LyOppGkfTQ3M5nuyPIe7Y8jp6RpJ+mhuZzFly5Gfd65HS0jSTsQ3M5ywK5GywaL+kaRsQ3Mo+yG8cKW9IsTtRFldUCRUySwsTQs0UDaxsCSDCMgAAAAAAAAAAAAAAAAAAAAAAAAAAAAAAAAAAAAAAAAAAAAAAAAAAAAH//2Q=="/>
          <p:cNvSpPr>
            <a:spLocks noChangeAspect="1" noChangeArrowheads="1"/>
          </p:cNvSpPr>
          <p:nvPr/>
        </p:nvSpPr>
        <p:spPr bwMode="auto">
          <a:xfrm>
            <a:off x="8689975" y="-858838"/>
            <a:ext cx="258127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5" name="AutoShape 6" descr="data:image/jpeg;base64,/9j/4AAQSkZJRgABAQAAAQABAAD/2wCEAAkGBhASDxQQEBQUEBAPDw8PEA8UEBAPEA8QFBAVFBUQFBUXHCYeFxkkGRQUHy8gIycpLSwsFR4yNTAqNSYrLCsBCQoKDgwOFw8PGiwfHCUpLSwpKjIpKSkqNSwpKSwpKSkpKSwpKSkpKSksLCkpKikpKSksLCkpLCkpKSksLCwpKf/AABEIALoBDwMBIgACEQEDEQH/xAAcAAEAAgMBAQEAAAAAAAAAAAAAAwQBAgUGBwj/xABCEAACAQIDBAcECAQEBwEAAAAAAQIDEQQFEiExQVEGE2FxgZGhFBUyQgciUlOCscHRI2KDonKS4fBDc5OjstLxM//EABoBAQACAwEAAAAAAAAAAAAAAAABAgMEBQb/xAAsEQACAgEDBAECBQUAAAAAAAAAAQIRAwQSIQUxQVEyE2EicaGx0RQVQoGR/9oADAMBAAIRAxEAPwD7iAAAAAAAAAAAAAAAAAAAAAAAAAAAAAAAAAAAAAAAAAAAAADlZh0mw1CvChWn1cqsW1KWyC22SlL5b2la+z6u/ar9OM09q2pq6d73XMi0TRsACSAAAAAAAAAAAAAAAAAAAAAAAAAAAAAAAAAAAAAAAAAYAKuaZhGhRnWndxpx1NK13ttZX7zgLp/h+plVkpxUaihCNk5VL7Lrgrbb93aR9PczjGg6anH4oxrQ2aknaUX5xX+Y+WZi5qmt9rtJ2SSV9iRoajUShKom5gwRmrkWOkWfSxlWdSaS+qow27NF27dyv43Zb+jXOMUszpYWFSSoONaU6Um3TUIwv9WN7KWrTZq3HtT8zTnwe2UlutuVuPLcex+iXBqWZVan3ODtz+tWqx2352py8zFp23ktmXUUo7UfYkZMIydQ5wAAAAAAAAAAAAAAAAAAAAAAAAAAAAAAAAAAAAAAAMMyYYB8v6Q4i+Jq69so1JKz3W3R/tseRzSV07fVvK+nelzsj0/StqeMryX3mnxhGMH6xZ5fGxd7I8vLI1lkvuzqY5LajkVK8YrTqV7bt2zsW8+hfQdh6j9rrtNU6joU4SfzSp9Y5JdynHzPFZRkftGOw9BtqNasozadn1cYyqT28LwhJd7R+g8JhYU4KFOMYQirRhFKMYrkkjr6ONreamolbonAB0TWAAAABi4BkAAAAAAAAAAAAAAAAAAAAAAAAAAAAAAAAApZtj1RozqPfGL0rnJ7IrzLjkeK6UZp1stENtODe3hOfPuS2eLNTV6hYMbl58F4R3M8linvb3u7v4nJlTvtOvjo8PMpdUeVUjoqJa6FUUs0w7fOtb/F1E/0ufZT4xk1ZU8Zh6m7RiIJvglP+FJ+U5H2ZM9H02V4n+ZpZ/kZAB0jAACpmuOVGhUrS+GjTnUaulfTFvTd7m7W8QDbF5hSpW62pCmpXUdc4Q1NK7S1NX2HnsB9ImEq1ZU4qrGMZSiq8qaVGdpON4tNuztdO1mmtu0+V53nlfHYmOIxEUowio0sOpOdOkt72tWlJuzcrcFyR3spxSaS3X2aeC7VyONq+pLFxBWbWPT7u59coV4zWqElJPimmvQkPnmHnOO2EnHti3F+m87mD6QVUrVEqi5/DL9n6FcHWMcuMi2v/qE9LJfHk9ODn4fOqMtl9DfCWy/c9xeUl5nXx5YZFcGma7i49zYGDJkKgAAAAAAAAAAAAAAAAAAAAA0rVVFOUmkltbe40xOJjCLlJ2S9exc2eXzHM5VXt+rBP6sf1fNmlqtXHAvv6MmPG5kua5vKpeMbxp+Tn38l2HFxEkiWpVSRzqtW7ueXzZp5pbpM6MMaiqRBUopsrVqCLMqhWq1ylIyUUK9PZs2Pg+T5n17Icx6/DU6vGcFq7Jr6s1/mTPklSZ7X6M8deFai/klGrHumrP1jfxOv0vJtm4ezU1MeLPbAA9CaIOR0tw7ngMTFK79mquK/mjHUvVI65rUimrPc00+5kNWqB8CpQuk1x2lug3F7DFfA9TWqUPuakqa/wxdo+lianY8RmTjJxZ2cfxTO1l2b7lPzO7SqprZtPHxgWcLiZRex2NXsZKTPU2RLh8VOn8EmuzevI5WGzJS2PY+fBlzWZYScXcXRSSvuehwmfp7Ki0v7S2ry3o6tOspK8WmnxTueNjNE1GtKDvFuL7Hv71xOxp+qzjSycr35NSemT+J6+4ucTDZ891RX/mj+x06GNhP4ZJvlufkztYtXizfGRqTxyh3RZABtmMAAAAAAAAAGDJXxGMhBXm0uze34FZSUVcnSJSsnuU8fmkKS27ZcIrf48jmYzPZS2Q+qvtO2r9kcecvFve7nG1PVYr8OLl+/4NnHp2+ZEuMxsqktU3u3RXwx7v3KVSrxM1KltpzcRibvsOBOcpttvk3YxSXArV7lapWNKkyrVqE9i9Gate5WqVBKRDKRXuy3YOZ6j6NKj9tqLg8NJv8ADVppf+TPJtntPotwrdWvV4RhTpJ9rblL8o+Z1Onxf1omrqH+Bn0UAHpzmgwzIAPl/wBI+W9Xi1WXw4iCv/zKaUX/AG6PI81TqH1zpVkntWGlTX/6R+vSfKok7J9jTa8T5AoNNpppptNNWaadmn2pprwPNdSwbcm7wzo6edxr0Wo1iRVipY2jJnJ2m2i9CuX8LmMo7N6OOpEkJlXFeCbPUUcZGXYyzGXieVp17F7D5lJcb9jK9iNvo9AqpvGRy6WaRex7H6FuFaL3NCyGjqUcwqx3SbXbtXqXKeey+aKfc7HGjJmesNrHq8+P4yf7mKWGEu6O/DPIcVJeTJlm9Lnb8MjziqB1Tbj1bULvT/0YnpYM9L71pfa9Jfsayzil9r+2X7HnHNf7RlSLf3fN6X6/yR/Sx9ncnntPgpPwS/UgqZ+/lh5v9EcnWYcjDLqeol5r8kXWngi5WzSrL5tK5LZ/qUpS57fG7ZhyIKuKiuNzSnmnkdzbZlUIrsiRlbEYlR7WVq+Pb3bEUalUx3ZdIlr4lvf/AKFWczVzuRTkXXBJrUmVZ1ESzZC4mRIGjkaNEvVmdBkSoo2Vmt9/Q+t9C8neHwkYyVqlT+NU7JStaPgkl3pnjehnR/r6/WzX8GjJN3WydRbYw7Utkn3LmfTkd3p2FpPI/PY0NRO3tRsDCMnXNUGLmTCAB4Xpv0Xu3iqUb/NXgl/3Y/r58z3RiSMOfDHNBwkWjJxdo+JKBnqj2vSXoe43rYeN47ZTor5ecoLl/L5HlFA8pqNPPDLbI6ePIpK0VdBnSWHTNdBqsypkUJcyZGjibpFS9kkZk0KzW4q3NlMrSJs6FPHTXFk8M1l3nLjI2UwTwdmOb80SxzWPI4ambKoCKR3VmceRh5lHlu3HD60dcRTFI7XvPsIZ5nLuOX1o6wimKRcnim97vftIJ1SHWatk0DaVUjcjBixcgxKZGyTQNBdIgi0DqydRNtJlRRsr9WWspyieJqqnT2JWdSfCEb7+/kuPmS5bk1XEz0UtiVtdR/DBfq+w+kZPk9PDUlTprtlJ7ZTl9qT4s6mj0jyvdLsauXLt4Xcly/L6dGlGlTVoxWzm3xk+bZZAPQJJKkaDMoyYRkkAwjJo2AbA01mrqIAkPOZ90ShVvUpWp1XtataFR9qW59q8Tv8AWox1qMWXFDLHbNFoycXaPl2Lwc6U9FWLhLk+K5p7mu1EGg+oY3DUq0dFWKnHt3rtT3p9x5PMuh8o7aEta+xJpTXYpbn6M8/qOnTx84+V+pu49QnwzzTpmOqJ61OUJaZxcZLepJp+TNDkyVOmbafoi6sdUS6QkVomzTqxpJEzIomyKwsS2Fl+5WgmQtGUiRwM6ByTZHYykSaDOgmiLI0hpN2jKRNENkekaDdmjZeiA4hQGsvZfk1attitMPvJXjHw4y8PNGWEJTdRVsq5JcsoykkdvJuiVSs1OtelS32tapNdi+Vdr2/md3Kej9CjaT/i1F88rWi/5Y7o9+1nZ69Hb03T0qll5+xp5M7fxN8JhYUoKFOKhGO6KVv/AKya5W69G3XHYVJUjUZOLkPWmyqE2QTIyaRZuSDDIZyJmRziAVZ1SCeILU6RDPDFGSVnimRSxpPPBkE8AUdkkUsw7SGWadptUy5laplUijbLKjOIx8JrTNRmuUkpW7uXhY4+Jyyi9sJOm+Xxx9dq82XamTTKtTJqvA1MuKOT5xsyxe3szmVMHUjutLti7+j2/mV3Wtv2d6sdGpktfgynXyfFNc++5zZ6Bf48GzHL7I1WRnrCnWyXGL4Uv9+BWlg8wX/CUvxaWaz0WRdjIskTrKZnWchSxi+LDVPwypy/VGyxFbjRrL+mn+TZjemyLwW3r2dbWbKRyPa6n3VZf0an6Iz7bU+7q/8ARq/+pT6E/Q3L2dfWY1nI9tqfdVn/AEZ/sYeJr8KFZ/gjH82WWDI/BG5ezruojSVU47ljX8OHku2U4/lH9zaGAx8t8FHsTSMi0mRjejpurw9EWaGClLe1Bc3tfgl+tijh8pxa4JeJfo5ViOL9GbeLRRXM+TFLI/B1cFhcPTd7dZJfNOzS7o7l6nUWbdpwaWVVeLLdPKZ8bnUxxUFUVRrS57s6nvQ3jmJRp5Wy3Sy9mwmyjosQxjJ4V2R08Gy1TwpdFDMJssU2xCiTRpmREEtMkNIo3LFQamwANNJjQSAgETpmOpRLYWFAgeHRr7MizYWI2omyq8KjX2RFywsNqFlJ4NGrwK5F+w0kbELOf7vjy9DV5bHl6HS0ixH00TuZzHlkeRj3VHkvI6mkaRsQ3HL91Q5LyHumHJeR1NI0kfTQ3M5fumHJeQ91Q5LyOppGkfTQ3M5nuyPIe7Y8jp6RpJ+mhuZzFly5Gfd65HS0jSTsQ3M5ywK5GywaL+kaRsQ3Mo+yG8cKW9IsTtRFldUCRUySwsTQs0UDaxsCSDCMgAAAAAAAAAAAAAAAAAAAAAAAAAAAAAAAAAAAAAAAAAAAAAAAAAAAAH//2Q=="/>
          <p:cNvSpPr>
            <a:spLocks noChangeAspect="1" noChangeArrowheads="1"/>
          </p:cNvSpPr>
          <p:nvPr/>
        </p:nvSpPr>
        <p:spPr bwMode="auto">
          <a:xfrm>
            <a:off x="8842375" y="-706438"/>
            <a:ext cx="258127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grpSp>
        <p:nvGrpSpPr>
          <p:cNvPr id="7" name="קבוצה 6"/>
          <p:cNvGrpSpPr/>
          <p:nvPr/>
        </p:nvGrpSpPr>
        <p:grpSpPr>
          <a:xfrm>
            <a:off x="676608" y="5130627"/>
            <a:ext cx="7653681" cy="1706240"/>
            <a:chOff x="676608" y="5130627"/>
            <a:chExt cx="7653681" cy="1706240"/>
          </a:xfrm>
        </p:grpSpPr>
        <p:sp>
          <p:nvSpPr>
            <p:cNvPr id="2" name="מלבן 1"/>
            <p:cNvSpPr/>
            <p:nvPr/>
          </p:nvSpPr>
          <p:spPr>
            <a:xfrm>
              <a:off x="1288710" y="5798121"/>
              <a:ext cx="7041579" cy="923330"/>
            </a:xfrm>
            <a:prstGeom prst="rect">
              <a:avLst/>
            </a:prstGeom>
          </p:spPr>
          <p:txBody>
            <a:bodyPr wrap="square">
              <a:spAutoFit/>
            </a:bodyPr>
            <a:lstStyle/>
            <a:p>
              <a:pPr lvl="0" fontAlgn="auto">
                <a:spcBef>
                  <a:spcPts val="0"/>
                </a:spcBef>
                <a:spcAft>
                  <a:spcPts val="0"/>
                </a:spcAft>
                <a:defRPr/>
              </a:pPr>
              <a:r>
                <a:rPr lang="he-IL" dirty="0" smtClean="0">
                  <a:solidFill>
                    <a:prstClr val="black"/>
                  </a:solidFill>
                </a:rPr>
                <a:t>בצמחים </a:t>
              </a:r>
              <a:r>
                <a:rPr lang="he-IL" dirty="0" smtClean="0"/>
                <a:t>רביית בתולים טבעית נדירה.  </a:t>
              </a:r>
            </a:p>
            <a:p>
              <a:pPr lvl="0" fontAlgn="auto">
                <a:spcBef>
                  <a:spcPts val="0"/>
                </a:spcBef>
                <a:spcAft>
                  <a:spcPts val="0"/>
                </a:spcAft>
                <a:defRPr/>
              </a:pPr>
              <a:r>
                <a:rPr lang="he-IL" dirty="0" smtClean="0"/>
                <a:t>ואולם בחקלאות פיתחו באופן מלאכותי צמחים המתרבים </a:t>
              </a:r>
            </a:p>
            <a:p>
              <a:pPr lvl="0" fontAlgn="auto">
                <a:spcBef>
                  <a:spcPts val="0"/>
                </a:spcBef>
                <a:spcAft>
                  <a:spcPts val="0"/>
                </a:spcAft>
                <a:defRPr/>
              </a:pPr>
              <a:r>
                <a:rPr lang="he-IL" dirty="0" smtClean="0"/>
                <a:t>ברביית בתולין, לשם קבלת פֵּרות חסרי זרעים </a:t>
              </a:r>
              <a:r>
                <a:rPr lang="he-IL" dirty="0" smtClean="0">
                  <a:solidFill>
                    <a:prstClr val="black"/>
                  </a:solidFill>
                </a:rPr>
                <a:t>(לדוגמה: בננה).</a:t>
              </a:r>
              <a:endParaRPr lang="he-IL" dirty="0">
                <a:solidFill>
                  <a:prstClr val="black"/>
                </a:solidFill>
              </a:endParaRPr>
            </a:p>
          </p:txBody>
        </p:sp>
        <p:pic>
          <p:nvPicPr>
            <p:cNvPr id="1026"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266" r="100000">
                          <a14:foregroundMark x1="92297" y1="42781" x2="94821" y2="42068"/>
                          <a14:foregroundMark x1="95750" y1="46346" x2="96680" y2="44029"/>
                          <a14:foregroundMark x1="8234" y1="21747" x2="6906" y2="2674"/>
                          <a14:backgroundMark x1="89774" y1="38503" x2="56574" y2="63458"/>
                          <a14:backgroundMark x1="52590" y1="62567" x2="18858" y2="45455"/>
                          <a14:backgroundMark x1="17663" y1="16756" x2="14608" y2="34403"/>
                          <a14:backgroundMark x1="51163" y1="12500" x2="51163" y2="12500"/>
                          <a14:backgroundMark x1="14535" y1="84115" x2="14535" y2="84115"/>
                          <a14:backgroundMark x1="3295" y1="30469" x2="14147" y2="92969"/>
                          <a14:backgroundMark x1="1550" y1="8594" x2="1550" y2="8594"/>
                        </a14:backgroundRemoval>
                      </a14:imgEffect>
                    </a14:imgLayer>
                  </a14:imgProps>
                </a:ext>
                <a:ext uri="{28A0092B-C50C-407E-A947-70E740481C1C}">
                  <a14:useLocalDpi xmlns:a14="http://schemas.microsoft.com/office/drawing/2010/main" val="0"/>
                </a:ext>
              </a:extLst>
            </a:blip>
            <a:srcRect/>
            <a:stretch>
              <a:fillRect/>
            </a:stretch>
          </p:blipFill>
          <p:spPr bwMode="auto">
            <a:xfrm rot="743833">
              <a:off x="676608" y="5130627"/>
              <a:ext cx="2147199" cy="159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מלבן 5"/>
            <p:cNvSpPr/>
            <p:nvPr/>
          </p:nvSpPr>
          <p:spPr>
            <a:xfrm>
              <a:off x="951566" y="6606035"/>
              <a:ext cx="561372" cy="230832"/>
            </a:xfrm>
            <a:prstGeom prst="rect">
              <a:avLst/>
            </a:prstGeom>
          </p:spPr>
          <p:txBody>
            <a:bodyPr wrap="none">
              <a:spAutoFit/>
            </a:bodyPr>
            <a:lstStyle/>
            <a:p>
              <a:r>
                <a:rPr lang="he-IL" sz="900" dirty="0" smtClean="0">
                  <a:solidFill>
                    <a:prstClr val="black"/>
                  </a:solidFill>
                </a:rPr>
                <a:t>אורה בר</a:t>
              </a:r>
              <a:endParaRPr lang="he-IL" sz="900" dirty="0"/>
            </a:p>
          </p:txBody>
        </p:sp>
      </p:grpSp>
    </p:spTree>
    <p:extLst>
      <p:ext uri="{BB962C8B-B14F-4D97-AF65-F5344CB8AC3E}">
        <p14:creationId xmlns:p14="http://schemas.microsoft.com/office/powerpoint/2010/main" val="939504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43313" y="706438"/>
            <a:ext cx="5000625" cy="57229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t>דרך אחרת של רבייה </a:t>
            </a:r>
            <a:r>
              <a:rPr lang="he-IL" dirty="0" smtClean="0"/>
              <a:t>אל</a:t>
            </a:r>
            <a:r>
              <a:rPr lang="he-IL" dirty="0" smtClean="0">
                <a:latin typeface="Arial"/>
                <a:cs typeface="Arial"/>
              </a:rPr>
              <a:t>־</a:t>
            </a:r>
            <a:r>
              <a:rPr lang="he-IL" dirty="0" smtClean="0"/>
              <a:t>זוויגית </a:t>
            </a:r>
            <a:r>
              <a:rPr lang="he-IL" dirty="0"/>
              <a:t>נקראת </a:t>
            </a:r>
            <a:r>
              <a:rPr lang="he-IL" dirty="0">
                <a:solidFill>
                  <a:srgbClr val="FF6600"/>
                </a:solidFill>
              </a:rPr>
              <a:t>שיבוט</a:t>
            </a:r>
            <a:endParaRPr lang="he-IL" dirty="0"/>
          </a:p>
          <a:p>
            <a:pPr fontAlgn="auto">
              <a:spcBef>
                <a:spcPts val="0"/>
              </a:spcBef>
              <a:spcAft>
                <a:spcPts val="0"/>
              </a:spcAft>
              <a:defRPr/>
            </a:pPr>
            <a:r>
              <a:rPr lang="he-IL" dirty="0"/>
              <a:t>(מן המילה "שבט").</a:t>
            </a:r>
          </a:p>
          <a:p>
            <a:pPr fontAlgn="auto">
              <a:spcBef>
                <a:spcPts val="0"/>
              </a:spcBef>
              <a:spcAft>
                <a:spcPts val="0"/>
              </a:spcAft>
              <a:defRPr/>
            </a:pPr>
            <a:r>
              <a:rPr lang="he-IL" dirty="0">
                <a:solidFill>
                  <a:srgbClr val="FF6600"/>
                </a:solidFill>
              </a:rPr>
              <a:t>שיבוט (</a:t>
            </a:r>
            <a:r>
              <a:rPr lang="en-US" dirty="0">
                <a:solidFill>
                  <a:srgbClr val="FF6600"/>
                </a:solidFill>
              </a:rPr>
              <a:t>cloning</a:t>
            </a:r>
            <a:r>
              <a:rPr lang="he-IL" dirty="0">
                <a:solidFill>
                  <a:srgbClr val="FF6600"/>
                </a:solidFill>
              </a:rPr>
              <a:t>) </a:t>
            </a:r>
            <a:r>
              <a:rPr lang="he-IL" dirty="0"/>
              <a:t>היא שיטה מלאכותית שבה אפשר ליצור יצור שלם בעזרת תא אחד, וכן ליצור "עותקים" זהים של אותו היצור. במעבדה מתקבל שבט של תאים זהים ההולכים ומתחלקים, ומהם נוצרים יצורים זהים זה לזה מבחינה גנטית.</a:t>
            </a:r>
          </a:p>
          <a:p>
            <a:pPr fontAlgn="auto">
              <a:spcBef>
                <a:spcPts val="0"/>
              </a:spcBef>
              <a:spcAft>
                <a:spcPts val="0"/>
              </a:spcAft>
              <a:defRPr/>
            </a:pPr>
            <a:endParaRPr lang="he-IL" dirty="0"/>
          </a:p>
          <a:p>
            <a:pPr fontAlgn="auto">
              <a:spcBef>
                <a:spcPts val="0"/>
              </a:spcBef>
              <a:spcAft>
                <a:spcPts val="0"/>
              </a:spcAft>
              <a:defRPr/>
            </a:pPr>
            <a:r>
              <a:rPr lang="he-IL" dirty="0"/>
              <a:t>בשנת 1996 נולדה הכבשה דולי – בעל החיים הראשון ממחלקת היונקים שנוצר בשיבוט – דרך שיבוט כבשה אחרת.</a:t>
            </a:r>
          </a:p>
          <a:p>
            <a:pPr fontAlgn="auto">
              <a:spcBef>
                <a:spcPts val="0"/>
              </a:spcBef>
              <a:spcAft>
                <a:spcPts val="0"/>
              </a:spcAft>
              <a:defRPr/>
            </a:pPr>
            <a:endParaRPr lang="he-IL" b="1" dirty="0">
              <a:solidFill>
                <a:srgbClr val="FF0000"/>
              </a:solidFill>
            </a:endParaRPr>
          </a:p>
          <a:p>
            <a:pPr fontAlgn="auto">
              <a:spcBef>
                <a:spcPts val="0"/>
              </a:spcBef>
              <a:spcAft>
                <a:spcPts val="0"/>
              </a:spcAft>
              <a:defRPr/>
            </a:pPr>
            <a:r>
              <a:rPr lang="he-IL" dirty="0" smtClean="0"/>
              <a:t>כיום </a:t>
            </a:r>
            <a:r>
              <a:rPr lang="he-IL" dirty="0"/>
              <a:t>משתמשים בשיטת השיבוט בעיקר כדי להרבות צמחים לתועלת האדם או כדי להרבות אורגניזמים פשוטים יחסית לצורכי מחקר.</a:t>
            </a:r>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r>
              <a:rPr lang="he-IL" sz="1600" dirty="0" smtClean="0"/>
              <a:t>* דולי </a:t>
            </a:r>
            <a:r>
              <a:rPr lang="he-IL" sz="1600" dirty="0"/>
              <a:t>היא השיבוט של הכבשה תורמת הגרעין </a:t>
            </a:r>
            <a:endParaRPr lang="he-IL" sz="1600" dirty="0" smtClean="0"/>
          </a:p>
          <a:p>
            <a:pPr fontAlgn="auto">
              <a:spcBef>
                <a:spcPts val="0"/>
              </a:spcBef>
              <a:spcAft>
                <a:spcPts val="0"/>
              </a:spcAft>
              <a:defRPr/>
            </a:pPr>
            <a:r>
              <a:rPr lang="he-IL" sz="1600" dirty="0" smtClean="0"/>
              <a:t>(</a:t>
            </a:r>
            <a:r>
              <a:rPr lang="he-IL" sz="1600" dirty="0"/>
              <a:t>כבשה מס' 2 באיור), לכן כל התאים בגופה של </a:t>
            </a:r>
            <a:endParaRPr lang="he-IL" sz="1600" dirty="0" smtClean="0"/>
          </a:p>
          <a:p>
            <a:pPr fontAlgn="auto">
              <a:spcBef>
                <a:spcPts val="0"/>
              </a:spcBef>
              <a:spcAft>
                <a:spcPts val="0"/>
              </a:spcAft>
              <a:defRPr/>
            </a:pPr>
            <a:r>
              <a:rPr lang="he-IL" sz="1600" dirty="0" smtClean="0"/>
              <a:t>דולי </a:t>
            </a:r>
            <a:r>
              <a:rPr lang="he-IL" sz="1600" dirty="0"/>
              <a:t>זהים גנטית לתאי כבשה מס' 2.</a:t>
            </a:r>
          </a:p>
          <a:p>
            <a:pPr fontAlgn="auto">
              <a:spcBef>
                <a:spcPts val="0"/>
              </a:spcBef>
              <a:spcAft>
                <a:spcPts val="0"/>
              </a:spcAft>
              <a:defRPr/>
            </a:pPr>
            <a:endParaRPr lang="he-IL" dirty="0"/>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2A88E83A-FCF8-4ACD-BA6F-5237F11B0C54}" type="slidenum">
              <a:rPr lang="he-IL" smtClean="0">
                <a:solidFill>
                  <a:srgbClr val="A6A6A6"/>
                </a:solidFill>
              </a:rPr>
              <a:pPr>
                <a:defRPr/>
              </a:pPr>
              <a:t>18</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 – שיבוט</a:t>
            </a:r>
            <a:endParaRPr lang="he-IL" sz="1800" dirty="0">
              <a:solidFill>
                <a:srgbClr val="FF6600"/>
              </a:solidFill>
            </a:endParaRPr>
          </a:p>
        </p:txBody>
      </p:sp>
      <p:grpSp>
        <p:nvGrpSpPr>
          <p:cNvPr id="57350" name="קבוצה 5"/>
          <p:cNvGrpSpPr>
            <a:grpSpLocks/>
          </p:cNvGrpSpPr>
          <p:nvPr/>
        </p:nvGrpSpPr>
        <p:grpSpPr bwMode="auto">
          <a:xfrm>
            <a:off x="277813" y="725488"/>
            <a:ext cx="3294062" cy="5775325"/>
            <a:chOff x="325438" y="157163"/>
            <a:chExt cx="3702050" cy="6489700"/>
          </a:xfrm>
        </p:grpSpPr>
        <p:pic>
          <p:nvPicPr>
            <p:cNvPr id="57351" name="Picture 8" descr="\\hps\Public\Sheila\p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438" y="157163"/>
              <a:ext cx="3702050" cy="6489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83867" y="228518"/>
              <a:ext cx="929526" cy="49948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10000"/>
            </a:bodyPr>
            <a:lstStyle/>
            <a:p>
              <a:pPr algn="ctr" fontAlgn="auto">
                <a:spcBef>
                  <a:spcPts val="0"/>
                </a:spcBef>
                <a:spcAft>
                  <a:spcPts val="0"/>
                </a:spcAft>
                <a:defRPr/>
              </a:pPr>
              <a:r>
                <a:rPr lang="he-IL" sz="1100" dirty="0">
                  <a:latin typeface="+mn-lt"/>
                  <a:cs typeface="+mn-cs"/>
                </a:rPr>
                <a:t>כבשה מס' 1 תורמת ביצית</a:t>
              </a:r>
            </a:p>
          </p:txBody>
        </p:sp>
        <p:sp>
          <p:nvSpPr>
            <p:cNvPr id="10" name="TextBox 9"/>
            <p:cNvSpPr txBox="1"/>
            <p:nvPr/>
          </p:nvSpPr>
          <p:spPr>
            <a:xfrm>
              <a:off x="935607" y="5729957"/>
              <a:ext cx="1213202" cy="499482"/>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100" dirty="0">
                  <a:latin typeface="+mn-lt"/>
                  <a:cs typeface="+mn-cs"/>
                </a:rPr>
                <a:t>דולי:</a:t>
              </a:r>
            </a:p>
            <a:p>
              <a:pPr algn="ctr" fontAlgn="auto">
                <a:spcBef>
                  <a:spcPts val="0"/>
                </a:spcBef>
                <a:spcAft>
                  <a:spcPts val="0"/>
                </a:spcAft>
                <a:defRPr/>
              </a:pPr>
              <a:r>
                <a:rPr lang="he-IL" sz="1100" dirty="0">
                  <a:latin typeface="+mn-lt"/>
                  <a:cs typeface="+mn-cs"/>
                </a:rPr>
                <a:t>הכבשה המשובטת</a:t>
              </a:r>
            </a:p>
          </p:txBody>
        </p:sp>
        <p:sp>
          <p:nvSpPr>
            <p:cNvPr id="11" name="TextBox 10"/>
            <p:cNvSpPr txBox="1"/>
            <p:nvPr/>
          </p:nvSpPr>
          <p:spPr>
            <a:xfrm>
              <a:off x="2527043" y="4871917"/>
              <a:ext cx="1357715" cy="499482"/>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100" dirty="0">
                  <a:latin typeface="+mn-lt"/>
                  <a:cs typeface="+mn-cs"/>
                </a:rPr>
                <a:t>השתלת העובר ברחם של כבשה מס' 3: האם הפונדקאית</a:t>
              </a:r>
            </a:p>
          </p:txBody>
        </p:sp>
        <p:sp>
          <p:nvSpPr>
            <p:cNvPr id="12" name="TextBox 11"/>
            <p:cNvSpPr txBox="1"/>
            <p:nvPr/>
          </p:nvSpPr>
          <p:spPr>
            <a:xfrm>
              <a:off x="1240691" y="4095936"/>
              <a:ext cx="929527" cy="499482"/>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100" dirty="0">
                  <a:latin typeface="+mn-lt"/>
                  <a:cs typeface="+mn-cs"/>
                </a:rPr>
                <a:t>התחלקות הביצית ויצירת עובר</a:t>
              </a:r>
            </a:p>
          </p:txBody>
        </p:sp>
        <p:sp>
          <p:nvSpPr>
            <p:cNvPr id="14" name="TextBox 13"/>
            <p:cNvSpPr txBox="1"/>
            <p:nvPr/>
          </p:nvSpPr>
          <p:spPr>
            <a:xfrm>
              <a:off x="2537748" y="3341361"/>
              <a:ext cx="1072256" cy="572621"/>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100" dirty="0">
                  <a:latin typeface="+mn-lt"/>
                  <a:cs typeface="+mn-cs"/>
                </a:rPr>
                <a:t>איחוי באמצעות זרם חשמלי ושפעול הביצית</a:t>
              </a:r>
            </a:p>
          </p:txBody>
        </p:sp>
        <p:sp>
          <p:nvSpPr>
            <p:cNvPr id="15" name="TextBox 14"/>
            <p:cNvSpPr txBox="1"/>
            <p:nvPr/>
          </p:nvSpPr>
          <p:spPr>
            <a:xfrm>
              <a:off x="1240691" y="2982805"/>
              <a:ext cx="786798" cy="499482"/>
            </a:xfrm>
            <a:prstGeom prst="rect">
              <a:avLst/>
            </a:prstGeom>
            <a:noFill/>
            <a:ln w="22225">
              <a:noFill/>
            </a:ln>
            <a:effectLst>
              <a:outerShdw sx="101000" sy="101000" algn="ctr" rotWithShape="0">
                <a:schemeClr val="bg1">
                  <a:lumMod val="75000"/>
                </a:schemeClr>
              </a:outerShdw>
            </a:effectLst>
          </p:spPr>
          <p:txBody>
            <a:bodyPr rtlCol="1" anchor="ctr">
              <a:normAutofit fontScale="77500" lnSpcReduction="20000"/>
            </a:bodyPr>
            <a:lstStyle/>
            <a:p>
              <a:pPr algn="ctr" fontAlgn="auto">
                <a:spcBef>
                  <a:spcPts val="0"/>
                </a:spcBef>
                <a:spcAft>
                  <a:spcPts val="0"/>
                </a:spcAft>
                <a:defRPr/>
              </a:pPr>
              <a:r>
                <a:rPr lang="he-IL" sz="1200" dirty="0">
                  <a:latin typeface="+mn-lt"/>
                  <a:cs typeface="+mn-cs"/>
                </a:rPr>
                <a:t>החדרת הגרעין אל הביצית</a:t>
              </a:r>
            </a:p>
          </p:txBody>
        </p:sp>
        <p:sp>
          <p:nvSpPr>
            <p:cNvPr id="16" name="TextBox 15"/>
            <p:cNvSpPr txBox="1"/>
            <p:nvPr/>
          </p:nvSpPr>
          <p:spPr>
            <a:xfrm>
              <a:off x="605544" y="2156875"/>
              <a:ext cx="704728" cy="588675"/>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100" dirty="0">
                  <a:latin typeface="+mn-lt"/>
                  <a:cs typeface="+mn-cs"/>
                </a:rPr>
                <a:t>גרעין שהוצא מן התא</a:t>
              </a:r>
            </a:p>
          </p:txBody>
        </p:sp>
        <p:sp>
          <p:nvSpPr>
            <p:cNvPr id="17" name="TextBox 16"/>
            <p:cNvSpPr txBox="1"/>
            <p:nvPr/>
          </p:nvSpPr>
          <p:spPr>
            <a:xfrm>
              <a:off x="2377177" y="1586038"/>
              <a:ext cx="642283" cy="428128"/>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100" dirty="0">
                  <a:latin typeface="+mn-lt"/>
                  <a:cs typeface="+mn-cs"/>
                </a:rPr>
                <a:t>ביצית</a:t>
              </a:r>
            </a:p>
          </p:txBody>
        </p:sp>
        <p:sp>
          <p:nvSpPr>
            <p:cNvPr id="18" name="TextBox 17"/>
            <p:cNvSpPr txBox="1"/>
            <p:nvPr/>
          </p:nvSpPr>
          <p:spPr>
            <a:xfrm>
              <a:off x="580567" y="1586038"/>
              <a:ext cx="644068" cy="428128"/>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1100" dirty="0">
                  <a:latin typeface="+mn-lt"/>
                  <a:cs typeface="+mn-cs"/>
                </a:rPr>
                <a:t>תא גוף</a:t>
              </a:r>
            </a:p>
          </p:txBody>
        </p:sp>
        <p:sp>
          <p:nvSpPr>
            <p:cNvPr id="19" name="TextBox 18"/>
            <p:cNvSpPr txBox="1"/>
            <p:nvPr/>
          </p:nvSpPr>
          <p:spPr>
            <a:xfrm>
              <a:off x="598408" y="299872"/>
              <a:ext cx="929527" cy="499482"/>
            </a:xfrm>
            <a:prstGeom prst="rect">
              <a:avLst/>
            </a:prstGeom>
            <a:noFill/>
            <a:ln w="22225">
              <a:noFill/>
            </a:ln>
            <a:effectLst>
              <a:outerShdw sx="101000" sy="101000" algn="ctr" rotWithShape="0">
                <a:schemeClr val="bg1">
                  <a:lumMod val="75000"/>
                </a:schemeClr>
              </a:outerShdw>
            </a:effectLst>
          </p:spPr>
          <p:txBody>
            <a:bodyPr rtlCol="1" anchor="ctr">
              <a:normAutofit fontScale="92500"/>
            </a:bodyPr>
            <a:lstStyle/>
            <a:p>
              <a:pPr algn="ctr" fontAlgn="auto">
                <a:spcBef>
                  <a:spcPts val="0"/>
                </a:spcBef>
                <a:spcAft>
                  <a:spcPts val="0"/>
                </a:spcAft>
                <a:defRPr/>
              </a:pPr>
              <a:r>
                <a:rPr lang="he-IL" sz="1100" dirty="0">
                  <a:latin typeface="+mn-lt"/>
                  <a:cs typeface="+mn-cs"/>
                </a:rPr>
                <a:t>כבשה מס' 2 תורמת גרעין</a:t>
              </a:r>
            </a:p>
          </p:txBody>
        </p:sp>
        <p:sp>
          <p:nvSpPr>
            <p:cNvPr id="20" name="TextBox 19"/>
            <p:cNvSpPr txBox="1"/>
            <p:nvPr/>
          </p:nvSpPr>
          <p:spPr>
            <a:xfrm>
              <a:off x="2223742" y="2106927"/>
              <a:ext cx="858162" cy="642191"/>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100" dirty="0">
                  <a:latin typeface="+mn-lt"/>
                  <a:cs typeface="+mn-cs"/>
                </a:rPr>
                <a:t>ביצית שהגרעין הוצא ממנה</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88" y="657225"/>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a:t>
            </a:r>
          </a:p>
          <a:p>
            <a:pPr>
              <a:defRPr/>
            </a:pPr>
            <a:r>
              <a:rPr lang="he-IL" dirty="0">
                <a:solidFill>
                  <a:srgbClr val="1D4C72"/>
                </a:solidFill>
              </a:rPr>
              <a:t>חקלאים משתמשים בייחורים (דרך של רבייה </a:t>
            </a:r>
            <a:r>
              <a:rPr lang="he-IL" dirty="0" smtClean="0">
                <a:solidFill>
                  <a:srgbClr val="1D4C72"/>
                </a:solidFill>
              </a:rPr>
              <a:t>אל</a:t>
            </a:r>
            <a:r>
              <a:rPr lang="he-IL" dirty="0" smtClean="0">
                <a:solidFill>
                  <a:srgbClr val="1D4C72"/>
                </a:solidFill>
                <a:latin typeface="Arial"/>
                <a:cs typeface="Arial"/>
              </a:rPr>
              <a:t>־</a:t>
            </a:r>
            <a:r>
              <a:rPr lang="he-IL" dirty="0" smtClean="0">
                <a:solidFill>
                  <a:srgbClr val="1D4C72"/>
                </a:solidFill>
              </a:rPr>
              <a:t>זוויגית</a:t>
            </a:r>
            <a:r>
              <a:rPr lang="he-IL" dirty="0">
                <a:solidFill>
                  <a:srgbClr val="1D4C72"/>
                </a:solidFill>
              </a:rPr>
              <a:t>) גם כדי להרבות צמחים שבדרך הטבע מתרבים ברבייה זוויגית (צמחים בעלי זרעים), לדוגמה עצי תמר.</a:t>
            </a:r>
          </a:p>
          <a:p>
            <a:pPr>
              <a:defRPr/>
            </a:pPr>
            <a:r>
              <a:rPr lang="he-IL" dirty="0">
                <a:solidFill>
                  <a:srgbClr val="1D4C72"/>
                </a:solidFill>
              </a:rPr>
              <a:t>לדעתכם, מדוע החקלאים עושים זאת? מה היתרון בכך?</a:t>
            </a:r>
          </a:p>
        </p:txBody>
      </p:sp>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581E567-05EC-4AB3-8F6A-138BB6EECB49}" type="slidenum">
              <a:rPr lang="he-IL" sz="1200" smtClean="0">
                <a:solidFill>
                  <a:schemeClr val="bg2">
                    <a:lumMod val="65000"/>
                  </a:schemeClr>
                </a:solidFill>
              </a:rPr>
              <a:pPr>
                <a:defRPr/>
              </a:pPr>
              <a:t>19</a:t>
            </a:fld>
            <a:endParaRPr lang="he-IL" sz="1200" dirty="0" smtClean="0">
              <a:solidFill>
                <a:schemeClr val="bg2">
                  <a:lumMod val="65000"/>
                </a:schemeClr>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7" name="כותרת 6"/>
          <p:cNvSpPr>
            <a:spLocks noGrp="1"/>
          </p:cNvSpPr>
          <p:nvPr>
            <p:ph type="title" idx="4294967295"/>
          </p:nvPr>
        </p:nvSpPr>
        <p:spPr>
          <a:xfrm>
            <a:off x="357188" y="131763"/>
            <a:ext cx="8229600" cy="368300"/>
          </a:xfrm>
          <a:prstGeom prst="rect">
            <a:avLst/>
          </a:prstGeom>
        </p:spPr>
        <p:txBody>
          <a:bodyPr/>
          <a:lstStyle/>
          <a:p>
            <a:pPr>
              <a:defRPr/>
            </a:pPr>
            <a:r>
              <a:rPr lang="he-IL" sz="1800" b="1" dirty="0" smtClean="0">
                <a:solidFill>
                  <a:srgbClr val="FF6600"/>
                </a:solidFill>
                <a:latin typeface="+mn-lt"/>
                <a:ea typeface="+mn-ea"/>
                <a:cs typeface="+mn-cs"/>
              </a:rPr>
              <a:t>שאלה 2: יתרונות ריבוי בעזרת ייחורים</a:t>
            </a:r>
          </a:p>
        </p:txBody>
      </p:sp>
      <p:pic>
        <p:nvPicPr>
          <p:cNvPr id="58374" name="תמונה 7" descr="תמר_חוטרים_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288" y="2071688"/>
            <a:ext cx="329565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233570" y="6381328"/>
            <a:ext cx="1143000" cy="357188"/>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100" dirty="0">
                <a:latin typeface="+mn-lt"/>
                <a:cs typeface="+mn-cs"/>
              </a:rPr>
              <a:t>© ד"ר נורית קינן</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0338" y="706438"/>
            <a:ext cx="8555037" cy="272256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t>אחד ממאפייני החיים של כל האורגניזמים החיים הוא </a:t>
            </a:r>
            <a:r>
              <a:rPr lang="he-IL" dirty="0" smtClean="0"/>
              <a:t>הִתרבות. ההמשכיות מתבטאת בכך שבתהליך הרבייה מידע תורשתי מועבר מדור לדור:</a:t>
            </a:r>
          </a:p>
          <a:p>
            <a:pPr fontAlgn="auto">
              <a:spcBef>
                <a:spcPts val="0"/>
              </a:spcBef>
              <a:spcAft>
                <a:spcPts val="0"/>
              </a:spcAft>
              <a:defRPr/>
            </a:pPr>
            <a:r>
              <a:rPr lang="he-IL" dirty="0" smtClean="0"/>
              <a:t>ה</a:t>
            </a:r>
            <a:r>
              <a:rPr lang="he-IL" dirty="0" smtClean="0">
                <a:latin typeface="Arial"/>
                <a:cs typeface="Arial"/>
              </a:rPr>
              <a:t>־</a:t>
            </a:r>
            <a:r>
              <a:rPr lang="en-US" dirty="0" smtClean="0"/>
              <a:t>DNA</a:t>
            </a:r>
            <a:r>
              <a:rPr lang="he-IL" dirty="0" smtClean="0"/>
              <a:t> </a:t>
            </a:r>
            <a:r>
              <a:rPr lang="he-IL" dirty="0"/>
              <a:t>של האורגניזם מועתק בדייקנות רבה* ומועבר אל הצאצאים.</a:t>
            </a:r>
          </a:p>
          <a:p>
            <a:pPr fontAlgn="auto">
              <a:spcBef>
                <a:spcPts val="0"/>
              </a:spcBef>
              <a:spcAft>
                <a:spcPts val="0"/>
              </a:spcAft>
              <a:defRPr/>
            </a:pPr>
            <a:endParaRPr lang="he-IL" dirty="0"/>
          </a:p>
          <a:p>
            <a:pPr fontAlgn="auto">
              <a:spcBef>
                <a:spcPts val="0"/>
              </a:spcBef>
              <a:spcAft>
                <a:spcPts val="0"/>
              </a:spcAft>
              <a:defRPr/>
            </a:pPr>
            <a:r>
              <a:rPr lang="he-IL" u="sng" dirty="0" smtClean="0">
                <a:solidFill>
                  <a:prstClr val="black"/>
                </a:solidFill>
              </a:rPr>
              <a:t>בשיעור </a:t>
            </a:r>
            <a:r>
              <a:rPr lang="he-IL" u="sng" dirty="0">
                <a:solidFill>
                  <a:prstClr val="black"/>
                </a:solidFill>
              </a:rPr>
              <a:t>זה נעסוק בשתי דרכי הרבייה הקיימות בטבע</a:t>
            </a:r>
            <a:r>
              <a:rPr lang="he-IL" dirty="0" smtClean="0">
                <a:solidFill>
                  <a:prstClr val="black"/>
                </a:solidFill>
              </a:rPr>
              <a:t>:</a:t>
            </a:r>
            <a:endParaRPr lang="he-IL" dirty="0">
              <a:solidFill>
                <a:prstClr val="black"/>
              </a:solidFill>
            </a:endParaRPr>
          </a:p>
          <a:p>
            <a:pPr fontAlgn="auto">
              <a:spcBef>
                <a:spcPts val="0"/>
              </a:spcBef>
              <a:spcAft>
                <a:spcPts val="0"/>
              </a:spcAft>
              <a:buFont typeface="Arial" pitchFamily="34" charset="0"/>
              <a:buChar char="•"/>
              <a:defRPr/>
            </a:pPr>
            <a:r>
              <a:rPr lang="he-IL" dirty="0">
                <a:solidFill>
                  <a:prstClr val="black"/>
                </a:solidFill>
              </a:rPr>
              <a:t> </a:t>
            </a:r>
            <a:r>
              <a:rPr lang="he-IL" sz="2000" dirty="0">
                <a:solidFill>
                  <a:prstClr val="black"/>
                </a:solidFill>
              </a:rPr>
              <a:t>רבייה </a:t>
            </a:r>
            <a:r>
              <a:rPr lang="he-IL" sz="2000" dirty="0" smtClean="0">
                <a:solidFill>
                  <a:prstClr val="black"/>
                </a:solidFill>
              </a:rPr>
              <a:t>אל</a:t>
            </a:r>
            <a:r>
              <a:rPr lang="he-IL" sz="2000" dirty="0" smtClean="0">
                <a:solidFill>
                  <a:prstClr val="black"/>
                </a:solidFill>
                <a:latin typeface="Arial"/>
                <a:cs typeface="Arial"/>
              </a:rPr>
              <a:t>־</a:t>
            </a:r>
            <a:r>
              <a:rPr lang="he-IL" sz="2000" dirty="0" smtClean="0">
                <a:solidFill>
                  <a:prstClr val="black"/>
                </a:solidFill>
              </a:rPr>
              <a:t>זוויגית</a:t>
            </a:r>
          </a:p>
          <a:p>
            <a:pPr fontAlgn="auto">
              <a:spcBef>
                <a:spcPts val="0"/>
              </a:spcBef>
              <a:spcAft>
                <a:spcPts val="0"/>
              </a:spcAft>
              <a:buFont typeface="Arial" pitchFamily="34" charset="0"/>
              <a:buChar char="•"/>
              <a:defRPr/>
            </a:pPr>
            <a:endParaRPr lang="he-IL" dirty="0">
              <a:solidFill>
                <a:prstClr val="black"/>
              </a:solidFill>
            </a:endParaRPr>
          </a:p>
          <a:p>
            <a:pPr fontAlgn="auto">
              <a:spcBef>
                <a:spcPts val="0"/>
              </a:spcBef>
              <a:spcAft>
                <a:spcPts val="0"/>
              </a:spcAft>
              <a:buFont typeface="Arial" pitchFamily="34" charset="0"/>
              <a:buChar char="•"/>
              <a:defRPr/>
            </a:pPr>
            <a:r>
              <a:rPr lang="he-IL" dirty="0">
                <a:solidFill>
                  <a:prstClr val="black"/>
                </a:solidFill>
              </a:rPr>
              <a:t> </a:t>
            </a:r>
            <a:r>
              <a:rPr lang="he-IL" sz="2000" dirty="0">
                <a:solidFill>
                  <a:prstClr val="black"/>
                </a:solidFill>
              </a:rPr>
              <a:t>רבייה זוויגית</a:t>
            </a:r>
          </a:p>
          <a:p>
            <a:pPr fontAlgn="auto">
              <a:spcBef>
                <a:spcPts val="0"/>
              </a:spcBef>
              <a:spcAft>
                <a:spcPts val="0"/>
              </a:spcAft>
              <a:defRPr/>
            </a:pPr>
            <a:endParaRPr lang="he-IL" dirty="0">
              <a:solidFill>
                <a:prstClr val="black"/>
              </a:solidFill>
            </a:endParaRP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FF84B041-1A91-4793-823E-380ACA7393AA}" type="slidenum">
              <a:rPr lang="he-IL" smtClean="0">
                <a:solidFill>
                  <a:srgbClr val="A6A6A6"/>
                </a:solidFill>
              </a:rPr>
              <a:pPr>
                <a:defRPr/>
              </a:pPr>
              <a:t>2</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הרבייה מאפיינת את כל האורגניזמים והמשך קיום המין מותנה בה</a:t>
            </a:r>
          </a:p>
        </p:txBody>
      </p:sp>
      <p:sp>
        <p:nvSpPr>
          <p:cNvPr id="7" name="TextBox 6"/>
          <p:cNvSpPr txBox="1"/>
          <p:nvPr/>
        </p:nvSpPr>
        <p:spPr>
          <a:xfrm>
            <a:off x="6000750" y="5857875"/>
            <a:ext cx="2643188" cy="6429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600" dirty="0">
                <a:solidFill>
                  <a:prstClr val="black"/>
                </a:solidFill>
              </a:rPr>
              <a:t>* לעתים חלים שינויים במהלך העתקת </a:t>
            </a:r>
            <a:r>
              <a:rPr lang="he-IL" sz="1600" dirty="0" smtClean="0">
                <a:solidFill>
                  <a:prstClr val="black"/>
                </a:solidFill>
              </a:rPr>
              <a:t>ה</a:t>
            </a:r>
            <a:r>
              <a:rPr lang="he-IL" sz="1600" dirty="0" smtClean="0">
                <a:solidFill>
                  <a:prstClr val="black"/>
                </a:solidFill>
                <a:latin typeface="Arial"/>
                <a:cs typeface="Arial"/>
              </a:rPr>
              <a:t>־</a:t>
            </a:r>
            <a:r>
              <a:rPr lang="en-US" sz="1600" dirty="0" smtClean="0">
                <a:solidFill>
                  <a:prstClr val="black"/>
                </a:solidFill>
              </a:rPr>
              <a:t>DNA</a:t>
            </a:r>
            <a:r>
              <a:rPr lang="he-IL" sz="1600" dirty="0" smtClean="0">
                <a:solidFill>
                  <a:prstClr val="black"/>
                </a:solidFill>
              </a:rPr>
              <a:t> </a:t>
            </a:r>
            <a:r>
              <a:rPr lang="he-IL" sz="1600" dirty="0">
                <a:solidFill>
                  <a:prstClr val="black"/>
                </a:solidFill>
              </a:rPr>
              <a:t>= מוטציות.</a:t>
            </a:r>
            <a:endParaRPr lang="he-IL" sz="1600" b="1" dirty="0">
              <a:solidFill>
                <a:schemeClr val="accent6">
                  <a:lumMod val="50000"/>
                  <a:lumOff val="50000"/>
                </a:schemeClr>
              </a:solidFill>
            </a:endParaRPr>
          </a:p>
        </p:txBody>
      </p:sp>
      <p:pic>
        <p:nvPicPr>
          <p:cNvPr id="430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25" y="2959100"/>
            <a:ext cx="4198938"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3357563" y="6357938"/>
            <a:ext cx="1143000" cy="357187"/>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100" dirty="0">
                <a:solidFill>
                  <a:prstClr val="black"/>
                </a:solidFill>
                <a:latin typeface="Arial"/>
                <a:cs typeface="Arial"/>
              </a:rPr>
              <a:t>© ד"ר נורית קינן</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0FAF1BF1-FE62-48A8-9ABA-36392B84D0F9}" type="slidenum">
              <a:rPr lang="he-IL" sz="1200" smtClean="0">
                <a:solidFill>
                  <a:schemeClr val="bg2">
                    <a:lumMod val="65000"/>
                  </a:schemeClr>
                </a:solidFill>
              </a:rPr>
              <a:pPr>
                <a:defRPr/>
              </a:pPr>
              <a:t>20</a:t>
            </a:fld>
            <a:endParaRPr lang="he-IL" sz="1200" dirty="0" smtClean="0">
              <a:solidFill>
                <a:schemeClr val="bg2">
                  <a:lumMod val="65000"/>
                </a:schemeClr>
              </a:solidFill>
            </a:endParaRPr>
          </a:p>
        </p:txBody>
      </p:sp>
      <p:sp>
        <p:nvSpPr>
          <p:cNvPr id="7" name="Rectangle 12"/>
          <p:cNvSpPr/>
          <p:nvPr/>
        </p:nvSpPr>
        <p:spPr>
          <a:xfrm>
            <a:off x="357188" y="2640013"/>
            <a:ext cx="8196262" cy="12176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החקלאים מעדיפים להשתמש בייחורים גם בצמחים המסוגלים להתרבות ברבייה זוויגית, מפני שברבייה </a:t>
            </a:r>
            <a:r>
              <a:rPr lang="he-IL" dirty="0" smtClean="0">
                <a:solidFill>
                  <a:prstClr val="black"/>
                </a:solidFill>
              </a:rPr>
              <a:t>אל</a:t>
            </a:r>
            <a:r>
              <a:rPr lang="he-IL" dirty="0" smtClean="0">
                <a:solidFill>
                  <a:prstClr val="black"/>
                </a:solidFill>
                <a:latin typeface="Arial"/>
                <a:cs typeface="Arial"/>
              </a:rPr>
              <a:t>־</a:t>
            </a:r>
            <a:r>
              <a:rPr lang="he-IL" dirty="0" smtClean="0">
                <a:solidFill>
                  <a:prstClr val="black"/>
                </a:solidFill>
              </a:rPr>
              <a:t>זוויגית </a:t>
            </a:r>
            <a:r>
              <a:rPr lang="he-IL" dirty="0">
                <a:solidFill>
                  <a:prstClr val="black"/>
                </a:solidFill>
              </a:rPr>
              <a:t>צמחי ה"בת" שמתקבלים זהים לצמחי ה"אם", וכך אפשר לשמר תכונות רצויות לאורך דורות (לדוגמה: עצי תמר בעלי פֵּרות מתוקים ועסיסיים במיוחד).</a:t>
            </a:r>
          </a:p>
        </p:txBody>
      </p:sp>
      <p:sp>
        <p:nvSpPr>
          <p:cNvPr id="9" name="Rectangle 3"/>
          <p:cNvSpPr/>
          <p:nvPr/>
        </p:nvSpPr>
        <p:spPr>
          <a:xfrm>
            <a:off x="231775" y="4730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כותרת 7"/>
          <p:cNvSpPr>
            <a:spLocks noGrp="1"/>
          </p:cNvSpPr>
          <p:nvPr>
            <p:ph type="title" idx="4294967295"/>
          </p:nvPr>
        </p:nvSpPr>
        <p:spPr>
          <a:xfrm>
            <a:off x="285750" y="88900"/>
            <a:ext cx="8229600" cy="357188"/>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1" name="TextBox 10"/>
          <p:cNvSpPr txBox="1"/>
          <p:nvPr/>
        </p:nvSpPr>
        <p:spPr>
          <a:xfrm>
            <a:off x="338138" y="64293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2:</a:t>
            </a:r>
          </a:p>
          <a:p>
            <a:pPr>
              <a:defRPr/>
            </a:pPr>
            <a:r>
              <a:rPr lang="he-IL" dirty="0">
                <a:solidFill>
                  <a:srgbClr val="1D4C72"/>
                </a:solidFill>
              </a:rPr>
              <a:t>חקלאים משתמשים בייחורים (דרך של רבייה </a:t>
            </a:r>
            <a:r>
              <a:rPr lang="he-IL" dirty="0" smtClean="0">
                <a:solidFill>
                  <a:srgbClr val="1D4C72"/>
                </a:solidFill>
              </a:rPr>
              <a:t>אל</a:t>
            </a:r>
            <a:r>
              <a:rPr lang="he-IL" dirty="0" smtClean="0">
                <a:solidFill>
                  <a:srgbClr val="1D4C72"/>
                </a:solidFill>
                <a:latin typeface="Arial"/>
                <a:cs typeface="Arial"/>
              </a:rPr>
              <a:t>־</a:t>
            </a:r>
            <a:r>
              <a:rPr lang="he-IL" dirty="0" smtClean="0">
                <a:solidFill>
                  <a:srgbClr val="1D4C72"/>
                </a:solidFill>
              </a:rPr>
              <a:t>זוויגית</a:t>
            </a:r>
            <a:r>
              <a:rPr lang="he-IL" dirty="0">
                <a:solidFill>
                  <a:srgbClr val="1D4C72"/>
                </a:solidFill>
              </a:rPr>
              <a:t>) גם כדי להרבות צמחים שבדרך הטבע מתרבים ברבייה זוויגית (צמחים בעלי זרעים), לדוגמה עצי תמר.</a:t>
            </a:r>
          </a:p>
          <a:p>
            <a:pPr>
              <a:defRPr/>
            </a:pPr>
            <a:r>
              <a:rPr lang="he-IL" dirty="0">
                <a:solidFill>
                  <a:srgbClr val="1D4C72"/>
                </a:solidFill>
              </a:rPr>
              <a:t>לדעתכם, מדוע החקלאים עושים זאת? מה היתרון בכך?</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1538B7DC-40F9-416E-BE10-95DDAC8B66D7}" type="slidenum">
              <a:rPr lang="he-IL" sz="1200" smtClean="0">
                <a:solidFill>
                  <a:srgbClr val="FFFFFF">
                    <a:lumMod val="65000"/>
                  </a:srgbClr>
                </a:solidFill>
              </a:rPr>
              <a:pPr>
                <a:defRPr/>
              </a:pPr>
              <a:t>21</a:t>
            </a:fld>
            <a:endParaRPr lang="he-IL" sz="1200" dirty="0" smtClean="0">
              <a:solidFill>
                <a:srgbClr val="FFFFFF">
                  <a:lumMod val="65000"/>
                </a:srgbClr>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כותרת 6"/>
          <p:cNvSpPr>
            <a:spLocks noGrp="1"/>
          </p:cNvSpPr>
          <p:nvPr>
            <p:ph type="title" idx="4294967295"/>
          </p:nvPr>
        </p:nvSpPr>
        <p:spPr>
          <a:xfrm>
            <a:off x="357188" y="131763"/>
            <a:ext cx="8229600" cy="368300"/>
          </a:xfrm>
          <a:prstGeom prst="rect">
            <a:avLst/>
          </a:prstGeom>
        </p:spPr>
        <p:txBody>
          <a:bodyPr/>
          <a:lstStyle/>
          <a:p>
            <a:pPr>
              <a:defRPr/>
            </a:pPr>
            <a:r>
              <a:rPr lang="he-IL" sz="1800" b="1" dirty="0" smtClean="0">
                <a:solidFill>
                  <a:srgbClr val="FF6600"/>
                </a:solidFill>
                <a:latin typeface="+mn-lt"/>
                <a:ea typeface="+mn-ea"/>
                <a:cs typeface="+mn-cs"/>
              </a:rPr>
              <a:t>שאלה 3: משפטי נכון/לא נכון – רבייה אל</a:t>
            </a:r>
            <a:r>
              <a:rPr lang="he-IL" sz="1800" b="1" dirty="0" smtClean="0">
                <a:solidFill>
                  <a:srgbClr val="FF6600"/>
                </a:solidFill>
                <a:latin typeface="Arial"/>
                <a:ea typeface="+mn-ea"/>
                <a:cs typeface="Arial"/>
              </a:rPr>
              <a:t>־</a:t>
            </a:r>
            <a:r>
              <a:rPr lang="he-IL" sz="1800" b="1" dirty="0" smtClean="0">
                <a:solidFill>
                  <a:srgbClr val="FF6600"/>
                </a:solidFill>
                <a:latin typeface="+mn-lt"/>
                <a:ea typeface="+mn-ea"/>
                <a:cs typeface="+mn-cs"/>
              </a:rPr>
              <a:t>זוויגית ומיטוזה</a:t>
            </a:r>
            <a:endParaRPr lang="he-IL" sz="1800" b="1" dirty="0" smtClean="0">
              <a:solidFill>
                <a:schemeClr val="accent6">
                  <a:lumMod val="50000"/>
                  <a:lumOff val="50000"/>
                </a:schemeClr>
              </a:solidFill>
              <a:latin typeface="+mn-lt"/>
              <a:ea typeface="+mn-ea"/>
              <a:cs typeface="+mn-cs"/>
            </a:endParaRPr>
          </a:p>
        </p:txBody>
      </p:sp>
      <p:sp>
        <p:nvSpPr>
          <p:cNvPr id="8" name="TextBox 7"/>
          <p:cNvSpPr txBox="1"/>
          <p:nvPr/>
        </p:nvSpPr>
        <p:spPr>
          <a:xfrm>
            <a:off x="214313" y="746125"/>
            <a:ext cx="8358187" cy="369331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a:t>
            </a:r>
          </a:p>
          <a:p>
            <a:pPr>
              <a:defRPr/>
            </a:pPr>
            <a:r>
              <a:rPr lang="he-IL" dirty="0" smtClean="0">
                <a:solidFill>
                  <a:srgbClr val="1D4C72"/>
                </a:solidFill>
              </a:rPr>
              <a:t>לפניכם רשימת משפטים. אילו מהם נכונים ואילו מהם אינם נכונים בנוגע </a:t>
            </a:r>
            <a:r>
              <a:rPr lang="he-IL" dirty="0">
                <a:solidFill>
                  <a:srgbClr val="1D4C72"/>
                </a:solidFill>
              </a:rPr>
              <a:t>לרבייה </a:t>
            </a:r>
            <a:r>
              <a:rPr lang="he-IL" dirty="0" smtClean="0">
                <a:solidFill>
                  <a:srgbClr val="1D4C72"/>
                </a:solidFill>
              </a:rPr>
              <a:t>אל</a:t>
            </a:r>
            <a:r>
              <a:rPr lang="he-IL" dirty="0" smtClean="0">
                <a:solidFill>
                  <a:srgbClr val="1D4C72"/>
                </a:solidFill>
                <a:latin typeface="Arial"/>
                <a:cs typeface="Arial"/>
              </a:rPr>
              <a:t>־</a:t>
            </a:r>
            <a:r>
              <a:rPr lang="he-IL" dirty="0" smtClean="0">
                <a:solidFill>
                  <a:srgbClr val="1D4C72"/>
                </a:solidFill>
              </a:rPr>
              <a:t>זוויגית</a:t>
            </a:r>
            <a:r>
              <a:rPr lang="he-IL" dirty="0">
                <a:solidFill>
                  <a:srgbClr val="1D4C72"/>
                </a:solidFill>
              </a:rPr>
              <a:t>?</a:t>
            </a:r>
          </a:p>
          <a:p>
            <a:pPr marL="266700" indent="-266700">
              <a:defRPr/>
            </a:pPr>
            <a:r>
              <a:rPr lang="he-IL" dirty="0">
                <a:solidFill>
                  <a:srgbClr val="1D4C72"/>
                </a:solidFill>
              </a:rPr>
              <a:t>א. לצאצא </a:t>
            </a:r>
            <a:r>
              <a:rPr lang="he-IL" dirty="0" smtClean="0">
                <a:solidFill>
                  <a:srgbClr val="1D4C72"/>
                </a:solidFill>
              </a:rPr>
              <a:t>יש בדרך כלל תכונות </a:t>
            </a:r>
            <a:r>
              <a:rPr lang="he-IL" dirty="0">
                <a:solidFill>
                  <a:srgbClr val="1D4C72"/>
                </a:solidFill>
              </a:rPr>
              <a:t>תורשתיות הזהות לתכונות </a:t>
            </a:r>
            <a:r>
              <a:rPr lang="he-IL" dirty="0" smtClean="0">
                <a:solidFill>
                  <a:srgbClr val="1D4C72"/>
                </a:solidFill>
              </a:rPr>
              <a:t>ההורה. </a:t>
            </a:r>
            <a:endParaRPr lang="he-IL" dirty="0" smtClean="0">
              <a:solidFill>
                <a:srgbClr val="FF6600"/>
              </a:solidFill>
            </a:endParaRPr>
          </a:p>
          <a:p>
            <a:pPr marL="266700" indent="-266700">
              <a:defRPr/>
            </a:pPr>
            <a:endParaRPr lang="he-IL" dirty="0" smtClean="0">
              <a:solidFill>
                <a:srgbClr val="1D4C72"/>
              </a:solidFill>
            </a:endParaRPr>
          </a:p>
          <a:p>
            <a:pPr marL="266700" indent="-266700">
              <a:defRPr/>
            </a:pPr>
            <a:r>
              <a:rPr lang="he-IL" dirty="0" smtClean="0">
                <a:solidFill>
                  <a:srgbClr val="1D4C72"/>
                </a:solidFill>
              </a:rPr>
              <a:t>ב</a:t>
            </a:r>
            <a:r>
              <a:rPr lang="he-IL" dirty="0">
                <a:solidFill>
                  <a:srgbClr val="1D4C72"/>
                </a:solidFill>
              </a:rPr>
              <a:t>. </a:t>
            </a:r>
            <a:r>
              <a:rPr lang="he-IL" dirty="0" smtClean="0">
                <a:solidFill>
                  <a:srgbClr val="1D4C72"/>
                </a:solidFill>
              </a:rPr>
              <a:t>- מניצנים המתפתחים על פקעת תפוח אדמה יכולים להתפתח צמחי תפוח אדמה הזהים </a:t>
            </a:r>
          </a:p>
          <a:p>
            <a:pPr marL="266700" indent="-266700">
              <a:defRPr/>
            </a:pPr>
            <a:r>
              <a:rPr lang="he-IL" dirty="0" smtClean="0">
                <a:solidFill>
                  <a:srgbClr val="1D4C72"/>
                </a:solidFill>
              </a:rPr>
              <a:t>      לצמח ההורה. </a:t>
            </a:r>
            <a:endParaRPr lang="he-IL" dirty="0" smtClean="0">
              <a:solidFill>
                <a:srgbClr val="FF6600"/>
              </a:solidFill>
            </a:endParaRPr>
          </a:p>
          <a:p>
            <a:pPr marL="266700" indent="-266700">
              <a:defRPr/>
            </a:pPr>
            <a:endParaRPr lang="he-IL" dirty="0" smtClean="0">
              <a:solidFill>
                <a:srgbClr val="FF6600"/>
              </a:solidFill>
            </a:endParaRPr>
          </a:p>
          <a:p>
            <a:pPr marL="266700" indent="-266700">
              <a:defRPr/>
            </a:pPr>
            <a:r>
              <a:rPr lang="he-IL" dirty="0">
                <a:solidFill>
                  <a:srgbClr val="1D4C72"/>
                </a:solidFill>
              </a:rPr>
              <a:t> </a:t>
            </a:r>
            <a:r>
              <a:rPr lang="he-IL" dirty="0" smtClean="0">
                <a:solidFill>
                  <a:srgbClr val="1D4C72"/>
                </a:solidFill>
              </a:rPr>
              <a:t>  - הצמחים שונים מן הצמחים שמקורם מניצנים שהתפתחו בפקעות אחרות של אותו הצמח. </a:t>
            </a:r>
          </a:p>
          <a:p>
            <a:pPr marL="266700" indent="-266700">
              <a:defRPr/>
            </a:pPr>
            <a:r>
              <a:rPr lang="he-IL" dirty="0">
                <a:solidFill>
                  <a:srgbClr val="1D4C72"/>
                </a:solidFill>
              </a:rPr>
              <a:t> </a:t>
            </a:r>
            <a:r>
              <a:rPr lang="he-IL" dirty="0" smtClean="0">
                <a:solidFill>
                  <a:srgbClr val="1D4C72"/>
                </a:solidFill>
              </a:rPr>
              <a:t>    </a:t>
            </a:r>
          </a:p>
          <a:p>
            <a:pPr marL="266700" indent="-266700">
              <a:defRPr/>
            </a:pPr>
            <a:endParaRPr lang="he-IL" dirty="0">
              <a:solidFill>
                <a:srgbClr val="FF6600"/>
              </a:solidFill>
            </a:endParaRPr>
          </a:p>
          <a:p>
            <a:pPr>
              <a:defRPr/>
            </a:pPr>
            <a:r>
              <a:rPr lang="he-IL" dirty="0" smtClean="0">
                <a:solidFill>
                  <a:srgbClr val="1D4C72"/>
                </a:solidFill>
              </a:rPr>
              <a:t>ג. התפתחות צאצא שנוצר ברבייה אל</a:t>
            </a:r>
            <a:r>
              <a:rPr lang="he-IL" dirty="0" smtClean="0">
                <a:solidFill>
                  <a:srgbClr val="1D4C72"/>
                </a:solidFill>
                <a:latin typeface="Arial"/>
                <a:cs typeface="Arial"/>
              </a:rPr>
              <a:t>־</a:t>
            </a:r>
            <a:r>
              <a:rPr lang="he-IL" dirty="0" smtClean="0">
                <a:solidFill>
                  <a:srgbClr val="1D4C72"/>
                </a:solidFill>
              </a:rPr>
              <a:t>זוויגית מבוססת על חלוקות מיוזה ומיטוזה. </a:t>
            </a:r>
          </a:p>
          <a:p>
            <a:pPr>
              <a:defRPr/>
            </a:pPr>
            <a:endParaRPr lang="he-IL" dirty="0">
              <a:solidFill>
                <a:srgbClr val="FF6600"/>
              </a:solidFill>
            </a:endParaRPr>
          </a:p>
          <a:p>
            <a:pPr>
              <a:defRPr/>
            </a:pPr>
            <a:r>
              <a:rPr lang="he-IL" dirty="0" smtClean="0">
                <a:solidFill>
                  <a:srgbClr val="1D4C72"/>
                </a:solidFill>
              </a:rPr>
              <a:t>ה. אין </a:t>
            </a:r>
            <a:r>
              <a:rPr lang="he-IL" dirty="0">
                <a:solidFill>
                  <a:srgbClr val="1D4C72"/>
                </a:solidFill>
              </a:rPr>
              <a:t>בכלל חלוקות תאים ברבייה </a:t>
            </a:r>
            <a:r>
              <a:rPr lang="he-IL" dirty="0" smtClean="0">
                <a:solidFill>
                  <a:srgbClr val="1D4C72"/>
                </a:solidFill>
              </a:rPr>
              <a:t>אל</a:t>
            </a:r>
            <a:r>
              <a:rPr lang="he-IL" dirty="0" smtClean="0">
                <a:solidFill>
                  <a:srgbClr val="1D4C72"/>
                </a:solidFill>
                <a:latin typeface="Arial"/>
                <a:cs typeface="Arial"/>
              </a:rPr>
              <a:t>־</a:t>
            </a:r>
            <a:r>
              <a:rPr lang="he-IL" dirty="0" smtClean="0">
                <a:solidFill>
                  <a:srgbClr val="1D4C72"/>
                </a:solidFill>
              </a:rPr>
              <a:t>זוויגית. </a:t>
            </a:r>
            <a:endParaRPr lang="en-US" dirty="0">
              <a:solidFill>
                <a:srgbClr val="FF6600"/>
              </a:solidFill>
            </a:endParaRPr>
          </a:p>
        </p:txBody>
      </p:sp>
    </p:spTree>
    <p:extLst>
      <p:ext uri="{BB962C8B-B14F-4D97-AF65-F5344CB8AC3E}">
        <p14:creationId xmlns:p14="http://schemas.microsoft.com/office/powerpoint/2010/main" val="3041016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1538B7DC-40F9-416E-BE10-95DDAC8B66D7}" type="slidenum">
              <a:rPr lang="he-IL" sz="1200" smtClean="0">
                <a:solidFill>
                  <a:srgbClr val="FFFFFF">
                    <a:lumMod val="65000"/>
                  </a:srgbClr>
                </a:solidFill>
              </a:rPr>
              <a:pPr>
                <a:defRPr/>
              </a:pPr>
              <a:t>22</a:t>
            </a:fld>
            <a:endParaRPr lang="he-IL" sz="1200" dirty="0" smtClean="0">
              <a:solidFill>
                <a:srgbClr val="FFFFFF">
                  <a:lumMod val="65000"/>
                </a:srgbClr>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כותרת 6"/>
          <p:cNvSpPr>
            <a:spLocks noGrp="1"/>
          </p:cNvSpPr>
          <p:nvPr>
            <p:ph type="title" idx="4294967295"/>
          </p:nvPr>
        </p:nvSpPr>
        <p:spPr>
          <a:xfrm>
            <a:off x="357188" y="131763"/>
            <a:ext cx="8229600" cy="368300"/>
          </a:xfrm>
          <a:prstGeom prst="rect">
            <a:avLst/>
          </a:prstGeom>
        </p:spPr>
        <p:txBody>
          <a:bodyPr/>
          <a:lstStyle/>
          <a:p>
            <a:pPr>
              <a:defRPr/>
            </a:pPr>
            <a:r>
              <a:rPr lang="he-IL" sz="1800" b="1" dirty="0" smtClean="0">
                <a:solidFill>
                  <a:srgbClr val="FF6600"/>
                </a:solidFill>
                <a:latin typeface="+mn-lt"/>
                <a:ea typeface="+mn-ea"/>
                <a:cs typeface="+mn-cs"/>
              </a:rPr>
              <a:t>תשובה</a:t>
            </a:r>
            <a:endParaRPr lang="he-IL" sz="1800" b="1" dirty="0" smtClean="0">
              <a:solidFill>
                <a:schemeClr val="accent6">
                  <a:lumMod val="50000"/>
                  <a:lumOff val="50000"/>
                </a:schemeClr>
              </a:solidFill>
              <a:latin typeface="+mn-lt"/>
              <a:ea typeface="+mn-ea"/>
              <a:cs typeface="+mn-cs"/>
            </a:endParaRPr>
          </a:p>
        </p:txBody>
      </p:sp>
      <p:sp>
        <p:nvSpPr>
          <p:cNvPr id="8" name="TextBox 7"/>
          <p:cNvSpPr txBox="1"/>
          <p:nvPr/>
        </p:nvSpPr>
        <p:spPr>
          <a:xfrm>
            <a:off x="214313" y="746125"/>
            <a:ext cx="8358187" cy="369331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a:t>
            </a:r>
          </a:p>
          <a:p>
            <a:pPr>
              <a:defRPr/>
            </a:pPr>
            <a:r>
              <a:rPr lang="he-IL" dirty="0" smtClean="0">
                <a:solidFill>
                  <a:srgbClr val="1D4C72"/>
                </a:solidFill>
              </a:rPr>
              <a:t>לפניכם רשימת משפטים. אילו מהם נכונים ואילו מהם אינם נכונים בנוגע </a:t>
            </a:r>
            <a:r>
              <a:rPr lang="he-IL" dirty="0">
                <a:solidFill>
                  <a:srgbClr val="1D4C72"/>
                </a:solidFill>
              </a:rPr>
              <a:t>לרבייה </a:t>
            </a:r>
            <a:r>
              <a:rPr lang="he-IL" dirty="0" smtClean="0">
                <a:solidFill>
                  <a:srgbClr val="1D4C72"/>
                </a:solidFill>
              </a:rPr>
              <a:t>אל</a:t>
            </a:r>
            <a:r>
              <a:rPr lang="he-IL" dirty="0" smtClean="0">
                <a:solidFill>
                  <a:srgbClr val="1D4C72"/>
                </a:solidFill>
                <a:latin typeface="Arial"/>
                <a:cs typeface="Arial"/>
              </a:rPr>
              <a:t>־</a:t>
            </a:r>
            <a:r>
              <a:rPr lang="he-IL" dirty="0" smtClean="0">
                <a:solidFill>
                  <a:srgbClr val="1D4C72"/>
                </a:solidFill>
              </a:rPr>
              <a:t>זוויגית</a:t>
            </a:r>
            <a:r>
              <a:rPr lang="he-IL" dirty="0">
                <a:solidFill>
                  <a:srgbClr val="1D4C72"/>
                </a:solidFill>
              </a:rPr>
              <a:t>?</a:t>
            </a:r>
          </a:p>
          <a:p>
            <a:pPr marL="266700" indent="-266700">
              <a:defRPr/>
            </a:pPr>
            <a:r>
              <a:rPr lang="he-IL" dirty="0">
                <a:solidFill>
                  <a:srgbClr val="1D4C72"/>
                </a:solidFill>
              </a:rPr>
              <a:t>א. לצאצא </a:t>
            </a:r>
            <a:r>
              <a:rPr lang="he-IL" dirty="0" smtClean="0">
                <a:solidFill>
                  <a:srgbClr val="1D4C72"/>
                </a:solidFill>
              </a:rPr>
              <a:t>יש בדרך כלל תכונות </a:t>
            </a:r>
            <a:r>
              <a:rPr lang="he-IL" dirty="0">
                <a:solidFill>
                  <a:srgbClr val="1D4C72"/>
                </a:solidFill>
              </a:rPr>
              <a:t>תורשתיות הזהות לתכונות </a:t>
            </a:r>
            <a:r>
              <a:rPr lang="he-IL" dirty="0" smtClean="0">
                <a:solidFill>
                  <a:srgbClr val="1D4C72"/>
                </a:solidFill>
              </a:rPr>
              <a:t>ההורה. </a:t>
            </a:r>
            <a:r>
              <a:rPr lang="he-IL" dirty="0" smtClean="0">
                <a:solidFill>
                  <a:schemeClr val="accent3"/>
                </a:solidFill>
              </a:rPr>
              <a:t>נכון.</a:t>
            </a:r>
          </a:p>
          <a:p>
            <a:pPr marL="266700" indent="-266700">
              <a:defRPr/>
            </a:pPr>
            <a:endParaRPr lang="he-IL" dirty="0" smtClean="0">
              <a:solidFill>
                <a:srgbClr val="1D4C72"/>
              </a:solidFill>
            </a:endParaRPr>
          </a:p>
          <a:p>
            <a:pPr marL="266700" indent="-266700">
              <a:defRPr/>
            </a:pPr>
            <a:r>
              <a:rPr lang="he-IL" dirty="0" smtClean="0">
                <a:solidFill>
                  <a:srgbClr val="1D4C72"/>
                </a:solidFill>
              </a:rPr>
              <a:t>ב</a:t>
            </a:r>
            <a:r>
              <a:rPr lang="he-IL" dirty="0">
                <a:solidFill>
                  <a:srgbClr val="1D4C72"/>
                </a:solidFill>
              </a:rPr>
              <a:t>. </a:t>
            </a:r>
            <a:r>
              <a:rPr lang="he-IL" dirty="0" smtClean="0">
                <a:solidFill>
                  <a:srgbClr val="1D4C72"/>
                </a:solidFill>
              </a:rPr>
              <a:t>- מניצנים המתפתחים על פקעת תפוח אדמה יכולים להתפתח צמחי תפוח אדמה הזהים </a:t>
            </a:r>
          </a:p>
          <a:p>
            <a:pPr marL="266700" indent="-266700">
              <a:defRPr/>
            </a:pPr>
            <a:r>
              <a:rPr lang="he-IL" dirty="0" smtClean="0">
                <a:solidFill>
                  <a:srgbClr val="1D4C72"/>
                </a:solidFill>
              </a:rPr>
              <a:t>      לצמח ההורה. </a:t>
            </a:r>
            <a:r>
              <a:rPr lang="he-IL" dirty="0" smtClean="0">
                <a:solidFill>
                  <a:schemeClr val="accent3"/>
                </a:solidFill>
              </a:rPr>
              <a:t>נכון.</a:t>
            </a:r>
          </a:p>
          <a:p>
            <a:pPr marL="266700" indent="-266700">
              <a:defRPr/>
            </a:pPr>
            <a:endParaRPr lang="he-IL" dirty="0" smtClean="0">
              <a:solidFill>
                <a:schemeClr val="accent3"/>
              </a:solidFill>
            </a:endParaRPr>
          </a:p>
          <a:p>
            <a:pPr marL="266700" indent="-266700">
              <a:defRPr/>
            </a:pPr>
            <a:r>
              <a:rPr lang="he-IL" dirty="0">
                <a:solidFill>
                  <a:srgbClr val="1D4C72"/>
                </a:solidFill>
              </a:rPr>
              <a:t> </a:t>
            </a:r>
            <a:r>
              <a:rPr lang="he-IL" dirty="0" smtClean="0">
                <a:solidFill>
                  <a:srgbClr val="1D4C72"/>
                </a:solidFill>
              </a:rPr>
              <a:t>  - הצמחים שונים מן הצמחים שמקורם מניצנים שהתפתחו בפקעות אחרות של אותו הצמח. </a:t>
            </a:r>
          </a:p>
          <a:p>
            <a:pPr marL="266700" indent="-266700">
              <a:defRPr/>
            </a:pPr>
            <a:r>
              <a:rPr lang="he-IL" dirty="0">
                <a:solidFill>
                  <a:srgbClr val="1D4C72"/>
                </a:solidFill>
              </a:rPr>
              <a:t> </a:t>
            </a:r>
            <a:r>
              <a:rPr lang="he-IL" dirty="0" smtClean="0">
                <a:solidFill>
                  <a:srgbClr val="1D4C72"/>
                </a:solidFill>
              </a:rPr>
              <a:t>    </a:t>
            </a:r>
            <a:r>
              <a:rPr lang="he-IL" dirty="0" smtClean="0">
                <a:solidFill>
                  <a:schemeClr val="accent3"/>
                </a:solidFill>
              </a:rPr>
              <a:t>לא נכון.</a:t>
            </a:r>
          </a:p>
          <a:p>
            <a:pPr marL="266700" indent="-266700">
              <a:defRPr/>
            </a:pPr>
            <a:endParaRPr lang="he-IL" dirty="0">
              <a:solidFill>
                <a:schemeClr val="accent3"/>
              </a:solidFill>
            </a:endParaRPr>
          </a:p>
          <a:p>
            <a:pPr>
              <a:defRPr/>
            </a:pPr>
            <a:r>
              <a:rPr lang="he-IL" dirty="0" smtClean="0">
                <a:solidFill>
                  <a:srgbClr val="1D4C72"/>
                </a:solidFill>
              </a:rPr>
              <a:t>ג. התפתחות צאצא שנוצר ברבייה אל</a:t>
            </a:r>
            <a:r>
              <a:rPr lang="he-IL" dirty="0" smtClean="0">
                <a:solidFill>
                  <a:srgbClr val="1D4C72"/>
                </a:solidFill>
                <a:latin typeface="Arial"/>
                <a:cs typeface="Arial"/>
              </a:rPr>
              <a:t>־</a:t>
            </a:r>
            <a:r>
              <a:rPr lang="he-IL" dirty="0" smtClean="0">
                <a:solidFill>
                  <a:srgbClr val="1D4C72"/>
                </a:solidFill>
              </a:rPr>
              <a:t>זוויגית מבוססת על חלוקות מיוזה ומיטוזה. </a:t>
            </a:r>
            <a:r>
              <a:rPr lang="he-IL" dirty="0" smtClean="0">
                <a:solidFill>
                  <a:schemeClr val="accent3"/>
                </a:solidFill>
              </a:rPr>
              <a:t>לא נכון.</a:t>
            </a:r>
          </a:p>
          <a:p>
            <a:pPr>
              <a:defRPr/>
            </a:pPr>
            <a:endParaRPr lang="he-IL" dirty="0">
              <a:solidFill>
                <a:schemeClr val="accent3"/>
              </a:solidFill>
            </a:endParaRPr>
          </a:p>
          <a:p>
            <a:pPr>
              <a:defRPr/>
            </a:pPr>
            <a:r>
              <a:rPr lang="he-IL" dirty="0" smtClean="0">
                <a:solidFill>
                  <a:srgbClr val="1D4C72"/>
                </a:solidFill>
              </a:rPr>
              <a:t>ה. אין </a:t>
            </a:r>
            <a:r>
              <a:rPr lang="he-IL" dirty="0">
                <a:solidFill>
                  <a:srgbClr val="1D4C72"/>
                </a:solidFill>
              </a:rPr>
              <a:t>בכלל חלוקות תאים ברבייה </a:t>
            </a:r>
            <a:r>
              <a:rPr lang="he-IL" dirty="0" smtClean="0">
                <a:solidFill>
                  <a:srgbClr val="1D4C72"/>
                </a:solidFill>
              </a:rPr>
              <a:t>אל</a:t>
            </a:r>
            <a:r>
              <a:rPr lang="he-IL" dirty="0" smtClean="0">
                <a:solidFill>
                  <a:srgbClr val="1D4C72"/>
                </a:solidFill>
                <a:latin typeface="Arial"/>
                <a:cs typeface="Arial"/>
              </a:rPr>
              <a:t>־</a:t>
            </a:r>
            <a:r>
              <a:rPr lang="he-IL" dirty="0" smtClean="0">
                <a:solidFill>
                  <a:srgbClr val="1D4C72"/>
                </a:solidFill>
              </a:rPr>
              <a:t>זוויגית. </a:t>
            </a:r>
            <a:r>
              <a:rPr lang="he-IL" dirty="0" smtClean="0">
                <a:solidFill>
                  <a:schemeClr val="accent3"/>
                </a:solidFill>
              </a:rPr>
              <a:t>לא נכון.</a:t>
            </a:r>
            <a:endParaRPr lang="en-US" dirty="0">
              <a:solidFill>
                <a:schemeClr val="accent3"/>
              </a:solidFill>
            </a:endParaRPr>
          </a:p>
        </p:txBody>
      </p:sp>
    </p:spTree>
    <p:extLst>
      <p:ext uri="{BB962C8B-B14F-4D97-AF65-F5344CB8AC3E}">
        <p14:creationId xmlns:p14="http://schemas.microsoft.com/office/powerpoint/2010/main" val="1480303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43608" y="1436024"/>
            <a:ext cx="6926463" cy="1704944"/>
          </a:xfrm>
          <a:prstGeom prst="rect">
            <a:avLst/>
          </a:prstGeom>
          <a:solidFill>
            <a:srgbClr val="0070C0">
              <a:alpha val="11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25"/>
          <p:cNvSpPr txBox="1"/>
          <p:nvPr/>
        </p:nvSpPr>
        <p:spPr>
          <a:xfrm>
            <a:off x="-468560" y="646416"/>
            <a:ext cx="8429625" cy="479880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endParaRPr lang="he-IL" u="sng" dirty="0" smtClean="0"/>
          </a:p>
          <a:p>
            <a:pPr fontAlgn="auto">
              <a:spcBef>
                <a:spcPts val="0"/>
              </a:spcBef>
              <a:spcAft>
                <a:spcPts val="0"/>
              </a:spcAft>
              <a:defRPr/>
            </a:pPr>
            <a:endParaRPr lang="he-IL" u="sng" dirty="0"/>
          </a:p>
          <a:p>
            <a:pPr fontAlgn="auto">
              <a:spcBef>
                <a:spcPts val="0"/>
              </a:spcBef>
              <a:spcAft>
                <a:spcPts val="0"/>
              </a:spcAft>
              <a:defRPr/>
            </a:pPr>
            <a:r>
              <a:rPr lang="he-IL" u="sng" dirty="0" smtClean="0"/>
              <a:t>ומהו </a:t>
            </a:r>
            <a:r>
              <a:rPr lang="he-IL" b="1" u="sng" dirty="0"/>
              <a:t>החיסרון</a:t>
            </a:r>
            <a:r>
              <a:rPr lang="he-IL" u="sng" dirty="0"/>
              <a:t> של רבייה אל-זוויגית להמשך קיום המין</a:t>
            </a:r>
            <a:r>
              <a:rPr lang="he-IL" dirty="0"/>
              <a:t>?</a:t>
            </a:r>
          </a:p>
          <a:p>
            <a:pPr fontAlgn="auto">
              <a:spcBef>
                <a:spcPts val="0"/>
              </a:spcBef>
              <a:spcAft>
                <a:spcPts val="0"/>
              </a:spcAft>
              <a:defRPr/>
            </a:pPr>
            <a:r>
              <a:rPr lang="he-IL" b="1" dirty="0"/>
              <a:t>בסביבות חיים שתנאי הסביבה בהן אינם קבועים</a:t>
            </a:r>
            <a:r>
              <a:rPr lang="he-IL" dirty="0"/>
              <a:t>, האחידות הגנטית </a:t>
            </a:r>
            <a:endParaRPr lang="he-IL" dirty="0" smtClean="0"/>
          </a:p>
          <a:p>
            <a:pPr fontAlgn="auto">
              <a:spcBef>
                <a:spcPts val="0"/>
              </a:spcBef>
              <a:spcAft>
                <a:spcPts val="0"/>
              </a:spcAft>
              <a:defRPr/>
            </a:pPr>
            <a:r>
              <a:rPr lang="he-IL" dirty="0" smtClean="0"/>
              <a:t>עלולה להיות </a:t>
            </a:r>
            <a:r>
              <a:rPr lang="he-IL" dirty="0"/>
              <a:t>חיסרון:</a:t>
            </a:r>
          </a:p>
          <a:p>
            <a:pPr fontAlgn="auto">
              <a:spcBef>
                <a:spcPts val="0"/>
              </a:spcBef>
              <a:spcAft>
                <a:spcPts val="0"/>
              </a:spcAft>
              <a:defRPr/>
            </a:pPr>
            <a:r>
              <a:rPr lang="he-IL" dirty="0"/>
              <a:t>אם ישתנו תנאי הסביבה, עלול להיווצר מצב שכל הצאצאים של אותו ההורה, </a:t>
            </a:r>
            <a:endParaRPr lang="he-IL" dirty="0" smtClean="0"/>
          </a:p>
          <a:p>
            <a:pPr fontAlgn="auto">
              <a:spcBef>
                <a:spcPts val="0"/>
              </a:spcBef>
              <a:spcAft>
                <a:spcPts val="0"/>
              </a:spcAft>
              <a:defRPr/>
            </a:pPr>
            <a:r>
              <a:rPr lang="he-IL" dirty="0" smtClean="0"/>
              <a:t>הזהים </a:t>
            </a:r>
            <a:r>
              <a:rPr lang="he-IL" dirty="0"/>
              <a:t>זה לזה מבחינה גנטית, לא יהיו מותאמים לסביבה ולא יצליחו לשרוד.</a:t>
            </a:r>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p:txBody>
      </p:sp>
      <p:sp>
        <p:nvSpPr>
          <p:cNvPr id="3" name="מלבן 2"/>
          <p:cNvSpPr/>
          <p:nvPr/>
        </p:nvSpPr>
        <p:spPr>
          <a:xfrm>
            <a:off x="1043608" y="3645024"/>
            <a:ext cx="6973248" cy="1654974"/>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0823AB85-246F-4E84-919C-BE7B7620798E}" type="slidenum">
              <a:rPr lang="he-IL" smtClean="0">
                <a:solidFill>
                  <a:srgbClr val="A6A6A6"/>
                </a:solidFill>
              </a:rPr>
              <a:pPr>
                <a:defRPr/>
              </a:pPr>
              <a:t>23</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 – יתרונות וחסרונות</a:t>
            </a:r>
            <a:endParaRPr lang="he-IL" sz="1800" dirty="0">
              <a:solidFill>
                <a:srgbClr val="FF6600"/>
              </a:solidFill>
            </a:endParaRPr>
          </a:p>
        </p:txBody>
      </p:sp>
      <p:sp>
        <p:nvSpPr>
          <p:cNvPr id="9" name="פרצוף מחייך 9"/>
          <p:cNvSpPr/>
          <p:nvPr/>
        </p:nvSpPr>
        <p:spPr bwMode="auto">
          <a:xfrm>
            <a:off x="8157366" y="4004723"/>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פרצוף מחייך 9"/>
          <p:cNvSpPr/>
          <p:nvPr/>
        </p:nvSpPr>
        <p:spPr bwMode="auto">
          <a:xfrm>
            <a:off x="8100392" y="1905805"/>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TextBox 11"/>
          <p:cNvSpPr txBox="1"/>
          <p:nvPr/>
        </p:nvSpPr>
        <p:spPr>
          <a:xfrm>
            <a:off x="827584" y="1255754"/>
            <a:ext cx="7061473" cy="195722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p>
          <a:p>
            <a:pPr fontAlgn="auto">
              <a:spcBef>
                <a:spcPts val="0"/>
              </a:spcBef>
              <a:spcAft>
                <a:spcPts val="0"/>
              </a:spcAft>
              <a:defRPr/>
            </a:pPr>
            <a:r>
              <a:rPr lang="he-IL" u="sng" dirty="0" smtClean="0"/>
              <a:t>מהו </a:t>
            </a:r>
            <a:r>
              <a:rPr lang="he-IL" b="1" u="sng" dirty="0" smtClean="0"/>
              <a:t>היתרון </a:t>
            </a:r>
            <a:r>
              <a:rPr lang="he-IL" u="sng" dirty="0" smtClean="0"/>
              <a:t>של רבייה אל</a:t>
            </a:r>
            <a:r>
              <a:rPr lang="he-IL" u="sng" dirty="0" smtClean="0">
                <a:latin typeface="Arial"/>
                <a:cs typeface="Arial"/>
              </a:rPr>
              <a:t>־</a:t>
            </a:r>
            <a:r>
              <a:rPr lang="he-IL" u="sng" dirty="0" smtClean="0"/>
              <a:t>זוויגית להמשך קיום המין</a:t>
            </a:r>
            <a:r>
              <a:rPr lang="he-IL" dirty="0" smtClean="0"/>
              <a:t>?</a:t>
            </a:r>
          </a:p>
          <a:p>
            <a:pPr fontAlgn="auto">
              <a:spcBef>
                <a:spcPts val="0"/>
              </a:spcBef>
              <a:spcAft>
                <a:spcPts val="0"/>
              </a:spcAft>
              <a:defRPr/>
            </a:pPr>
            <a:r>
              <a:rPr lang="he-IL" b="1" dirty="0" smtClean="0"/>
              <a:t>בסביבות חיים יציבות שתנאי הסביבה בהן קבועים</a:t>
            </a:r>
            <a:r>
              <a:rPr lang="he-IL" dirty="0" smtClean="0"/>
              <a:t>, לאחידות הגנטית</a:t>
            </a:r>
          </a:p>
          <a:p>
            <a:pPr fontAlgn="auto">
              <a:spcBef>
                <a:spcPts val="0"/>
              </a:spcBef>
              <a:spcAft>
                <a:spcPts val="0"/>
              </a:spcAft>
              <a:defRPr/>
            </a:pPr>
            <a:r>
              <a:rPr lang="he-IL" dirty="0" smtClean="0"/>
              <a:t> של צאצאים הנוצרים ברבייה אל</a:t>
            </a:r>
            <a:r>
              <a:rPr lang="he-IL" dirty="0" smtClean="0">
                <a:latin typeface="Arial"/>
                <a:cs typeface="Arial"/>
              </a:rPr>
              <a:t>־</a:t>
            </a:r>
            <a:r>
              <a:rPr lang="he-IL" dirty="0" smtClean="0"/>
              <a:t>זוויגית יש יתרון:</a:t>
            </a:r>
          </a:p>
          <a:p>
            <a:pPr fontAlgn="auto">
              <a:spcBef>
                <a:spcPts val="0"/>
              </a:spcBef>
              <a:spcAft>
                <a:spcPts val="0"/>
              </a:spcAft>
              <a:defRPr/>
            </a:pPr>
            <a:r>
              <a:rPr lang="he-IL" dirty="0" smtClean="0"/>
              <a:t>הורה ששרד בהצלחה ואף העמיד צאצאים – פירוש הדבר שהוא מותאם </a:t>
            </a:r>
          </a:p>
          <a:p>
            <a:pPr fontAlgn="auto">
              <a:spcBef>
                <a:spcPts val="0"/>
              </a:spcBef>
              <a:spcAft>
                <a:spcPts val="0"/>
              </a:spcAft>
              <a:defRPr/>
            </a:pPr>
            <a:r>
              <a:rPr lang="he-IL" dirty="0" smtClean="0"/>
              <a:t>לתנאי הסביבה, ולפיכך גם צאצאיו, הזהים לו, יהיו מותאמים לתנאי הסביבה.</a:t>
            </a:r>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p:txBody>
      </p:sp>
      <p:sp>
        <p:nvSpPr>
          <p:cNvPr id="6" name="מלבן 5"/>
          <p:cNvSpPr/>
          <p:nvPr/>
        </p:nvSpPr>
        <p:spPr>
          <a:xfrm>
            <a:off x="484140" y="5864770"/>
            <a:ext cx="8215312" cy="923330"/>
          </a:xfrm>
          <a:prstGeom prst="rect">
            <a:avLst/>
          </a:prstGeom>
        </p:spPr>
        <p:txBody>
          <a:bodyPr wrap="square">
            <a:spAutoFit/>
          </a:bodyPr>
          <a:lstStyle/>
          <a:p>
            <a:pPr lvl="0" fontAlgn="auto">
              <a:spcBef>
                <a:spcPts val="0"/>
              </a:spcBef>
              <a:spcAft>
                <a:spcPts val="0"/>
              </a:spcAft>
              <a:defRPr/>
            </a:pPr>
            <a:r>
              <a:rPr lang="he-IL" dirty="0" smtClean="0">
                <a:solidFill>
                  <a:prstClr val="black"/>
                </a:solidFill>
              </a:rPr>
              <a:t>אילו </a:t>
            </a:r>
            <a:r>
              <a:rPr lang="he-IL" dirty="0">
                <a:solidFill>
                  <a:prstClr val="black"/>
                </a:solidFill>
              </a:rPr>
              <a:t>יתרונות ואילו חסרונות יש לרבייה </a:t>
            </a:r>
            <a:r>
              <a:rPr lang="he-IL" dirty="0" smtClean="0">
                <a:solidFill>
                  <a:prstClr val="black"/>
                </a:solidFill>
              </a:rPr>
              <a:t>אל</a:t>
            </a:r>
            <a:r>
              <a:rPr lang="he-IL" dirty="0" smtClean="0">
                <a:solidFill>
                  <a:prstClr val="black"/>
                </a:solidFill>
                <a:latin typeface="Arial"/>
                <a:cs typeface="Arial"/>
              </a:rPr>
              <a:t>־</a:t>
            </a:r>
            <a:r>
              <a:rPr lang="he-IL" dirty="0" smtClean="0">
                <a:solidFill>
                  <a:prstClr val="black"/>
                </a:solidFill>
              </a:rPr>
              <a:t>זוויגית</a:t>
            </a:r>
            <a:r>
              <a:rPr lang="he-IL" dirty="0">
                <a:solidFill>
                  <a:prstClr val="black"/>
                </a:solidFill>
              </a:rPr>
              <a:t>, הקשורים לתועלתו של האדם</a:t>
            </a:r>
            <a:r>
              <a:rPr lang="he-IL" dirty="0" smtClean="0">
                <a:solidFill>
                  <a:prstClr val="black"/>
                </a:solidFill>
              </a:rPr>
              <a:t>?</a:t>
            </a:r>
          </a:p>
          <a:p>
            <a:pPr lvl="0" fontAlgn="auto">
              <a:spcBef>
                <a:spcPts val="0"/>
              </a:spcBef>
              <a:spcAft>
                <a:spcPts val="0"/>
              </a:spcAft>
              <a:defRPr/>
            </a:pPr>
            <a:r>
              <a:rPr lang="he-IL" dirty="0" smtClean="0">
                <a:solidFill>
                  <a:prstClr val="black"/>
                </a:solidFill>
              </a:rPr>
              <a:t>על כך בשקף הבא.</a:t>
            </a:r>
            <a:endParaRPr lang="he-IL" dirty="0">
              <a:solidFill>
                <a:prstClr val="black"/>
              </a:solidFill>
            </a:endParaRPr>
          </a:p>
          <a:p>
            <a:pPr lvl="0" fontAlgn="auto">
              <a:spcBef>
                <a:spcPts val="0"/>
              </a:spcBef>
              <a:spcAft>
                <a:spcPts val="0"/>
              </a:spcAft>
              <a:defRPr/>
            </a:pPr>
            <a:endParaRPr lang="he-IL" dirty="0">
              <a:solidFill>
                <a:srgbClr val="1D4C72"/>
              </a:solidFill>
            </a:endParaRPr>
          </a:p>
        </p:txBody>
      </p:sp>
      <p:sp>
        <p:nvSpPr>
          <p:cNvPr id="7" name="מלבן 6"/>
          <p:cNvSpPr/>
          <p:nvPr/>
        </p:nvSpPr>
        <p:spPr>
          <a:xfrm>
            <a:off x="484140" y="523081"/>
            <a:ext cx="7985314" cy="646331"/>
          </a:xfrm>
          <a:prstGeom prst="rect">
            <a:avLst/>
          </a:prstGeom>
        </p:spPr>
        <p:txBody>
          <a:bodyPr wrap="square">
            <a:spAutoFit/>
          </a:bodyPr>
          <a:lstStyle/>
          <a:p>
            <a:pPr lvl="0" fontAlgn="auto">
              <a:spcBef>
                <a:spcPts val="0"/>
              </a:spcBef>
              <a:spcAft>
                <a:spcPts val="0"/>
              </a:spcAft>
              <a:defRPr/>
            </a:pPr>
            <a:r>
              <a:rPr lang="he-IL" dirty="0">
                <a:solidFill>
                  <a:prstClr val="black"/>
                </a:solidFill>
              </a:rPr>
              <a:t>כאמור, כל הצאצאים המתקבלים ברבייה </a:t>
            </a:r>
            <a:r>
              <a:rPr lang="he-IL" dirty="0" smtClean="0">
                <a:solidFill>
                  <a:prstClr val="black"/>
                </a:solidFill>
              </a:rPr>
              <a:t>אל</a:t>
            </a:r>
            <a:r>
              <a:rPr lang="he-IL" dirty="0" smtClean="0">
                <a:solidFill>
                  <a:prstClr val="black"/>
                </a:solidFill>
                <a:latin typeface="Arial"/>
                <a:cs typeface="Arial"/>
              </a:rPr>
              <a:t>־</a:t>
            </a:r>
            <a:r>
              <a:rPr lang="he-IL" dirty="0" smtClean="0">
                <a:solidFill>
                  <a:prstClr val="black"/>
                </a:solidFill>
              </a:rPr>
              <a:t>זוויגית </a:t>
            </a:r>
            <a:r>
              <a:rPr lang="he-IL" dirty="0">
                <a:solidFill>
                  <a:prstClr val="black"/>
                </a:solidFill>
              </a:rPr>
              <a:t>זהים מבחינה גנטית ליצור שהתקבלו ממנו, וזהים זה לזה.</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548680"/>
            <a:ext cx="8456613" cy="936104"/>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solidFill>
                  <a:prstClr val="black"/>
                </a:solidFill>
              </a:rPr>
              <a:t>חקלאים </a:t>
            </a:r>
            <a:r>
              <a:rPr lang="he-IL" dirty="0">
                <a:solidFill>
                  <a:prstClr val="black"/>
                </a:solidFill>
              </a:rPr>
              <a:t>וגננים מנצלים את דרכי הרבייה </a:t>
            </a:r>
            <a:r>
              <a:rPr lang="he-IL" dirty="0" smtClean="0">
                <a:solidFill>
                  <a:prstClr val="black"/>
                </a:solidFill>
              </a:rPr>
              <a:t>האל</a:t>
            </a:r>
            <a:r>
              <a:rPr lang="he-IL" dirty="0" smtClean="0">
                <a:solidFill>
                  <a:prstClr val="black"/>
                </a:solidFill>
                <a:latin typeface="Arial"/>
                <a:cs typeface="Arial"/>
              </a:rPr>
              <a:t>־</a:t>
            </a:r>
            <a:r>
              <a:rPr lang="he-IL" dirty="0" smtClean="0">
                <a:solidFill>
                  <a:prstClr val="black"/>
                </a:solidFill>
              </a:rPr>
              <a:t>זוויגית </a:t>
            </a:r>
            <a:r>
              <a:rPr lang="he-IL" dirty="0">
                <a:solidFill>
                  <a:prstClr val="black"/>
                </a:solidFill>
              </a:rPr>
              <a:t>של צמחים רבים ומגוונים כדי להרבות זני </a:t>
            </a:r>
            <a:r>
              <a:rPr lang="he-IL" dirty="0" smtClean="0">
                <a:solidFill>
                  <a:prstClr val="black"/>
                </a:solidFill>
              </a:rPr>
              <a:t>צמחים איכותיים. הצאצאים המתקבלים זהים לצמחי האם.</a:t>
            </a:r>
          </a:p>
          <a:p>
            <a:pPr fontAlgn="auto">
              <a:spcBef>
                <a:spcPts val="0"/>
              </a:spcBef>
              <a:spcAft>
                <a:spcPts val="0"/>
              </a:spcAft>
              <a:defRPr/>
            </a:pPr>
            <a:r>
              <a:rPr lang="he-IL" u="sng" dirty="0" smtClean="0">
                <a:solidFill>
                  <a:prstClr val="black"/>
                </a:solidFill>
              </a:rPr>
              <a:t>לאחידות הגנטית יש יתרונות וחסרונות</a:t>
            </a:r>
            <a:r>
              <a:rPr lang="he-IL" dirty="0" smtClean="0">
                <a:solidFill>
                  <a:prstClr val="black"/>
                </a:solidFill>
              </a:rPr>
              <a:t>:</a:t>
            </a: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FB07EE4F-2606-48F2-8BF6-C1F83398CE15}" type="slidenum">
              <a:rPr lang="he-IL" smtClean="0">
                <a:solidFill>
                  <a:srgbClr val="A6A6A6"/>
                </a:solidFill>
              </a:rPr>
              <a:pPr>
                <a:defRPr/>
              </a:pPr>
              <a:t>24</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 – יתרונות וחסרונות הקשורים לתועלת האדם</a:t>
            </a:r>
            <a:endParaRPr lang="he-IL" sz="1800" dirty="0">
              <a:solidFill>
                <a:srgbClr val="FF6600"/>
              </a:solidFill>
            </a:endParaRPr>
          </a:p>
        </p:txBody>
      </p:sp>
      <p:sp>
        <p:nvSpPr>
          <p:cNvPr id="7" name="TextBox 6"/>
          <p:cNvSpPr txBox="1"/>
          <p:nvPr/>
        </p:nvSpPr>
        <p:spPr>
          <a:xfrm>
            <a:off x="285750" y="6306803"/>
            <a:ext cx="766092" cy="214313"/>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900" dirty="0">
                <a:solidFill>
                  <a:prstClr val="black"/>
                </a:solidFill>
                <a:latin typeface="Arial"/>
                <a:cs typeface="Arial"/>
              </a:rPr>
              <a:t>© </a:t>
            </a:r>
            <a:r>
              <a:rPr lang="he-IL" sz="900" dirty="0" smtClean="0">
                <a:solidFill>
                  <a:prstClr val="black"/>
                </a:solidFill>
                <a:latin typeface="Arial"/>
                <a:cs typeface="Arial"/>
              </a:rPr>
              <a:t>אורה בר</a:t>
            </a:r>
            <a:endParaRPr lang="he-IL" sz="900" dirty="0">
              <a:solidFill>
                <a:prstClr val="black"/>
              </a:solidFill>
              <a:latin typeface="Arial"/>
              <a:cs typeface="Arial"/>
            </a:endParaRPr>
          </a:p>
        </p:txBody>
      </p:sp>
      <p:sp>
        <p:nvSpPr>
          <p:cNvPr id="9" name="TextBox 8"/>
          <p:cNvSpPr txBox="1"/>
          <p:nvPr/>
        </p:nvSpPr>
        <p:spPr>
          <a:xfrm>
            <a:off x="668796" y="6381328"/>
            <a:ext cx="1612255" cy="428625"/>
          </a:xfrm>
          <a:prstGeom prst="rect">
            <a:avLst/>
          </a:prstGeom>
          <a:noFill/>
          <a:ln w="12700">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200" b="1" dirty="0">
                <a:solidFill>
                  <a:prstClr val="black"/>
                </a:solidFill>
                <a:latin typeface="Arial"/>
                <a:cs typeface="Arial"/>
              </a:rPr>
              <a:t>מטע של עצי בננה </a:t>
            </a:r>
            <a:endParaRPr lang="he-IL" sz="1200" b="1" dirty="0" smtClean="0">
              <a:solidFill>
                <a:prstClr val="black"/>
              </a:solidFill>
              <a:latin typeface="Arial"/>
              <a:cs typeface="Arial"/>
            </a:endParaRPr>
          </a:p>
          <a:p>
            <a:pPr fontAlgn="auto">
              <a:spcBef>
                <a:spcPts val="0"/>
              </a:spcBef>
              <a:spcAft>
                <a:spcPts val="0"/>
              </a:spcAft>
              <a:defRPr/>
            </a:pPr>
            <a:r>
              <a:rPr lang="he-IL" sz="1200" b="1" dirty="0" smtClean="0">
                <a:solidFill>
                  <a:prstClr val="black"/>
                </a:solidFill>
                <a:latin typeface="Arial"/>
                <a:cs typeface="Arial"/>
              </a:rPr>
              <a:t>שהתקבלו </a:t>
            </a:r>
            <a:r>
              <a:rPr lang="he-IL" sz="1200" b="1" dirty="0">
                <a:solidFill>
                  <a:prstClr val="black"/>
                </a:solidFill>
                <a:latin typeface="Arial"/>
                <a:cs typeface="Arial"/>
              </a:rPr>
              <a:t>מייחורים</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6389" y="3379385"/>
            <a:ext cx="3607650" cy="22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קבוצה 4"/>
          <p:cNvGrpSpPr/>
          <p:nvPr/>
        </p:nvGrpSpPr>
        <p:grpSpPr>
          <a:xfrm>
            <a:off x="539552" y="1556792"/>
            <a:ext cx="8479556" cy="1138773"/>
            <a:chOff x="27126" y="1724114"/>
            <a:chExt cx="8479556" cy="1138773"/>
          </a:xfrm>
        </p:grpSpPr>
        <p:grpSp>
          <p:nvGrpSpPr>
            <p:cNvPr id="4" name="קבוצה 3"/>
            <p:cNvGrpSpPr/>
            <p:nvPr/>
          </p:nvGrpSpPr>
          <p:grpSpPr>
            <a:xfrm>
              <a:off x="27126" y="1772816"/>
              <a:ext cx="8479556" cy="852472"/>
              <a:chOff x="1804568" y="1617983"/>
              <a:chExt cx="8479556" cy="852472"/>
            </a:xfrm>
          </p:grpSpPr>
          <p:sp>
            <p:nvSpPr>
              <p:cNvPr id="10" name="מלבן 9"/>
              <p:cNvSpPr/>
              <p:nvPr/>
            </p:nvSpPr>
            <p:spPr>
              <a:xfrm>
                <a:off x="1804568" y="1617983"/>
                <a:ext cx="7607831" cy="852472"/>
              </a:xfrm>
              <a:prstGeom prst="rect">
                <a:avLst/>
              </a:prstGeom>
              <a:solidFill>
                <a:srgbClr val="0070C0">
                  <a:alpha val="11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פרצוף מחייך 10"/>
              <p:cNvSpPr/>
              <p:nvPr/>
            </p:nvSpPr>
            <p:spPr bwMode="auto">
              <a:xfrm>
                <a:off x="9509424" y="1712431"/>
                <a:ext cx="774700" cy="663575"/>
              </a:xfrm>
              <a:prstGeom prst="smileyFac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 name="מלבן 1"/>
            <p:cNvSpPr/>
            <p:nvPr/>
          </p:nvSpPr>
          <p:spPr>
            <a:xfrm>
              <a:off x="27126" y="1724114"/>
              <a:ext cx="7512908" cy="1138773"/>
            </a:xfrm>
            <a:prstGeom prst="rect">
              <a:avLst/>
            </a:prstGeom>
          </p:spPr>
          <p:txBody>
            <a:bodyPr wrap="square">
              <a:spAutoFit/>
            </a:bodyPr>
            <a:lstStyle/>
            <a:p>
              <a:pPr lvl="0" fontAlgn="auto">
                <a:spcBef>
                  <a:spcPts val="0"/>
                </a:spcBef>
                <a:spcAft>
                  <a:spcPts val="0"/>
                </a:spcAft>
                <a:defRPr/>
              </a:pPr>
              <a:r>
                <a:rPr lang="he-IL" b="1" dirty="0"/>
                <a:t>יתרונות: שימור תכונות רצויות והעברתן מדור לדור.</a:t>
              </a:r>
            </a:p>
            <a:p>
              <a:pPr lvl="0" fontAlgn="auto">
                <a:spcBef>
                  <a:spcPts val="0"/>
                </a:spcBef>
                <a:spcAft>
                  <a:spcPts val="0"/>
                </a:spcAft>
                <a:defRPr/>
              </a:pPr>
              <a:r>
                <a:rPr lang="he-IL" dirty="0">
                  <a:solidFill>
                    <a:prstClr val="black"/>
                  </a:solidFill>
                </a:rPr>
                <a:t>לדוגמה: אפשר להרבות עצי פרי (כמו בננה ותמר) בעזרת ייחורים, וכך </a:t>
              </a:r>
              <a:r>
                <a:rPr lang="he-IL" dirty="0" smtClean="0">
                  <a:solidFill>
                    <a:prstClr val="black"/>
                  </a:solidFill>
                </a:rPr>
                <a:t>לטעת </a:t>
              </a:r>
              <a:r>
                <a:rPr lang="he-IL" dirty="0">
                  <a:solidFill>
                    <a:prstClr val="black"/>
                  </a:solidFill>
                </a:rPr>
                <a:t>מטעים שלמים </a:t>
              </a:r>
              <a:r>
                <a:rPr lang="he-IL" dirty="0" smtClean="0">
                  <a:solidFill>
                    <a:prstClr val="black"/>
                  </a:solidFill>
                </a:rPr>
                <a:t>של </a:t>
              </a:r>
              <a:r>
                <a:rPr lang="he-IL" dirty="0">
                  <a:solidFill>
                    <a:prstClr val="black"/>
                  </a:solidFill>
                </a:rPr>
                <a:t>עצים בעלי תכונות תורשתיות זהות ורצויות.</a:t>
              </a:r>
            </a:p>
            <a:p>
              <a:pPr lvl="0" fontAlgn="auto">
                <a:spcBef>
                  <a:spcPts val="0"/>
                </a:spcBef>
                <a:spcAft>
                  <a:spcPts val="0"/>
                </a:spcAft>
                <a:defRPr/>
              </a:pPr>
              <a:endParaRPr lang="he-IL" sz="1400" dirty="0">
                <a:solidFill>
                  <a:prstClr val="black"/>
                </a:solidFill>
              </a:endParaRPr>
            </a:p>
          </p:txBody>
        </p:sp>
      </p:grpSp>
      <p:sp>
        <p:nvSpPr>
          <p:cNvPr id="3" name="מלבן 2"/>
          <p:cNvSpPr/>
          <p:nvPr/>
        </p:nvSpPr>
        <p:spPr>
          <a:xfrm>
            <a:off x="2423528" y="2716584"/>
            <a:ext cx="5676864" cy="3847207"/>
          </a:xfrm>
          <a:prstGeom prst="rect">
            <a:avLst/>
          </a:prstGeom>
        </p:spPr>
        <p:txBody>
          <a:bodyPr wrap="square">
            <a:spAutoFit/>
          </a:bodyPr>
          <a:lstStyle/>
          <a:p>
            <a:pPr lvl="0" fontAlgn="auto">
              <a:spcBef>
                <a:spcPts val="0"/>
              </a:spcBef>
              <a:spcAft>
                <a:spcPts val="0"/>
              </a:spcAft>
              <a:defRPr/>
            </a:pPr>
            <a:r>
              <a:rPr lang="he-IL" b="1" dirty="0"/>
              <a:t>חסרונות: סכנה של תמותה המונית במקרה </a:t>
            </a:r>
            <a:endParaRPr lang="he-IL" b="1" dirty="0" smtClean="0"/>
          </a:p>
          <a:p>
            <a:pPr lvl="0" fontAlgn="auto">
              <a:spcBef>
                <a:spcPts val="0"/>
              </a:spcBef>
              <a:spcAft>
                <a:spcPts val="0"/>
              </a:spcAft>
              <a:defRPr/>
            </a:pPr>
            <a:r>
              <a:rPr lang="he-IL" b="1" dirty="0" smtClean="0"/>
              <a:t>של שינוי </a:t>
            </a:r>
            <a:r>
              <a:rPr lang="he-IL" b="1" dirty="0"/>
              <a:t>בתנאי הסביבה</a:t>
            </a:r>
          </a:p>
          <a:p>
            <a:pPr lvl="0" fontAlgn="auto">
              <a:spcBef>
                <a:spcPts val="0"/>
              </a:spcBef>
              <a:spcAft>
                <a:spcPts val="0"/>
              </a:spcAft>
              <a:defRPr/>
            </a:pPr>
            <a:r>
              <a:rPr lang="he-IL" dirty="0">
                <a:solidFill>
                  <a:prstClr val="black"/>
                </a:solidFill>
              </a:rPr>
              <a:t>כשתנאי הסביבה משתנים, האחידות הגנטית של </a:t>
            </a:r>
            <a:endParaRPr lang="he-IL" dirty="0" smtClean="0">
              <a:solidFill>
                <a:prstClr val="black"/>
              </a:solidFill>
            </a:endParaRPr>
          </a:p>
          <a:p>
            <a:pPr lvl="0" fontAlgn="auto">
              <a:spcBef>
                <a:spcPts val="0"/>
              </a:spcBef>
              <a:spcAft>
                <a:spcPts val="0"/>
              </a:spcAft>
              <a:defRPr/>
            </a:pPr>
            <a:r>
              <a:rPr lang="he-IL" dirty="0" smtClean="0">
                <a:solidFill>
                  <a:prstClr val="black"/>
                </a:solidFill>
              </a:rPr>
              <a:t>צמחים </a:t>
            </a:r>
            <a:r>
              <a:rPr lang="he-IL" dirty="0">
                <a:solidFill>
                  <a:prstClr val="black"/>
                </a:solidFill>
              </a:rPr>
              <a:t>שנוצרו </a:t>
            </a:r>
            <a:r>
              <a:rPr lang="he-IL" dirty="0" smtClean="0">
                <a:solidFill>
                  <a:prstClr val="black"/>
                </a:solidFill>
              </a:rPr>
              <a:t>ברבייה </a:t>
            </a:r>
            <a:r>
              <a:rPr lang="he-IL" dirty="0">
                <a:solidFill>
                  <a:prstClr val="black"/>
                </a:solidFill>
              </a:rPr>
              <a:t>אל-זוויגית עלולה להיות חיסרון. </a:t>
            </a:r>
            <a:endParaRPr lang="he-IL" dirty="0" smtClean="0">
              <a:solidFill>
                <a:prstClr val="black"/>
              </a:solidFill>
            </a:endParaRPr>
          </a:p>
          <a:p>
            <a:pPr lvl="0" fontAlgn="auto">
              <a:spcBef>
                <a:spcPts val="0"/>
              </a:spcBef>
              <a:spcAft>
                <a:spcPts val="0"/>
              </a:spcAft>
              <a:defRPr/>
            </a:pPr>
            <a:r>
              <a:rPr lang="he-IL" dirty="0" smtClean="0">
                <a:solidFill>
                  <a:prstClr val="black"/>
                </a:solidFill>
              </a:rPr>
              <a:t>לדוגמה</a:t>
            </a:r>
            <a:r>
              <a:rPr lang="he-IL" dirty="0">
                <a:solidFill>
                  <a:prstClr val="black"/>
                </a:solidFill>
              </a:rPr>
              <a:t>: </a:t>
            </a:r>
            <a:r>
              <a:rPr lang="he-IL" dirty="0" smtClean="0">
                <a:solidFill>
                  <a:prstClr val="black"/>
                </a:solidFill>
              </a:rPr>
              <a:t>שינויים </a:t>
            </a:r>
            <a:r>
              <a:rPr lang="he-IL" dirty="0">
                <a:solidFill>
                  <a:prstClr val="black"/>
                </a:solidFill>
              </a:rPr>
              <a:t>בטמפרטורות או בכמות </a:t>
            </a:r>
            <a:r>
              <a:rPr lang="he-IL" dirty="0" smtClean="0">
                <a:solidFill>
                  <a:prstClr val="black"/>
                </a:solidFill>
              </a:rPr>
              <a:t>המשקעים</a:t>
            </a:r>
          </a:p>
          <a:p>
            <a:pPr lvl="0" fontAlgn="auto">
              <a:spcBef>
                <a:spcPts val="0"/>
              </a:spcBef>
              <a:spcAft>
                <a:spcPts val="0"/>
              </a:spcAft>
              <a:defRPr/>
            </a:pPr>
            <a:r>
              <a:rPr lang="he-IL" dirty="0" smtClean="0">
                <a:solidFill>
                  <a:prstClr val="black"/>
                </a:solidFill>
              </a:rPr>
              <a:t>בשנה כלשהי</a:t>
            </a:r>
            <a:r>
              <a:rPr lang="he-IL" dirty="0">
                <a:solidFill>
                  <a:prstClr val="black"/>
                </a:solidFill>
              </a:rPr>
              <a:t>, עלולים לחסל מטע שלם של עצי תפוח </a:t>
            </a:r>
          </a:p>
          <a:p>
            <a:pPr lvl="0" fontAlgn="auto">
              <a:spcBef>
                <a:spcPts val="0"/>
              </a:spcBef>
              <a:spcAft>
                <a:spcPts val="0"/>
              </a:spcAft>
              <a:defRPr/>
            </a:pPr>
            <a:r>
              <a:rPr lang="he-IL" dirty="0">
                <a:solidFill>
                  <a:prstClr val="black"/>
                </a:solidFill>
              </a:rPr>
              <a:t>שמקורם ב"הורה" משותף, משום שכל העצים </a:t>
            </a:r>
          </a:p>
          <a:p>
            <a:pPr lvl="0" fontAlgn="auto">
              <a:spcBef>
                <a:spcPts val="0"/>
              </a:spcBef>
              <a:spcAft>
                <a:spcPts val="0"/>
              </a:spcAft>
              <a:defRPr/>
            </a:pPr>
            <a:r>
              <a:rPr lang="he-IL" dirty="0">
                <a:solidFill>
                  <a:prstClr val="black"/>
                </a:solidFill>
              </a:rPr>
              <a:t>זהים מבחינה גנטית ואינם מותאמים לסביבה </a:t>
            </a:r>
          </a:p>
          <a:p>
            <a:pPr lvl="0" fontAlgn="auto">
              <a:spcBef>
                <a:spcPts val="0"/>
              </a:spcBef>
              <a:spcAft>
                <a:spcPts val="0"/>
              </a:spcAft>
              <a:defRPr/>
            </a:pPr>
            <a:r>
              <a:rPr lang="he-IL" dirty="0">
                <a:solidFill>
                  <a:prstClr val="black"/>
                </a:solidFill>
              </a:rPr>
              <a:t>שהשתנתה.</a:t>
            </a:r>
          </a:p>
          <a:p>
            <a:pPr lvl="0" fontAlgn="auto">
              <a:spcBef>
                <a:spcPts val="0"/>
              </a:spcBef>
              <a:spcAft>
                <a:spcPts val="0"/>
              </a:spcAft>
              <a:defRPr/>
            </a:pPr>
            <a:endParaRPr lang="he-IL" sz="1000" dirty="0">
              <a:solidFill>
                <a:prstClr val="black"/>
              </a:solidFill>
            </a:endParaRPr>
          </a:p>
          <a:p>
            <a:pPr lvl="0" fontAlgn="auto">
              <a:spcBef>
                <a:spcPts val="0"/>
              </a:spcBef>
              <a:spcAft>
                <a:spcPts val="0"/>
              </a:spcAft>
              <a:defRPr/>
            </a:pPr>
            <a:r>
              <a:rPr lang="he-IL" dirty="0">
                <a:solidFill>
                  <a:prstClr val="black"/>
                </a:solidFill>
              </a:rPr>
              <a:t>נוסף על כך, הופעת מזיק שכל הצמחים,</a:t>
            </a:r>
          </a:p>
          <a:p>
            <a:pPr lvl="0" fontAlgn="auto">
              <a:spcBef>
                <a:spcPts val="0"/>
              </a:spcBef>
              <a:spcAft>
                <a:spcPts val="0"/>
              </a:spcAft>
              <a:defRPr/>
            </a:pPr>
            <a:r>
              <a:rPr lang="he-IL" dirty="0">
                <a:solidFill>
                  <a:prstClr val="black"/>
                </a:solidFill>
              </a:rPr>
              <a:t>הזהים מבחינה גנטית, רגישים אליו, או</a:t>
            </a:r>
          </a:p>
          <a:p>
            <a:pPr lvl="0" fontAlgn="auto">
              <a:spcBef>
                <a:spcPts val="0"/>
              </a:spcBef>
              <a:spcAft>
                <a:spcPts val="0"/>
              </a:spcAft>
              <a:defRPr/>
            </a:pPr>
            <a:r>
              <a:rPr lang="he-IL" dirty="0">
                <a:solidFill>
                  <a:prstClr val="black"/>
                </a:solidFill>
              </a:rPr>
              <a:t>התפשטות של מגפה כלשהי,</a:t>
            </a:r>
          </a:p>
          <a:p>
            <a:pPr lvl="0" fontAlgn="auto">
              <a:spcBef>
                <a:spcPts val="0"/>
              </a:spcBef>
              <a:spcAft>
                <a:spcPts val="0"/>
              </a:spcAft>
              <a:defRPr/>
            </a:pPr>
            <a:r>
              <a:rPr lang="he-IL" dirty="0">
                <a:solidFill>
                  <a:prstClr val="black"/>
                </a:solidFill>
              </a:rPr>
              <a:t>עלולים לגרום לתמותה רבה באוכלוסייה.  </a:t>
            </a:r>
          </a:p>
        </p:txBody>
      </p:sp>
      <p:sp>
        <p:nvSpPr>
          <p:cNvPr id="16" name="פרצוף מחייך 9"/>
          <p:cNvSpPr/>
          <p:nvPr/>
        </p:nvSpPr>
        <p:spPr bwMode="auto">
          <a:xfrm>
            <a:off x="8226871" y="4004723"/>
            <a:ext cx="809625" cy="695325"/>
          </a:xfrm>
          <a:custGeom>
            <a:avLst/>
            <a:gdLst>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665674 w 864096"/>
              <a:gd name="connsiteY1"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665674 w 864096"/>
              <a:gd name="connsiteY2"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463490 w 864096"/>
              <a:gd name="connsiteY1" fmla="*/ 400265 h 648072"/>
              <a:gd name="connsiteX2" fmla="*/ 553642 w 864096"/>
              <a:gd name="connsiteY2" fmla="*/ 426022 h 648072"/>
              <a:gd name="connsiteX3" fmla="*/ 665674 w 864096"/>
              <a:gd name="connsiteY3"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53642 w 864096"/>
              <a:gd name="connsiteY3" fmla="*/ 426022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63490 w 864096"/>
              <a:gd name="connsiteY2" fmla="*/ 400265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02126 w 864096"/>
              <a:gd name="connsiteY2" fmla="*/ 387386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540762 w 864096"/>
              <a:gd name="connsiteY2" fmla="*/ 374507 h 648072"/>
              <a:gd name="connsiteX3" fmla="*/ 592278 w 864096"/>
              <a:gd name="connsiteY3" fmla="*/ 413143 h 648072"/>
              <a:gd name="connsiteX4" fmla="*/ 665674 w 864096"/>
              <a:gd name="connsiteY4"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 name="connsiteX0" fmla="*/ 248628 w 864096"/>
              <a:gd name="connsiteY0" fmla="*/ 227125 h 648072"/>
              <a:gd name="connsiteX1" fmla="*/ 293633 w 864096"/>
              <a:gd name="connsiteY1" fmla="*/ 193371 h 648072"/>
              <a:gd name="connsiteX2" fmla="*/ 338638 w 864096"/>
              <a:gd name="connsiteY2" fmla="*/ 227125 h 648072"/>
              <a:gd name="connsiteX3" fmla="*/ 293633 w 864096"/>
              <a:gd name="connsiteY3" fmla="*/ 260879 h 648072"/>
              <a:gd name="connsiteX4" fmla="*/ 248628 w 864096"/>
              <a:gd name="connsiteY4" fmla="*/ 227125 h 648072"/>
              <a:gd name="connsiteX5" fmla="*/ 525458 w 864096"/>
              <a:gd name="connsiteY5" fmla="*/ 227125 h 648072"/>
              <a:gd name="connsiteX6" fmla="*/ 570463 w 864096"/>
              <a:gd name="connsiteY6" fmla="*/ 193371 h 648072"/>
              <a:gd name="connsiteX7" fmla="*/ 615468 w 864096"/>
              <a:gd name="connsiteY7" fmla="*/ 227125 h 648072"/>
              <a:gd name="connsiteX8" fmla="*/ 570463 w 864096"/>
              <a:gd name="connsiteY8" fmla="*/ 260879 h 648072"/>
              <a:gd name="connsiteX9" fmla="*/ 525458 w 864096"/>
              <a:gd name="connsiteY9" fmla="*/ 227125 h 648072"/>
              <a:gd name="connsiteX0" fmla="*/ 197875 w 864096"/>
              <a:gd name="connsiteY0" fmla="*/ 465350 h 648072"/>
              <a:gd name="connsiteX1" fmla="*/ 321823 w 864096"/>
              <a:gd name="connsiteY1" fmla="*/ 374507 h 648072"/>
              <a:gd name="connsiteX2" fmla="*/ 437733 w 864096"/>
              <a:gd name="connsiteY2" fmla="*/ 335870 h 648072"/>
              <a:gd name="connsiteX3" fmla="*/ 540762 w 864096"/>
              <a:gd name="connsiteY3" fmla="*/ 374507 h 648072"/>
              <a:gd name="connsiteX4" fmla="*/ 592278 w 864096"/>
              <a:gd name="connsiteY4" fmla="*/ 413143 h 648072"/>
              <a:gd name="connsiteX5" fmla="*/ 665674 w 864096"/>
              <a:gd name="connsiteY5" fmla="*/ 465350 h 648072"/>
              <a:gd name="connsiteX0" fmla="*/ 0 w 864096"/>
              <a:gd name="connsiteY0" fmla="*/ 324036 h 648072"/>
              <a:gd name="connsiteX1" fmla="*/ 432048 w 864096"/>
              <a:gd name="connsiteY1" fmla="*/ 0 h 648072"/>
              <a:gd name="connsiteX2" fmla="*/ 864096 w 864096"/>
              <a:gd name="connsiteY2" fmla="*/ 324036 h 648072"/>
              <a:gd name="connsiteX3" fmla="*/ 432048 w 864096"/>
              <a:gd name="connsiteY3" fmla="*/ 648072 h 648072"/>
              <a:gd name="connsiteX4" fmla="*/ 0 w 864096"/>
              <a:gd name="connsiteY4" fmla="*/ 324036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648072" stroke="0" extrusionOk="0">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 w="864096" h="648072" fill="darkenLess" extrusionOk="0">
                <a:moveTo>
                  <a:pt x="248628" y="227125"/>
                </a:moveTo>
                <a:cubicBezTo>
                  <a:pt x="248628" y="208483"/>
                  <a:pt x="268777" y="193371"/>
                  <a:pt x="293633" y="193371"/>
                </a:cubicBezTo>
                <a:cubicBezTo>
                  <a:pt x="318489" y="193371"/>
                  <a:pt x="338638" y="208483"/>
                  <a:pt x="338638" y="227125"/>
                </a:cubicBezTo>
                <a:cubicBezTo>
                  <a:pt x="338638" y="245767"/>
                  <a:pt x="318489" y="260879"/>
                  <a:pt x="293633" y="260879"/>
                </a:cubicBezTo>
                <a:cubicBezTo>
                  <a:pt x="268777" y="260879"/>
                  <a:pt x="248628" y="245767"/>
                  <a:pt x="248628" y="227125"/>
                </a:cubicBezTo>
                <a:moveTo>
                  <a:pt x="525458" y="227125"/>
                </a:moveTo>
                <a:cubicBezTo>
                  <a:pt x="525458" y="208483"/>
                  <a:pt x="545607" y="193371"/>
                  <a:pt x="570463" y="193371"/>
                </a:cubicBezTo>
                <a:cubicBezTo>
                  <a:pt x="595319" y="193371"/>
                  <a:pt x="615468" y="208483"/>
                  <a:pt x="615468" y="227125"/>
                </a:cubicBezTo>
                <a:cubicBezTo>
                  <a:pt x="615468" y="245767"/>
                  <a:pt x="595319" y="260879"/>
                  <a:pt x="570463" y="260879"/>
                </a:cubicBezTo>
                <a:cubicBezTo>
                  <a:pt x="545607" y="260879"/>
                  <a:pt x="525458" y="245767"/>
                  <a:pt x="525458" y="227125"/>
                </a:cubicBezTo>
              </a:path>
              <a:path w="864096" h="648072" fill="none" extrusionOk="0">
                <a:moveTo>
                  <a:pt x="197875" y="465350"/>
                </a:moveTo>
                <a:cubicBezTo>
                  <a:pt x="218533" y="456649"/>
                  <a:pt x="277554" y="385354"/>
                  <a:pt x="321823" y="374507"/>
                </a:cubicBezTo>
                <a:cubicBezTo>
                  <a:pt x="361799" y="359367"/>
                  <a:pt x="401243" y="335870"/>
                  <a:pt x="437733" y="335870"/>
                </a:cubicBezTo>
                <a:cubicBezTo>
                  <a:pt x="474223" y="335870"/>
                  <a:pt x="515005" y="368068"/>
                  <a:pt x="540762" y="374507"/>
                </a:cubicBezTo>
                <a:cubicBezTo>
                  <a:pt x="597910" y="376538"/>
                  <a:pt x="558581" y="402296"/>
                  <a:pt x="592278" y="413143"/>
                </a:cubicBezTo>
                <a:cubicBezTo>
                  <a:pt x="625975" y="423990"/>
                  <a:pt x="644855" y="467381"/>
                  <a:pt x="665674" y="465350"/>
                </a:cubicBezTo>
              </a:path>
              <a:path w="864096" h="648072" fill="none">
                <a:moveTo>
                  <a:pt x="0" y="324036"/>
                </a:moveTo>
                <a:cubicBezTo>
                  <a:pt x="0" y="145076"/>
                  <a:pt x="193434" y="0"/>
                  <a:pt x="432048" y="0"/>
                </a:cubicBezTo>
                <a:cubicBezTo>
                  <a:pt x="670662" y="0"/>
                  <a:pt x="864096" y="145076"/>
                  <a:pt x="864096" y="324036"/>
                </a:cubicBezTo>
                <a:cubicBezTo>
                  <a:pt x="864096" y="502996"/>
                  <a:pt x="670662" y="648072"/>
                  <a:pt x="432048" y="648072"/>
                </a:cubicBezTo>
                <a:cubicBezTo>
                  <a:pt x="193434" y="648072"/>
                  <a:pt x="0" y="502996"/>
                  <a:pt x="0" y="324036"/>
                </a:cubicBezTo>
                <a:close/>
              </a:path>
            </a:pathLst>
          </a:cu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מלבן 14"/>
          <p:cNvSpPr/>
          <p:nvPr/>
        </p:nvSpPr>
        <p:spPr>
          <a:xfrm>
            <a:off x="2929156" y="2718345"/>
            <a:ext cx="5243244" cy="3845446"/>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058810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EB60A194-A809-4210-A9B5-CE9F3FB363BB}" type="slidenum">
              <a:rPr lang="he-IL" smtClean="0">
                <a:solidFill>
                  <a:srgbClr val="A6A6A6"/>
                </a:solidFill>
              </a:rPr>
              <a:pPr>
                <a:defRPr/>
              </a:pPr>
              <a:t>25</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חסרונות האחידות הגנטית</a:t>
            </a:r>
            <a:endParaRPr lang="he-IL" sz="1800" dirty="0">
              <a:solidFill>
                <a:srgbClr val="FF6600"/>
              </a:solidFill>
            </a:endParaRPr>
          </a:p>
        </p:txBody>
      </p:sp>
      <p:sp>
        <p:nvSpPr>
          <p:cNvPr id="2" name="מלבן 1"/>
          <p:cNvSpPr/>
          <p:nvPr/>
        </p:nvSpPr>
        <p:spPr>
          <a:xfrm>
            <a:off x="3491879" y="760636"/>
            <a:ext cx="5242415" cy="2308324"/>
          </a:xfrm>
          <a:prstGeom prst="rect">
            <a:avLst/>
          </a:prstGeom>
        </p:spPr>
        <p:txBody>
          <a:bodyPr wrap="square">
            <a:spAutoFit/>
          </a:bodyPr>
          <a:lstStyle/>
          <a:p>
            <a:r>
              <a:rPr lang="he-IL" dirty="0" smtClean="0"/>
              <a:t>לעתים האחידות הגנטית של הצמחים החקלאיים היא בעלת השפעות הרות אסון. רעב </a:t>
            </a:r>
            <a:r>
              <a:rPr lang="he-IL" dirty="0"/>
              <a:t>תפוחי האדמה </a:t>
            </a:r>
            <a:r>
              <a:rPr lang="he-IL" dirty="0" smtClean="0"/>
              <a:t>הגדול </a:t>
            </a:r>
            <a:r>
              <a:rPr lang="he-IL" dirty="0"/>
              <a:t>באירלנד או "הרעב </a:t>
            </a:r>
            <a:r>
              <a:rPr lang="he-IL" dirty="0" smtClean="0"/>
              <a:t>הגדול</a:t>
            </a:r>
            <a:r>
              <a:rPr lang="he-IL" dirty="0"/>
              <a:t>" </a:t>
            </a:r>
            <a:r>
              <a:rPr lang="he-IL" dirty="0" smtClean="0"/>
              <a:t>הוא </a:t>
            </a:r>
            <a:r>
              <a:rPr lang="he-IL" dirty="0"/>
              <a:t>השם שניתן לרעב </a:t>
            </a:r>
            <a:r>
              <a:rPr lang="he-IL" dirty="0" smtClean="0"/>
              <a:t>ההמוני </a:t>
            </a:r>
            <a:r>
              <a:rPr lang="he-IL" dirty="0"/>
              <a:t>ששרר באירלנד בין </a:t>
            </a:r>
            <a:r>
              <a:rPr lang="he-IL" dirty="0" smtClean="0"/>
              <a:t>השנים </a:t>
            </a:r>
            <a:r>
              <a:rPr lang="he-IL" noProof="1" smtClean="0"/>
              <a:t>1846–1849</a:t>
            </a:r>
            <a:r>
              <a:rPr lang="he-IL" dirty="0" smtClean="0"/>
              <a:t> עקב הופעת מחלת הכימשון, שהרסה את </a:t>
            </a:r>
            <a:r>
              <a:rPr lang="he-IL" dirty="0"/>
              <a:t>יבול תפוחי </a:t>
            </a:r>
            <a:r>
              <a:rPr lang="he-IL" dirty="0" smtClean="0"/>
              <a:t>האדמה, </a:t>
            </a:r>
            <a:r>
              <a:rPr lang="he-IL" dirty="0"/>
              <a:t>שהיה </a:t>
            </a:r>
            <a:r>
              <a:rPr lang="he-IL" dirty="0" smtClean="0"/>
              <a:t>מקור </a:t>
            </a:r>
            <a:r>
              <a:rPr lang="he-IL" dirty="0"/>
              <a:t>מחייתם </a:t>
            </a:r>
            <a:r>
              <a:rPr lang="he-IL" dirty="0" smtClean="0"/>
              <a:t>העיקרי של </a:t>
            </a:r>
            <a:r>
              <a:rPr lang="he-IL" dirty="0"/>
              <a:t>רוב </a:t>
            </a:r>
            <a:r>
              <a:rPr lang="he-IL" dirty="0" smtClean="0"/>
              <a:t>תושבי </a:t>
            </a:r>
            <a:r>
              <a:rPr lang="he-IL" dirty="0"/>
              <a:t>האי. </a:t>
            </a:r>
            <a:r>
              <a:rPr lang="he-IL" dirty="0" smtClean="0"/>
              <a:t>הרעב גרם לתמותה המונית (לפי ההשערה מתו כמיליון בני אדם). מספר </a:t>
            </a:r>
            <a:r>
              <a:rPr lang="he-IL" dirty="0"/>
              <a:t>דומה של אנשים היגרו </a:t>
            </a:r>
            <a:r>
              <a:rPr lang="he-IL" dirty="0" smtClean="0"/>
              <a:t>מאירלנד לארצות אחרות.</a:t>
            </a:r>
            <a:endParaRPr lang="he-IL" dirty="0"/>
          </a:p>
        </p:txBody>
      </p:sp>
      <p:pic>
        <p:nvPicPr>
          <p:cNvPr id="8194" name="Picture 2" descr="קובץ:Irish potato famine Bridget O'Donne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23" y="476672"/>
            <a:ext cx="2224668" cy="32265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91879" y="4369641"/>
            <a:ext cx="5338244" cy="216418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t>כיום, הגידוליים </a:t>
            </a:r>
            <a:r>
              <a:rPr lang="he-IL" dirty="0"/>
              <a:t>חקלאיים </a:t>
            </a:r>
            <a:r>
              <a:rPr lang="he-IL" dirty="0" smtClean="0"/>
              <a:t>מתאפיינים </a:t>
            </a:r>
          </a:p>
          <a:p>
            <a:pPr fontAlgn="auto">
              <a:spcBef>
                <a:spcPts val="0"/>
              </a:spcBef>
              <a:spcAft>
                <a:spcPts val="0"/>
              </a:spcAft>
              <a:defRPr/>
            </a:pPr>
            <a:r>
              <a:rPr lang="he-IL" dirty="0" smtClean="0"/>
              <a:t>באחידות </a:t>
            </a:r>
            <a:r>
              <a:rPr lang="he-IL" dirty="0"/>
              <a:t>גנטית, </a:t>
            </a:r>
            <a:r>
              <a:rPr lang="he-IL" dirty="0" smtClean="0"/>
              <a:t>ולכן מחלה שהצמחים רגישים </a:t>
            </a:r>
          </a:p>
          <a:p>
            <a:pPr fontAlgn="auto">
              <a:spcBef>
                <a:spcPts val="0"/>
              </a:spcBef>
              <a:spcAft>
                <a:spcPts val="0"/>
              </a:spcAft>
              <a:defRPr/>
            </a:pPr>
            <a:r>
              <a:rPr lang="he-IL" dirty="0" smtClean="0"/>
              <a:t>אליה עלולה לגרום לנזק עצום.</a:t>
            </a:r>
            <a:endParaRPr lang="he-IL" dirty="0"/>
          </a:p>
          <a:p>
            <a:pPr fontAlgn="auto">
              <a:spcBef>
                <a:spcPts val="0"/>
              </a:spcBef>
              <a:spcAft>
                <a:spcPts val="0"/>
              </a:spcAft>
              <a:defRPr/>
            </a:pPr>
            <a:r>
              <a:rPr lang="he-IL" dirty="0" smtClean="0"/>
              <a:t>לדוגמה, כיום, ברחבי העולם חלה פגיעה ניכרת: </a:t>
            </a:r>
          </a:p>
          <a:p>
            <a:pPr marL="285750" indent="-285750" fontAlgn="auto">
              <a:spcBef>
                <a:spcPts val="0"/>
              </a:spcBef>
              <a:spcAft>
                <a:spcPts val="0"/>
              </a:spcAft>
              <a:buFontTx/>
              <a:buChar char="-"/>
              <a:defRPr/>
            </a:pPr>
            <a:r>
              <a:rPr lang="he-IL" dirty="0" smtClean="0"/>
              <a:t>במטעי בננות רבים, בעקבות מחלה הנגרמת על ידי </a:t>
            </a:r>
          </a:p>
          <a:p>
            <a:pPr fontAlgn="auto">
              <a:spcBef>
                <a:spcPts val="0"/>
              </a:spcBef>
              <a:spcAft>
                <a:spcPts val="0"/>
              </a:spcAft>
              <a:defRPr/>
            </a:pPr>
            <a:r>
              <a:rPr lang="he-IL" dirty="0" smtClean="0"/>
              <a:t>     פטרייה כלשהי.</a:t>
            </a:r>
          </a:p>
          <a:p>
            <a:pPr marL="285750" indent="-285750" fontAlgn="auto">
              <a:spcBef>
                <a:spcPts val="0"/>
              </a:spcBef>
              <a:spcAft>
                <a:spcPts val="0"/>
              </a:spcAft>
              <a:buFontTx/>
              <a:buChar char="-"/>
              <a:defRPr/>
            </a:pPr>
            <a:r>
              <a:rPr lang="he-IL" dirty="0" smtClean="0"/>
              <a:t>בגידולי עגבניות, בעקבות מחלת צהבון האמיר, </a:t>
            </a:r>
          </a:p>
          <a:p>
            <a:pPr fontAlgn="auto">
              <a:spcBef>
                <a:spcPts val="0"/>
              </a:spcBef>
              <a:spcAft>
                <a:spcPts val="0"/>
              </a:spcAft>
              <a:defRPr/>
            </a:pPr>
            <a:r>
              <a:rPr lang="he-IL" dirty="0"/>
              <a:t> </a:t>
            </a:r>
            <a:r>
              <a:rPr lang="he-IL" dirty="0" smtClean="0"/>
              <a:t>   הנגרמת על ידי וירוס.</a:t>
            </a:r>
          </a:p>
        </p:txBody>
      </p:sp>
      <p:grpSp>
        <p:nvGrpSpPr>
          <p:cNvPr id="3" name="קבוצה 2"/>
          <p:cNvGrpSpPr/>
          <p:nvPr/>
        </p:nvGrpSpPr>
        <p:grpSpPr>
          <a:xfrm>
            <a:off x="179512" y="4223866"/>
            <a:ext cx="3496624" cy="2517502"/>
            <a:chOff x="382690" y="3935834"/>
            <a:chExt cx="3496624" cy="2517502"/>
          </a:xfrm>
        </p:grpSpPr>
        <p:sp>
          <p:nvSpPr>
            <p:cNvPr id="15" name="מלבן 1"/>
            <p:cNvSpPr>
              <a:spLocks noChangeArrowheads="1"/>
            </p:cNvSpPr>
            <p:nvPr/>
          </p:nvSpPr>
          <p:spPr bwMode="auto">
            <a:xfrm>
              <a:off x="1085285" y="6191726"/>
              <a:ext cx="23214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dirty="0" smtClean="0">
                  <a:solidFill>
                    <a:prstClr val="black"/>
                  </a:solidFill>
                  <a:latin typeface="Calibri" pitchFamily="34" charset="0"/>
                  <a:cs typeface="Calibri" pitchFamily="34" charset="0"/>
                </a:rPr>
                <a:t>התמונה באדיבות </a:t>
              </a:r>
              <a:r>
                <a:rPr lang="he-IL" sz="1100" dirty="0">
                  <a:solidFill>
                    <a:prstClr val="black"/>
                  </a:solidFill>
                  <a:latin typeface="Calibri" pitchFamily="34" charset="0"/>
                  <a:cs typeface="Calibri" pitchFamily="34" charset="0"/>
                </a:rPr>
                <a:t>חברת  "זרעים גדרה"</a:t>
              </a:r>
              <a:endParaRPr lang="en-US" sz="1100" dirty="0">
                <a:solidFill>
                  <a:prstClr val="black"/>
                </a:solidFill>
                <a:latin typeface="Calibri" pitchFamily="34" charset="0"/>
                <a:cs typeface="Calibri" pitchFamily="34" charset="0"/>
              </a:endParaRPr>
            </a:p>
          </p:txBody>
        </p:sp>
        <p:grpSp>
          <p:nvGrpSpPr>
            <p:cNvPr id="16" name="קבוצה 2"/>
            <p:cNvGrpSpPr>
              <a:grpSpLocks/>
            </p:cNvGrpSpPr>
            <p:nvPr/>
          </p:nvGrpSpPr>
          <p:grpSpPr bwMode="auto">
            <a:xfrm>
              <a:off x="382690" y="3935834"/>
              <a:ext cx="3496624" cy="2330341"/>
              <a:chOff x="595478" y="1526630"/>
              <a:chExt cx="3496654" cy="2330341"/>
            </a:xfrm>
          </p:grpSpPr>
          <p:pic>
            <p:nvPicPr>
              <p:cNvPr id="1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478" y="1584924"/>
                <a:ext cx="3456413" cy="227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מלבן 1"/>
              <p:cNvSpPr>
                <a:spLocks noChangeArrowheads="1"/>
              </p:cNvSpPr>
              <p:nvPr/>
            </p:nvSpPr>
            <p:spPr bwMode="auto">
              <a:xfrm>
                <a:off x="2323684" y="2542997"/>
                <a:ext cx="17684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dirty="0">
                    <a:solidFill>
                      <a:prstClr val="white"/>
                    </a:solidFill>
                  </a:rPr>
                  <a:t>צמח </a:t>
                </a:r>
                <a:r>
                  <a:rPr lang="he-IL" sz="1200" b="1" dirty="0" smtClean="0">
                    <a:solidFill>
                      <a:prstClr val="white"/>
                    </a:solidFill>
                  </a:rPr>
                  <a:t>עגבנייה נגוע </a:t>
                </a:r>
                <a:r>
                  <a:rPr lang="he-IL" sz="1200" b="1" dirty="0">
                    <a:solidFill>
                      <a:prstClr val="white"/>
                    </a:solidFill>
                  </a:rPr>
                  <a:t>במחלה</a:t>
                </a:r>
              </a:p>
            </p:txBody>
          </p:sp>
          <p:sp>
            <p:nvSpPr>
              <p:cNvPr id="21" name="מלבן 9"/>
              <p:cNvSpPr>
                <a:spLocks noChangeArrowheads="1"/>
              </p:cNvSpPr>
              <p:nvPr/>
            </p:nvSpPr>
            <p:spPr bwMode="auto">
              <a:xfrm>
                <a:off x="919956" y="1526630"/>
                <a:ext cx="13196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dirty="0">
                    <a:solidFill>
                      <a:prstClr val="white"/>
                    </a:solidFill>
                  </a:rPr>
                  <a:t>צמח </a:t>
                </a:r>
                <a:r>
                  <a:rPr lang="he-IL" sz="1200" b="1" dirty="0" smtClean="0">
                    <a:solidFill>
                      <a:prstClr val="white"/>
                    </a:solidFill>
                  </a:rPr>
                  <a:t>עגבנייה בריא</a:t>
                </a:r>
                <a:endParaRPr lang="he-IL" sz="1200" b="1" dirty="0">
                  <a:solidFill>
                    <a:prstClr val="white"/>
                  </a:solidFill>
                </a:endParaRPr>
              </a:p>
            </p:txBody>
          </p:sp>
        </p:grpSp>
      </p:grpSp>
      <p:sp>
        <p:nvSpPr>
          <p:cNvPr id="4" name="מלבן 3"/>
          <p:cNvSpPr/>
          <p:nvPr/>
        </p:nvSpPr>
        <p:spPr>
          <a:xfrm>
            <a:off x="611560" y="3573016"/>
            <a:ext cx="3510136" cy="261610"/>
          </a:xfrm>
          <a:prstGeom prst="rect">
            <a:avLst/>
          </a:prstGeom>
        </p:spPr>
        <p:txBody>
          <a:bodyPr wrap="square">
            <a:spAutoFit/>
          </a:bodyPr>
          <a:lstStyle/>
          <a:p>
            <a:pPr algn="l"/>
            <a:r>
              <a:rPr lang="he-IL" sz="1100" dirty="0">
                <a:latin typeface="Times New Roman"/>
                <a:ea typeface="Times New Roman"/>
              </a:rPr>
              <a:t>מתוך: </a:t>
            </a:r>
            <a:r>
              <a:rPr lang="en-US" sz="1100" dirty="0">
                <a:latin typeface="Times New Roman"/>
                <a:ea typeface="Times New Roman"/>
              </a:rPr>
              <a:t>Illustrated London News, December 22, 1849</a:t>
            </a:r>
            <a:endParaRPr lang="en-US" sz="1100" dirty="0">
              <a:effectLst/>
              <a:latin typeface="Times New Roman"/>
              <a:ea typeface="Times New Roman"/>
            </a:endParaRPr>
          </a:p>
        </p:txBody>
      </p:sp>
      <p:sp>
        <p:nvSpPr>
          <p:cNvPr id="5" name="מלבן 4"/>
          <p:cNvSpPr/>
          <p:nvPr/>
        </p:nvSpPr>
        <p:spPr>
          <a:xfrm>
            <a:off x="467544" y="3789040"/>
            <a:ext cx="3086101" cy="276999"/>
          </a:xfrm>
          <a:prstGeom prst="rect">
            <a:avLst/>
          </a:prstGeom>
        </p:spPr>
        <p:txBody>
          <a:bodyPr wrap="none">
            <a:spAutoFit/>
          </a:bodyPr>
          <a:lstStyle/>
          <a:p>
            <a:r>
              <a:rPr lang="he-IL" sz="1200" dirty="0" smtClean="0">
                <a:solidFill>
                  <a:prstClr val="black"/>
                </a:solidFill>
              </a:rPr>
              <a:t>ציור של אישה אירית וילדיה בתקופת הרעב הגדול</a:t>
            </a:r>
            <a:endParaRPr lang="he-IL"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5254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6" name="TextBox 25"/>
          <p:cNvSpPr txBox="1"/>
          <p:nvPr/>
        </p:nvSpPr>
        <p:spPr>
          <a:xfrm>
            <a:off x="285750" y="620688"/>
            <a:ext cx="8358188" cy="2714625"/>
          </a:xfrm>
          <a:prstGeom prst="rect">
            <a:avLst/>
          </a:prstGeom>
          <a:noFill/>
          <a:ln w="22225">
            <a:noFill/>
          </a:ln>
          <a:effectLst>
            <a:outerShdw sx="101000" sy="101000" algn="ctr" rotWithShape="0">
              <a:schemeClr val="bg1">
                <a:lumMod val="75000"/>
              </a:schemeClr>
            </a:outerShdw>
          </a:effectLst>
        </p:spPr>
        <p:txBody>
          <a:bodyPr/>
          <a:lstStyle/>
          <a:p>
            <a:pPr fontAlgn="auto">
              <a:spcBef>
                <a:spcPts val="0"/>
              </a:spcBef>
              <a:spcAft>
                <a:spcPts val="0"/>
              </a:spcAft>
              <a:defRPr/>
            </a:pPr>
            <a:r>
              <a:rPr lang="he-IL" dirty="0">
                <a:solidFill>
                  <a:prstClr val="black"/>
                </a:solidFill>
              </a:rPr>
              <a:t>רוב מיני היצורים </a:t>
            </a:r>
            <a:r>
              <a:rPr lang="he-IL" dirty="0" smtClean="0">
                <a:solidFill>
                  <a:prstClr val="black"/>
                </a:solidFill>
              </a:rPr>
              <a:t>הרב</a:t>
            </a:r>
            <a:r>
              <a:rPr lang="he-IL" dirty="0" smtClean="0">
                <a:solidFill>
                  <a:prstClr val="black"/>
                </a:solidFill>
                <a:latin typeface="Arial"/>
                <a:cs typeface="Arial"/>
              </a:rPr>
              <a:t>־</a:t>
            </a:r>
            <a:r>
              <a:rPr lang="he-IL" dirty="0" smtClean="0">
                <a:solidFill>
                  <a:prstClr val="black"/>
                </a:solidFill>
              </a:rPr>
              <a:t>תאיים </a:t>
            </a:r>
            <a:r>
              <a:rPr lang="he-IL" dirty="0">
                <a:solidFill>
                  <a:prstClr val="black"/>
                </a:solidFill>
              </a:rPr>
              <a:t>מתרבים ברבייה </a:t>
            </a:r>
            <a:r>
              <a:rPr lang="he-IL" dirty="0" smtClean="0">
                <a:solidFill>
                  <a:prstClr val="black"/>
                </a:solidFill>
              </a:rPr>
              <a:t>זוויגית.</a:t>
            </a:r>
            <a:endParaRPr lang="he-IL" dirty="0">
              <a:solidFill>
                <a:prstClr val="black"/>
              </a:solidFill>
            </a:endParaRPr>
          </a:p>
          <a:p>
            <a:pPr fontAlgn="auto">
              <a:spcBef>
                <a:spcPts val="0"/>
              </a:spcBef>
              <a:spcAft>
                <a:spcPts val="0"/>
              </a:spcAft>
              <a:defRPr/>
            </a:pPr>
            <a:r>
              <a:rPr lang="he-IL" dirty="0" smtClean="0">
                <a:solidFill>
                  <a:srgbClr val="FF6600"/>
                </a:solidFill>
              </a:rPr>
              <a:t>ברבייה </a:t>
            </a:r>
            <a:r>
              <a:rPr lang="he-IL" dirty="0">
                <a:solidFill>
                  <a:srgbClr val="FF6600"/>
                </a:solidFill>
              </a:rPr>
              <a:t>זוויגית </a:t>
            </a:r>
            <a:r>
              <a:rPr lang="he-IL" dirty="0">
                <a:solidFill>
                  <a:prstClr val="black"/>
                </a:solidFill>
              </a:rPr>
              <a:t>לכל צאצא יש </a:t>
            </a:r>
            <a:r>
              <a:rPr lang="he-IL" dirty="0">
                <a:solidFill>
                  <a:srgbClr val="FF6600"/>
                </a:solidFill>
              </a:rPr>
              <a:t>שני הורים</a:t>
            </a:r>
            <a:r>
              <a:rPr lang="he-IL" dirty="0"/>
              <a:t>. </a:t>
            </a:r>
            <a:endParaRPr lang="he-IL" dirty="0" smtClean="0"/>
          </a:p>
          <a:p>
            <a:pPr fontAlgn="auto">
              <a:spcBef>
                <a:spcPts val="0"/>
              </a:spcBef>
              <a:spcAft>
                <a:spcPts val="0"/>
              </a:spcAft>
              <a:defRPr/>
            </a:pPr>
            <a:r>
              <a:rPr lang="he-IL" dirty="0" smtClean="0"/>
              <a:t>לפיכך</a:t>
            </a:r>
            <a:r>
              <a:rPr lang="he-IL" dirty="0"/>
              <a:t>, </a:t>
            </a:r>
            <a:r>
              <a:rPr lang="he-IL" dirty="0" smtClean="0"/>
              <a:t>ה</a:t>
            </a:r>
            <a:r>
              <a:rPr lang="he-IL" dirty="0" smtClean="0">
                <a:latin typeface="Arial"/>
                <a:cs typeface="Arial"/>
              </a:rPr>
              <a:t>־</a:t>
            </a:r>
            <a:r>
              <a:rPr lang="en-US" dirty="0" smtClean="0"/>
              <a:t>DNA</a:t>
            </a:r>
            <a:r>
              <a:rPr lang="he-IL" dirty="0" smtClean="0"/>
              <a:t> </a:t>
            </a:r>
            <a:r>
              <a:rPr lang="he-IL" dirty="0"/>
              <a:t>והתכונות התורשתיות של כל צאצא הם תוצאה של </a:t>
            </a:r>
            <a:r>
              <a:rPr lang="he-IL" dirty="0">
                <a:solidFill>
                  <a:srgbClr val="FF6600"/>
                </a:solidFill>
              </a:rPr>
              <a:t>ערבוב</a:t>
            </a:r>
            <a:r>
              <a:rPr lang="he-IL" dirty="0"/>
              <a:t> בין שני "מקורות", ולכן הם </a:t>
            </a:r>
            <a:r>
              <a:rPr lang="he-IL" dirty="0">
                <a:solidFill>
                  <a:srgbClr val="FF6600"/>
                </a:solidFill>
              </a:rPr>
              <a:t>שונים</a:t>
            </a:r>
            <a:r>
              <a:rPr lang="he-IL" dirty="0"/>
              <a:t> מן </a:t>
            </a:r>
            <a:r>
              <a:rPr lang="he-IL" dirty="0" smtClean="0"/>
              <a:t>ה</a:t>
            </a:r>
            <a:r>
              <a:rPr lang="he-IL" dirty="0" smtClean="0">
                <a:latin typeface="Arial"/>
                <a:cs typeface="Arial"/>
              </a:rPr>
              <a:t>־</a:t>
            </a:r>
            <a:r>
              <a:rPr lang="en-US" dirty="0" smtClean="0"/>
              <a:t>DNA</a:t>
            </a:r>
            <a:r>
              <a:rPr lang="he-IL" dirty="0" smtClean="0"/>
              <a:t> </a:t>
            </a:r>
            <a:r>
              <a:rPr lang="he-IL" dirty="0"/>
              <a:t>והתכונות התורשתיות של ההורים, ושל הצאצאים האחרים של אותם ההורים.</a:t>
            </a:r>
          </a:p>
          <a:p>
            <a:pPr fontAlgn="auto">
              <a:spcBef>
                <a:spcPts val="0"/>
              </a:spcBef>
              <a:spcAft>
                <a:spcPts val="0"/>
              </a:spcAft>
              <a:defRPr/>
            </a:pPr>
            <a:endParaRPr lang="he-IL" sz="1400" dirty="0">
              <a:solidFill>
                <a:prstClr val="black"/>
              </a:solidFill>
            </a:endParaRPr>
          </a:p>
          <a:p>
            <a:pPr fontAlgn="auto">
              <a:spcBef>
                <a:spcPts val="0"/>
              </a:spcBef>
              <a:spcAft>
                <a:spcPts val="0"/>
              </a:spcAft>
              <a:defRPr/>
            </a:pPr>
            <a:r>
              <a:rPr lang="he-IL" dirty="0" smtClean="0">
                <a:solidFill>
                  <a:prstClr val="black"/>
                </a:solidFill>
              </a:rPr>
              <a:t>הצאצאים נוצרים בתהליך ההפריה שבמהלכו מתלכדים שני </a:t>
            </a:r>
            <a:r>
              <a:rPr lang="he-IL" dirty="0">
                <a:solidFill>
                  <a:prstClr val="black"/>
                </a:solidFill>
              </a:rPr>
              <a:t>תאי רבייה </a:t>
            </a:r>
            <a:r>
              <a:rPr lang="he-IL" dirty="0" smtClean="0">
                <a:solidFill>
                  <a:prstClr val="black"/>
                </a:solidFill>
              </a:rPr>
              <a:t>שמקורם בהורים:</a:t>
            </a:r>
            <a:endParaRPr lang="he-IL" dirty="0">
              <a:solidFill>
                <a:prstClr val="black"/>
              </a:solidFill>
            </a:endParaRPr>
          </a:p>
          <a:p>
            <a:pPr fontAlgn="auto">
              <a:spcBef>
                <a:spcPts val="0"/>
              </a:spcBef>
              <a:spcAft>
                <a:spcPts val="0"/>
              </a:spcAft>
              <a:defRPr/>
            </a:pPr>
            <a:r>
              <a:rPr lang="he-IL" dirty="0">
                <a:solidFill>
                  <a:prstClr val="black"/>
                </a:solidFill>
              </a:rPr>
              <a:t>תא רבייה נקבי – </a:t>
            </a:r>
            <a:r>
              <a:rPr lang="he-IL" dirty="0">
                <a:solidFill>
                  <a:srgbClr val="FF6600"/>
                </a:solidFill>
              </a:rPr>
              <a:t>תא ביצה</a:t>
            </a:r>
            <a:r>
              <a:rPr lang="he-IL" dirty="0">
                <a:solidFill>
                  <a:prstClr val="black"/>
                </a:solidFill>
              </a:rPr>
              <a:t>, ותא רבייה זכרי – </a:t>
            </a:r>
            <a:r>
              <a:rPr lang="he-IL" dirty="0">
                <a:solidFill>
                  <a:srgbClr val="FF6600"/>
                </a:solidFill>
              </a:rPr>
              <a:t>תא זרע</a:t>
            </a:r>
            <a:r>
              <a:rPr lang="he-IL" dirty="0">
                <a:solidFill>
                  <a:prstClr val="black"/>
                </a:solidFill>
              </a:rPr>
              <a:t>.</a:t>
            </a:r>
          </a:p>
          <a:p>
            <a:pPr fontAlgn="auto">
              <a:spcBef>
                <a:spcPts val="0"/>
              </a:spcBef>
              <a:spcAft>
                <a:spcPts val="0"/>
              </a:spcAft>
              <a:defRPr/>
            </a:pPr>
            <a:r>
              <a:rPr lang="he-IL" dirty="0" smtClean="0"/>
              <a:t>תאי הרבייה נוצרים אצל ההורים בתהליך </a:t>
            </a:r>
            <a:r>
              <a:rPr lang="he-IL" dirty="0" smtClean="0">
                <a:solidFill>
                  <a:srgbClr val="FF6600"/>
                </a:solidFill>
              </a:rPr>
              <a:t>מיוזה.</a:t>
            </a: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6151" name="Slide Number Placeholder 7"/>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1282ACA2-8553-4E21-AD15-0D1E8E469364}" type="slidenum">
              <a:rPr lang="he-IL"/>
              <a:pPr>
                <a:defRPr/>
              </a:pPr>
              <a:t>26</a:t>
            </a:fld>
            <a:endParaRPr lang="he-IL" dirty="0"/>
          </a:p>
        </p:txBody>
      </p:sp>
      <p:sp>
        <p:nvSpPr>
          <p:cNvPr id="14" name="כותרת 13"/>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רבייה זוויגית</a:t>
            </a:r>
            <a:r>
              <a:rPr lang="he-IL" sz="1800" dirty="0" smtClean="0"/>
              <a:t/>
            </a:r>
            <a:br>
              <a:rPr lang="he-IL" sz="1800" dirty="0" smtClean="0"/>
            </a:br>
            <a:endParaRPr lang="he-IL" sz="1800" dirty="0"/>
          </a:p>
        </p:txBody>
      </p:sp>
      <p:grpSp>
        <p:nvGrpSpPr>
          <p:cNvPr id="12" name="קבוצה 11"/>
          <p:cNvGrpSpPr/>
          <p:nvPr/>
        </p:nvGrpSpPr>
        <p:grpSpPr>
          <a:xfrm>
            <a:off x="185405" y="3352926"/>
            <a:ext cx="4891681" cy="2997557"/>
            <a:chOff x="1446211" y="2498725"/>
            <a:chExt cx="5621339" cy="3685138"/>
          </a:xfrm>
        </p:grpSpPr>
        <p:sp>
          <p:nvSpPr>
            <p:cNvPr id="13" name="TextBox 12"/>
            <p:cNvSpPr txBox="1"/>
            <p:nvPr/>
          </p:nvSpPr>
          <p:spPr>
            <a:xfrm>
              <a:off x="1446211" y="5805488"/>
              <a:ext cx="5338697" cy="378375"/>
            </a:xfrm>
            <a:prstGeom prst="rect">
              <a:avLst/>
            </a:prstGeom>
            <a:noFill/>
            <a:ln w="19050">
              <a:noFill/>
            </a:ln>
            <a:effectLst>
              <a:outerShdw sx="102000" sy="102000" algn="tl" rotWithShape="0">
                <a:schemeClr val="bg1">
                  <a:lumMod val="65000"/>
                  <a:alpha val="0"/>
                </a:schemeClr>
              </a:outerShdw>
            </a:effectLst>
          </p:spPr>
          <p:txBody>
            <a:bodyPr wrap="square">
              <a:spAutoFit/>
            </a:bodyPr>
            <a:lstStyle/>
            <a:p>
              <a:pPr>
                <a:defRPr/>
              </a:pPr>
              <a:r>
                <a:rPr lang="he-IL" sz="1400" dirty="0">
                  <a:solidFill>
                    <a:srgbClr val="1F497D"/>
                  </a:solidFill>
                </a:rPr>
                <a:t>הכלבלבים ה"אחים" שונים זה מזה בצבע וגם בתכונות נוספות</a:t>
              </a:r>
            </a:p>
          </p:txBody>
        </p:sp>
        <p:grpSp>
          <p:nvGrpSpPr>
            <p:cNvPr id="15" name="קבוצה 14"/>
            <p:cNvGrpSpPr/>
            <p:nvPr/>
          </p:nvGrpSpPr>
          <p:grpSpPr>
            <a:xfrm>
              <a:off x="1446213" y="2498725"/>
              <a:ext cx="5621337" cy="3306763"/>
              <a:chOff x="1446213" y="2498725"/>
              <a:chExt cx="5621337" cy="330676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275" y="2498725"/>
                <a:ext cx="52482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446213" y="5584825"/>
                <a:ext cx="2357437" cy="220663"/>
              </a:xfrm>
              <a:prstGeom prst="rect">
                <a:avLst/>
              </a:prstGeom>
              <a:noFill/>
              <a:ln w="22225">
                <a:noFill/>
              </a:ln>
              <a:effectLst>
                <a:outerShdw sx="101000" sy="101000" algn="ctr" rotWithShape="0">
                  <a:schemeClr val="bg1">
                    <a:lumMod val="75000"/>
                  </a:schemeClr>
                </a:outerShdw>
              </a:effectLst>
            </p:spPr>
            <p:txBody>
              <a:bodyPr rtlCol="1" anchor="ctr"/>
              <a:lstStyle/>
              <a:p>
                <a:pPr algn="l" fontAlgn="auto">
                  <a:spcBef>
                    <a:spcPts val="0"/>
                  </a:spcBef>
                  <a:spcAft>
                    <a:spcPts val="0"/>
                  </a:spcAft>
                  <a:defRPr/>
                </a:pPr>
                <a:r>
                  <a:rPr lang="en-US" sz="1000" dirty="0">
                    <a:solidFill>
                      <a:prstClr val="black"/>
                    </a:solidFill>
                  </a:rPr>
                  <a:t>© istockphoto.com/ Vicki Reid</a:t>
                </a:r>
                <a:endParaRPr lang="he-IL" sz="1000" dirty="0">
                  <a:solidFill>
                    <a:prstClr val="black"/>
                  </a:solidFill>
                  <a:latin typeface="Arial"/>
                  <a:cs typeface="Arial"/>
                </a:endParaRPr>
              </a:p>
            </p:txBody>
          </p:sp>
        </p:grpSp>
      </p:grpSp>
      <p:grpSp>
        <p:nvGrpSpPr>
          <p:cNvPr id="18" name="קבוצה 17"/>
          <p:cNvGrpSpPr/>
          <p:nvPr/>
        </p:nvGrpSpPr>
        <p:grpSpPr>
          <a:xfrm>
            <a:off x="5141394" y="3251683"/>
            <a:ext cx="3544888" cy="3360737"/>
            <a:chOff x="885825" y="1147763"/>
            <a:chExt cx="3544888" cy="3360737"/>
          </a:xfrm>
        </p:grpSpPr>
        <p:sp>
          <p:nvSpPr>
            <p:cNvPr id="19" name="מלבן 1"/>
            <p:cNvSpPr>
              <a:spLocks noChangeArrowheads="1"/>
            </p:cNvSpPr>
            <p:nvPr/>
          </p:nvSpPr>
          <p:spPr bwMode="auto">
            <a:xfrm>
              <a:off x="885825" y="4246563"/>
              <a:ext cx="1944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dirty="0">
                  <a:solidFill>
                    <a:srgbClr val="000000"/>
                  </a:solidFill>
                  <a:hlinkClick r:id="rId4"/>
                </a:rPr>
                <a:t>heodoreWLee/flicker.com</a:t>
              </a:r>
              <a:endParaRPr lang="he-IL" sz="1100" dirty="0">
                <a:solidFill>
                  <a:srgbClr val="000000"/>
                </a:solidFill>
              </a:endParaRPr>
            </a:p>
          </p:txBody>
        </p:sp>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25" y="1147763"/>
              <a:ext cx="3544888"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7475" y="2428875"/>
            <a:ext cx="739933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7188" y="419100"/>
            <a:ext cx="8215312"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214313" y="500063"/>
            <a:ext cx="8429625" cy="200025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latin typeface="Arial"/>
                <a:cs typeface="Arial"/>
              </a:rPr>
              <a:t>לכל צאצא הנוצר ברבייה זוויגית יש שני הורים: אב ואם.</a:t>
            </a:r>
          </a:p>
          <a:p>
            <a:pPr fontAlgn="auto">
              <a:spcBef>
                <a:spcPts val="0"/>
              </a:spcBef>
              <a:spcAft>
                <a:spcPts val="0"/>
              </a:spcAft>
              <a:defRPr/>
            </a:pPr>
            <a:r>
              <a:rPr lang="he-IL" dirty="0">
                <a:solidFill>
                  <a:srgbClr val="FF6600"/>
                </a:solidFill>
                <a:latin typeface="Arial"/>
                <a:cs typeface="Arial"/>
              </a:rPr>
              <a:t>תא זרע</a:t>
            </a:r>
            <a:r>
              <a:rPr lang="he-IL" dirty="0">
                <a:latin typeface="Arial"/>
                <a:cs typeface="Arial"/>
              </a:rPr>
              <a:t> שמקורו באב מתלכד עם </a:t>
            </a:r>
            <a:r>
              <a:rPr lang="he-IL" dirty="0">
                <a:solidFill>
                  <a:srgbClr val="FF6600"/>
                </a:solidFill>
                <a:latin typeface="Arial"/>
                <a:cs typeface="Arial"/>
              </a:rPr>
              <a:t>תא ביצה </a:t>
            </a:r>
            <a:r>
              <a:rPr lang="he-IL" dirty="0">
                <a:latin typeface="Arial"/>
                <a:cs typeface="Arial"/>
              </a:rPr>
              <a:t>שמקורו באם בתהליך שנקרא </a:t>
            </a:r>
            <a:r>
              <a:rPr lang="he-IL" dirty="0">
                <a:solidFill>
                  <a:srgbClr val="FF6600"/>
                </a:solidFill>
                <a:latin typeface="Arial"/>
                <a:cs typeface="Arial"/>
              </a:rPr>
              <a:t>הפריה</a:t>
            </a:r>
            <a:r>
              <a:rPr lang="he-IL" dirty="0">
                <a:latin typeface="Arial"/>
                <a:cs typeface="Arial"/>
              </a:rPr>
              <a:t>.</a:t>
            </a:r>
          </a:p>
          <a:p>
            <a:pPr fontAlgn="auto">
              <a:spcBef>
                <a:spcPts val="0"/>
              </a:spcBef>
              <a:spcAft>
                <a:spcPts val="0"/>
              </a:spcAft>
              <a:defRPr/>
            </a:pPr>
            <a:r>
              <a:rPr lang="he-IL" dirty="0">
                <a:latin typeface="Arial"/>
                <a:cs typeface="Arial"/>
              </a:rPr>
              <a:t>בהפריה, שני תאי הרבייה מתמזגים ליצירת תא אחד הנקרא </a:t>
            </a:r>
            <a:r>
              <a:rPr lang="he-IL" dirty="0">
                <a:solidFill>
                  <a:srgbClr val="FF6600"/>
                </a:solidFill>
                <a:latin typeface="Arial"/>
                <a:cs typeface="Arial"/>
              </a:rPr>
              <a:t>זיגוטה</a:t>
            </a:r>
            <a:r>
              <a:rPr lang="he-IL" dirty="0">
                <a:latin typeface="Arial"/>
                <a:cs typeface="Arial"/>
              </a:rPr>
              <a:t> (= תא ביצה מופרה).</a:t>
            </a:r>
          </a:p>
          <a:p>
            <a:pPr fontAlgn="auto">
              <a:spcBef>
                <a:spcPts val="0"/>
              </a:spcBef>
              <a:spcAft>
                <a:spcPts val="0"/>
              </a:spcAft>
              <a:defRPr/>
            </a:pPr>
            <a:r>
              <a:rPr lang="he-IL" dirty="0">
                <a:latin typeface="Arial"/>
                <a:cs typeface="Arial"/>
              </a:rPr>
              <a:t>זה </a:t>
            </a:r>
            <a:r>
              <a:rPr lang="he-IL" dirty="0">
                <a:solidFill>
                  <a:srgbClr val="FF6600"/>
                </a:solidFill>
                <a:latin typeface="Arial"/>
                <a:cs typeface="Arial"/>
              </a:rPr>
              <a:t>התא הראשון של העובר</a:t>
            </a:r>
            <a:r>
              <a:rPr lang="he-IL" dirty="0">
                <a:latin typeface="Arial"/>
                <a:cs typeface="Arial"/>
              </a:rPr>
              <a:t>, שממנו יתפתח הצאצא.</a:t>
            </a:r>
          </a:p>
          <a:p>
            <a:pPr fontAlgn="auto">
              <a:spcBef>
                <a:spcPts val="0"/>
              </a:spcBef>
              <a:spcAft>
                <a:spcPts val="0"/>
              </a:spcAft>
              <a:defRPr/>
            </a:pPr>
            <a:r>
              <a:rPr lang="he-IL" dirty="0">
                <a:latin typeface="Arial"/>
                <a:cs typeface="Arial"/>
              </a:rPr>
              <a:t>הזיגוטה עוברת חלוקות </a:t>
            </a:r>
            <a:r>
              <a:rPr lang="he-IL" dirty="0">
                <a:solidFill>
                  <a:srgbClr val="FF6600"/>
                </a:solidFill>
                <a:latin typeface="Arial"/>
                <a:cs typeface="Arial"/>
              </a:rPr>
              <a:t>מיטוזה</a:t>
            </a:r>
            <a:r>
              <a:rPr lang="he-IL" dirty="0">
                <a:latin typeface="Arial"/>
                <a:cs typeface="Arial"/>
              </a:rPr>
              <a:t> רבות בזו אחר זו ומתפתח עובּר.</a:t>
            </a:r>
          </a:p>
          <a:p>
            <a:pPr fontAlgn="auto">
              <a:spcBef>
                <a:spcPts val="0"/>
              </a:spcBef>
              <a:spcAft>
                <a:spcPts val="0"/>
              </a:spcAft>
              <a:defRPr/>
            </a:pPr>
            <a:r>
              <a:rPr lang="he-IL" dirty="0">
                <a:latin typeface="Arial"/>
                <a:cs typeface="Arial"/>
              </a:rPr>
              <a:t>במהלך ההתפתחות, </a:t>
            </a:r>
            <a:r>
              <a:rPr lang="he-IL" dirty="0">
                <a:solidFill>
                  <a:srgbClr val="FF6600"/>
                </a:solidFill>
                <a:latin typeface="Arial"/>
                <a:cs typeface="Arial"/>
              </a:rPr>
              <a:t>תאי העובר מתמיינים</a:t>
            </a:r>
            <a:r>
              <a:rPr lang="he-IL" dirty="0">
                <a:latin typeface="Arial"/>
                <a:cs typeface="Arial"/>
              </a:rPr>
              <a:t> לתאים מסוגים שונים, המרכיבים רקמות ואברים שונים. כך </a:t>
            </a:r>
            <a:r>
              <a:rPr lang="he-IL" dirty="0">
                <a:solidFill>
                  <a:srgbClr val="FF6600"/>
                </a:solidFill>
                <a:latin typeface="Arial"/>
                <a:cs typeface="Arial"/>
              </a:rPr>
              <a:t>נוצרות בעובּר כל מערכות הגוף</a:t>
            </a:r>
            <a:r>
              <a:rPr lang="he-IL" dirty="0">
                <a:latin typeface="Arial"/>
                <a:cs typeface="Arial"/>
              </a:rPr>
              <a:t>. </a:t>
            </a:r>
          </a:p>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07D85D4-D23F-4D52-A768-1BD998CF1CF6}" type="slidenum">
              <a:rPr lang="he-IL" sz="1200" smtClean="0">
                <a:solidFill>
                  <a:schemeClr val="bg2">
                    <a:lumMod val="65000"/>
                  </a:schemeClr>
                </a:solidFill>
              </a:rPr>
              <a:pPr>
                <a:defRPr/>
              </a:pPr>
              <a:t>27</a:t>
            </a:fld>
            <a:endParaRPr lang="he-IL" sz="1200" dirty="0" smtClean="0">
              <a:solidFill>
                <a:schemeClr val="bg2">
                  <a:lumMod val="65000"/>
                </a:schemeClr>
              </a:solidFill>
            </a:endParaRPr>
          </a:p>
        </p:txBody>
      </p:sp>
      <p:sp>
        <p:nvSpPr>
          <p:cNvPr id="6" name="כותרת 5"/>
          <p:cNvSpPr>
            <a:spLocks noGrp="1"/>
          </p:cNvSpPr>
          <p:nvPr>
            <p:ph type="ctrTitle"/>
          </p:nvPr>
        </p:nvSpPr>
        <p:spPr>
          <a:xfrm>
            <a:off x="871538" y="71438"/>
            <a:ext cx="7772400" cy="441325"/>
          </a:xfrm>
        </p:spPr>
        <p:txBody>
          <a:bodyPr/>
          <a:lstStyle/>
          <a:p>
            <a:pPr fontAlgn="auto">
              <a:defRPr/>
            </a:pPr>
            <a:r>
              <a:rPr lang="he-IL" sz="1800" b="1" dirty="0" smtClean="0">
                <a:solidFill>
                  <a:srgbClr val="FF6600"/>
                </a:solidFill>
                <a:ea typeface="+mn-ea"/>
              </a:rPr>
              <a:t>מעגל החיים ביצורים המתרבים רבייה זוויגית</a:t>
            </a:r>
            <a:endParaRPr lang="he-IL" sz="1800" dirty="0" smtClean="0"/>
          </a:p>
        </p:txBody>
      </p:sp>
      <p:sp>
        <p:nvSpPr>
          <p:cNvPr id="7" name="TextBox 6"/>
          <p:cNvSpPr txBox="1"/>
          <p:nvPr/>
        </p:nvSpPr>
        <p:spPr bwMode="auto">
          <a:xfrm>
            <a:off x="2525713" y="2657475"/>
            <a:ext cx="903287" cy="271463"/>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b="1" dirty="0">
                <a:solidFill>
                  <a:srgbClr val="7030A0"/>
                </a:solidFill>
                <a:latin typeface="Arial"/>
                <a:cs typeface="Arial"/>
              </a:rPr>
              <a:t>זיגוטה</a:t>
            </a:r>
          </a:p>
        </p:txBody>
      </p:sp>
      <p:sp>
        <p:nvSpPr>
          <p:cNvPr id="8" name="TextBox 7"/>
          <p:cNvSpPr txBox="1"/>
          <p:nvPr/>
        </p:nvSpPr>
        <p:spPr bwMode="auto">
          <a:xfrm>
            <a:off x="6291263" y="2989263"/>
            <a:ext cx="852487" cy="296862"/>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b="1" dirty="0">
                <a:solidFill>
                  <a:srgbClr val="7030A0"/>
                </a:solidFill>
                <a:latin typeface="Arial"/>
                <a:cs typeface="Arial"/>
              </a:rPr>
              <a:t>תא זרע</a:t>
            </a:r>
          </a:p>
        </p:txBody>
      </p:sp>
      <p:sp>
        <p:nvSpPr>
          <p:cNvPr id="9" name="TextBox 8"/>
          <p:cNvSpPr txBox="1"/>
          <p:nvPr/>
        </p:nvSpPr>
        <p:spPr bwMode="auto">
          <a:xfrm>
            <a:off x="285750" y="3214688"/>
            <a:ext cx="2071688" cy="571500"/>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b="1" dirty="0">
                <a:solidFill>
                  <a:srgbClr val="7030A0"/>
                </a:solidFill>
                <a:latin typeface="Arial"/>
                <a:cs typeface="Arial"/>
              </a:rPr>
              <a:t>חלוקות מיטוזה עוקבות</a:t>
            </a:r>
          </a:p>
        </p:txBody>
      </p:sp>
      <p:sp>
        <p:nvSpPr>
          <p:cNvPr id="10" name="TextBox 9"/>
          <p:cNvSpPr txBox="1"/>
          <p:nvPr/>
        </p:nvSpPr>
        <p:spPr bwMode="auto">
          <a:xfrm>
            <a:off x="0" y="5137150"/>
            <a:ext cx="2214563" cy="506413"/>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b="1" dirty="0">
                <a:solidFill>
                  <a:srgbClr val="7030A0"/>
                </a:solidFill>
                <a:latin typeface="Arial"/>
                <a:cs typeface="Arial"/>
              </a:rPr>
              <a:t>התמיינות תאי העובר</a:t>
            </a:r>
          </a:p>
          <a:p>
            <a:pPr algn="ctr" fontAlgn="auto">
              <a:spcBef>
                <a:spcPts val="0"/>
              </a:spcBef>
              <a:spcAft>
                <a:spcPts val="0"/>
              </a:spcAft>
              <a:defRPr/>
            </a:pPr>
            <a:r>
              <a:rPr lang="he-IL" sz="1600" b="1" dirty="0">
                <a:solidFill>
                  <a:srgbClr val="7030A0"/>
                </a:solidFill>
                <a:latin typeface="Arial"/>
                <a:cs typeface="Arial"/>
              </a:rPr>
              <a:t>וחלוקות מיטוזה נוספות</a:t>
            </a:r>
          </a:p>
        </p:txBody>
      </p:sp>
      <p:sp>
        <p:nvSpPr>
          <p:cNvPr id="11" name="TextBox 10"/>
          <p:cNvSpPr txBox="1"/>
          <p:nvPr/>
        </p:nvSpPr>
        <p:spPr bwMode="auto">
          <a:xfrm>
            <a:off x="4238625" y="2643188"/>
            <a:ext cx="904875" cy="271462"/>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b="1" dirty="0">
                <a:solidFill>
                  <a:srgbClr val="7030A0"/>
                </a:solidFill>
                <a:latin typeface="Arial"/>
                <a:cs typeface="Arial"/>
              </a:rPr>
              <a:t>הפריה</a:t>
            </a:r>
          </a:p>
        </p:txBody>
      </p:sp>
      <p:sp>
        <p:nvSpPr>
          <p:cNvPr id="12" name="TextBox 11"/>
          <p:cNvSpPr txBox="1"/>
          <p:nvPr/>
        </p:nvSpPr>
        <p:spPr bwMode="auto">
          <a:xfrm>
            <a:off x="5581650" y="4000500"/>
            <a:ext cx="990600" cy="285750"/>
          </a:xfrm>
          <a:prstGeom prst="rect">
            <a:avLst/>
          </a:prstGeom>
          <a:noFill/>
          <a:ln w="19050">
            <a:noFill/>
          </a:ln>
          <a:effectLst>
            <a:outerShdw sx="1000" sy="1000" algn="ctr" rotWithShape="0">
              <a:schemeClr val="bg1">
                <a:lumMod val="75000"/>
              </a:schemeClr>
            </a:outerShdw>
          </a:effectLst>
        </p:spPr>
        <p:txBody>
          <a:bodyPr lIns="0" tIns="0" rIns="0" bIns="0" rtlCol="1" anchor="ctr"/>
          <a:lstStyle/>
          <a:p>
            <a:pPr algn="ctr" fontAlgn="auto">
              <a:spcBef>
                <a:spcPts val="0"/>
              </a:spcBef>
              <a:spcAft>
                <a:spcPts val="0"/>
              </a:spcAft>
              <a:defRPr/>
            </a:pPr>
            <a:r>
              <a:rPr lang="he-IL" sz="1600" b="1" dirty="0">
                <a:solidFill>
                  <a:srgbClr val="7030A0"/>
                </a:solidFill>
                <a:latin typeface="Arial"/>
                <a:cs typeface="Arial"/>
              </a:rPr>
              <a:t>תא ביצית</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קבוצה 1"/>
          <p:cNvGrpSpPr>
            <a:grpSpLocks/>
          </p:cNvGrpSpPr>
          <p:nvPr/>
        </p:nvGrpSpPr>
        <p:grpSpPr bwMode="auto">
          <a:xfrm>
            <a:off x="171450" y="4138613"/>
            <a:ext cx="2900363" cy="2500312"/>
            <a:chOff x="404789" y="4272404"/>
            <a:chExt cx="2128935" cy="2218747"/>
          </a:xfrm>
        </p:grpSpPr>
        <p:pic>
          <p:nvPicPr>
            <p:cNvPr id="6760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492" y="4272404"/>
              <a:ext cx="2088232" cy="221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73123" y="5037343"/>
              <a:ext cx="539516" cy="432480"/>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9" name="TextBox 8"/>
            <p:cNvSpPr txBox="1"/>
            <p:nvPr/>
          </p:nvSpPr>
          <p:spPr>
            <a:xfrm>
              <a:off x="951297" y="4950002"/>
              <a:ext cx="539516" cy="43107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0" name="TextBox 9"/>
            <p:cNvSpPr txBox="1"/>
            <p:nvPr/>
          </p:nvSpPr>
          <p:spPr>
            <a:xfrm>
              <a:off x="464218" y="4854208"/>
              <a:ext cx="537186" cy="43107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1" name="TextBox 10"/>
            <p:cNvSpPr txBox="1"/>
            <p:nvPr/>
          </p:nvSpPr>
          <p:spPr>
            <a:xfrm>
              <a:off x="1712214" y="4776729"/>
              <a:ext cx="538351" cy="43107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2" name="TextBox 11"/>
            <p:cNvSpPr txBox="1"/>
            <p:nvPr/>
          </p:nvSpPr>
          <p:spPr>
            <a:xfrm>
              <a:off x="831275" y="4500618"/>
              <a:ext cx="539517" cy="43107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3" name="TextBox 12"/>
            <p:cNvSpPr txBox="1"/>
            <p:nvPr/>
          </p:nvSpPr>
          <p:spPr>
            <a:xfrm>
              <a:off x="1296215" y="4604864"/>
              <a:ext cx="538351" cy="432479"/>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5" name="TextBox 14"/>
            <p:cNvSpPr txBox="1"/>
            <p:nvPr/>
          </p:nvSpPr>
          <p:spPr>
            <a:xfrm>
              <a:off x="1291554" y="5514903"/>
              <a:ext cx="537186" cy="432479"/>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6" name="TextBox 15"/>
            <p:cNvSpPr txBox="1"/>
            <p:nvPr/>
          </p:nvSpPr>
          <p:spPr>
            <a:xfrm>
              <a:off x="1692404" y="5276827"/>
              <a:ext cx="538351" cy="429663"/>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7" name="TextBox 16"/>
            <p:cNvSpPr txBox="1"/>
            <p:nvPr/>
          </p:nvSpPr>
          <p:spPr>
            <a:xfrm>
              <a:off x="888373" y="5420517"/>
              <a:ext cx="539516" cy="432480"/>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8" name="TextBox 17"/>
            <p:cNvSpPr txBox="1"/>
            <p:nvPr/>
          </p:nvSpPr>
          <p:spPr>
            <a:xfrm>
              <a:off x="404789" y="5368395"/>
              <a:ext cx="538351" cy="432479"/>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9" name="TextBox 18"/>
            <p:cNvSpPr txBox="1"/>
            <p:nvPr/>
          </p:nvSpPr>
          <p:spPr>
            <a:xfrm>
              <a:off x="1630645" y="5723394"/>
              <a:ext cx="537186" cy="432479"/>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0" name="TextBox 19"/>
            <p:cNvSpPr txBox="1"/>
            <p:nvPr/>
          </p:nvSpPr>
          <p:spPr>
            <a:xfrm>
              <a:off x="669304" y="5800874"/>
              <a:ext cx="539516" cy="432480"/>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1" name="TextBox 20"/>
            <p:cNvSpPr txBox="1"/>
            <p:nvPr/>
          </p:nvSpPr>
          <p:spPr>
            <a:xfrm>
              <a:off x="1147062" y="5910755"/>
              <a:ext cx="539516" cy="432480"/>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grpSp>
      <p:sp>
        <p:nvSpPr>
          <p:cNvPr id="4" name="Rectangle 3"/>
          <p:cNvSpPr/>
          <p:nvPr/>
        </p:nvSpPr>
        <p:spPr>
          <a:xfrm>
            <a:off x="428625" y="525463"/>
            <a:ext cx="8215313" cy="4603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6" name="TextBox 25"/>
          <p:cNvSpPr txBox="1"/>
          <p:nvPr/>
        </p:nvSpPr>
        <p:spPr>
          <a:xfrm>
            <a:off x="2857500" y="687388"/>
            <a:ext cx="5786438" cy="5929312"/>
          </a:xfrm>
          <a:prstGeom prst="rect">
            <a:avLst/>
          </a:prstGeom>
          <a:noFill/>
          <a:ln w="22225">
            <a:noFill/>
          </a:ln>
          <a:effectLst>
            <a:outerShdw sx="101000" sy="101000" algn="ctr" rotWithShape="0">
              <a:schemeClr val="bg1">
                <a:lumMod val="75000"/>
              </a:schemeClr>
            </a:outerShdw>
          </a:effectLst>
        </p:spPr>
        <p:txBody>
          <a:bodyPr/>
          <a:lstStyle/>
          <a:p>
            <a:pPr fontAlgn="auto">
              <a:spcBef>
                <a:spcPts val="0"/>
              </a:spcBef>
              <a:spcAft>
                <a:spcPts val="0"/>
              </a:spcAft>
              <a:defRPr/>
            </a:pPr>
            <a:r>
              <a:rPr lang="he-IL" b="1" u="sng" dirty="0"/>
              <a:t>מה ההבדל בין תאי הרבייה (הקרויים גמטות)</a:t>
            </a:r>
          </a:p>
          <a:p>
            <a:pPr fontAlgn="auto">
              <a:spcBef>
                <a:spcPts val="0"/>
              </a:spcBef>
              <a:spcAft>
                <a:spcPts val="0"/>
              </a:spcAft>
              <a:defRPr/>
            </a:pPr>
            <a:r>
              <a:rPr lang="he-IL" b="1" u="sng" dirty="0"/>
              <a:t>לשאר תאי הגוף (הקרויים תאים סומטיים)</a:t>
            </a:r>
            <a:r>
              <a:rPr lang="he-IL" b="1" dirty="0"/>
              <a:t>?</a:t>
            </a:r>
          </a:p>
          <a:p>
            <a:pPr fontAlgn="auto">
              <a:spcBef>
                <a:spcPts val="0"/>
              </a:spcBef>
              <a:spcAft>
                <a:spcPts val="0"/>
              </a:spcAft>
              <a:defRPr/>
            </a:pPr>
            <a:endParaRPr lang="he-IL" dirty="0"/>
          </a:p>
          <a:p>
            <a:pPr fontAlgn="auto">
              <a:spcBef>
                <a:spcPts val="0"/>
              </a:spcBef>
              <a:spcAft>
                <a:spcPts val="0"/>
              </a:spcAft>
              <a:defRPr/>
            </a:pPr>
            <a:r>
              <a:rPr lang="he-IL" dirty="0">
                <a:solidFill>
                  <a:srgbClr val="FF6600"/>
                </a:solidFill>
              </a:rPr>
              <a:t>תאי הרבייה הם הפלואידים </a:t>
            </a:r>
            <a:r>
              <a:rPr lang="he-IL" dirty="0"/>
              <a:t>–</a:t>
            </a:r>
          </a:p>
          <a:p>
            <a:pPr fontAlgn="auto">
              <a:spcBef>
                <a:spcPts val="0"/>
              </a:spcBef>
              <a:spcAft>
                <a:spcPts val="0"/>
              </a:spcAft>
              <a:defRPr/>
            </a:pPr>
            <a:r>
              <a:rPr lang="he-IL" dirty="0"/>
              <a:t>בכל תא הפלואידי יש מערכת אחת של כרומוזומים, כלומר רק עותק אחד מכל כרומוזום.</a:t>
            </a:r>
          </a:p>
          <a:p>
            <a:pPr fontAlgn="auto">
              <a:spcBef>
                <a:spcPts val="0"/>
              </a:spcBef>
              <a:spcAft>
                <a:spcPts val="0"/>
              </a:spcAft>
              <a:defRPr/>
            </a:pPr>
            <a:r>
              <a:rPr lang="he-IL" dirty="0">
                <a:solidFill>
                  <a:prstClr val="black"/>
                </a:solidFill>
                <a:latin typeface="Arial"/>
                <a:cs typeface="Arial"/>
              </a:rPr>
              <a:t>(נהוג לומר שמספר הכרומוזומים בהם הוא </a:t>
            </a:r>
            <a:r>
              <a:rPr lang="en-US" dirty="0">
                <a:solidFill>
                  <a:srgbClr val="FF6600"/>
                </a:solidFill>
                <a:latin typeface="Arial"/>
                <a:cs typeface="Arial"/>
              </a:rPr>
              <a:t>n</a:t>
            </a:r>
            <a:r>
              <a:rPr lang="he-IL" dirty="0">
                <a:solidFill>
                  <a:prstClr val="black"/>
                </a:solidFill>
                <a:latin typeface="Arial"/>
                <a:cs typeface="Arial"/>
              </a:rPr>
              <a:t>)</a:t>
            </a:r>
            <a:endParaRPr lang="he-IL" dirty="0"/>
          </a:p>
          <a:p>
            <a:pPr fontAlgn="auto">
              <a:spcBef>
                <a:spcPts val="0"/>
              </a:spcBef>
              <a:spcAft>
                <a:spcPts val="0"/>
              </a:spcAft>
              <a:defRPr/>
            </a:pPr>
            <a:endParaRPr lang="he-IL" dirty="0"/>
          </a:p>
          <a:p>
            <a:pPr fontAlgn="auto">
              <a:spcBef>
                <a:spcPts val="0"/>
              </a:spcBef>
              <a:spcAft>
                <a:spcPts val="0"/>
              </a:spcAft>
              <a:defRPr/>
            </a:pPr>
            <a:r>
              <a:rPr lang="he-IL" dirty="0"/>
              <a:t>לעומת זאת, </a:t>
            </a:r>
            <a:r>
              <a:rPr lang="he-IL" dirty="0">
                <a:solidFill>
                  <a:srgbClr val="FF6600"/>
                </a:solidFill>
              </a:rPr>
              <a:t>שאר תאי הגוף הם דיפלואידים </a:t>
            </a:r>
            <a:r>
              <a:rPr lang="he-IL" dirty="0"/>
              <a:t>–</a:t>
            </a:r>
          </a:p>
          <a:p>
            <a:pPr fontAlgn="auto">
              <a:spcBef>
                <a:spcPts val="0"/>
              </a:spcBef>
              <a:spcAft>
                <a:spcPts val="0"/>
              </a:spcAft>
              <a:defRPr/>
            </a:pPr>
            <a:r>
              <a:rPr lang="he-IL" dirty="0">
                <a:solidFill>
                  <a:prstClr val="black"/>
                </a:solidFill>
                <a:latin typeface="Arial"/>
                <a:cs typeface="Arial"/>
              </a:rPr>
              <a:t>בכל תא דיפלואידי יש מערכת כפולה של כרומוזומים, כלומר זוגות של </a:t>
            </a:r>
            <a:r>
              <a:rPr lang="he-IL" dirty="0">
                <a:solidFill>
                  <a:srgbClr val="FF6600"/>
                </a:solidFill>
                <a:latin typeface="Arial"/>
                <a:cs typeface="Arial"/>
              </a:rPr>
              <a:t>כרומוזומים הומולוגיים</a:t>
            </a:r>
            <a:r>
              <a:rPr lang="he-IL" dirty="0">
                <a:solidFill>
                  <a:prstClr val="black"/>
                </a:solidFill>
                <a:latin typeface="Arial"/>
                <a:cs typeface="Arial"/>
              </a:rPr>
              <a:t>, </a:t>
            </a:r>
            <a:r>
              <a:rPr lang="he-IL" dirty="0">
                <a:latin typeface="Arial"/>
                <a:cs typeface="Arial"/>
              </a:rPr>
              <a:t>כרומוזום הומולוגי </a:t>
            </a:r>
            <a:r>
              <a:rPr lang="he-IL" dirty="0">
                <a:solidFill>
                  <a:srgbClr val="FF6600"/>
                </a:solidFill>
                <a:latin typeface="Arial"/>
                <a:cs typeface="Arial"/>
              </a:rPr>
              <a:t>אחד מקורו באב והאחר מקורו באם</a:t>
            </a:r>
            <a:r>
              <a:rPr lang="he-IL" dirty="0">
                <a:solidFill>
                  <a:prstClr val="black"/>
                </a:solidFill>
                <a:latin typeface="Arial"/>
                <a:cs typeface="Arial"/>
              </a:rPr>
              <a:t>.</a:t>
            </a:r>
          </a:p>
          <a:p>
            <a:pPr fontAlgn="auto">
              <a:spcBef>
                <a:spcPts val="0"/>
              </a:spcBef>
              <a:spcAft>
                <a:spcPts val="0"/>
              </a:spcAft>
              <a:defRPr/>
            </a:pPr>
            <a:r>
              <a:rPr lang="he-IL" dirty="0">
                <a:solidFill>
                  <a:prstClr val="black"/>
                </a:solidFill>
                <a:latin typeface="Arial"/>
                <a:cs typeface="Arial"/>
              </a:rPr>
              <a:t>(נהוג לומר שמספר הכרומוזומים בהם הוא </a:t>
            </a:r>
            <a:r>
              <a:rPr lang="en-US" dirty="0">
                <a:solidFill>
                  <a:srgbClr val="FF6600"/>
                </a:solidFill>
                <a:latin typeface="Arial"/>
                <a:cs typeface="Arial"/>
              </a:rPr>
              <a:t>2n</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buFont typeface="Arial" pitchFamily="34" charset="0"/>
              <a:buChar char="•"/>
              <a:defRPr/>
            </a:pPr>
            <a:r>
              <a:rPr lang="he-IL" dirty="0">
                <a:solidFill>
                  <a:prstClr val="black"/>
                </a:solidFill>
                <a:latin typeface="Arial"/>
                <a:cs typeface="Arial"/>
              </a:rPr>
              <a:t> </a:t>
            </a:r>
            <a:r>
              <a:rPr lang="he-IL" u="sng" dirty="0">
                <a:solidFill>
                  <a:prstClr val="black"/>
                </a:solidFill>
                <a:latin typeface="Arial"/>
                <a:cs typeface="Arial"/>
              </a:rPr>
              <a:t>בתאי הרבייה </a:t>
            </a:r>
            <a:r>
              <a:rPr lang="he-IL" dirty="0">
                <a:solidFill>
                  <a:prstClr val="black"/>
                </a:solidFill>
                <a:latin typeface="Arial"/>
                <a:cs typeface="Arial"/>
              </a:rPr>
              <a:t>של האדם (תא ביצה ותא זרע) </a:t>
            </a:r>
            <a:r>
              <a:rPr lang="en-US" dirty="0">
                <a:solidFill>
                  <a:srgbClr val="FF6600"/>
                </a:solidFill>
                <a:latin typeface="Arial"/>
                <a:cs typeface="Arial"/>
              </a:rPr>
              <a:t>n=23</a:t>
            </a:r>
            <a:r>
              <a:rPr lang="he-IL" dirty="0">
                <a:solidFill>
                  <a:prstClr val="black"/>
                </a:solidFill>
                <a:latin typeface="Arial"/>
                <a:cs typeface="Arial"/>
              </a:rPr>
              <a:t>, כלומר</a:t>
            </a:r>
          </a:p>
          <a:p>
            <a:pPr fontAlgn="auto">
              <a:spcBef>
                <a:spcPts val="0"/>
              </a:spcBef>
              <a:spcAft>
                <a:spcPts val="0"/>
              </a:spcAft>
              <a:defRPr/>
            </a:pPr>
            <a:r>
              <a:rPr lang="he-IL" dirty="0">
                <a:solidFill>
                  <a:prstClr val="black"/>
                </a:solidFill>
                <a:latin typeface="Arial"/>
                <a:cs typeface="Arial"/>
              </a:rPr>
              <a:t>יש  </a:t>
            </a:r>
            <a:r>
              <a:rPr lang="he-IL" dirty="0">
                <a:solidFill>
                  <a:srgbClr val="FF6600"/>
                </a:solidFill>
                <a:latin typeface="Arial"/>
                <a:cs typeface="Arial"/>
              </a:rPr>
              <a:t>23 כרומוזומים</a:t>
            </a:r>
            <a:r>
              <a:rPr lang="he-IL" dirty="0">
                <a:solidFill>
                  <a:prstClr val="black"/>
                </a:solidFill>
                <a:latin typeface="Arial"/>
                <a:cs typeface="Arial"/>
              </a:rPr>
              <a:t>.</a:t>
            </a:r>
          </a:p>
          <a:p>
            <a:pPr fontAlgn="auto">
              <a:spcBef>
                <a:spcPts val="0"/>
              </a:spcBef>
              <a:spcAft>
                <a:spcPts val="0"/>
              </a:spcAft>
              <a:buFont typeface="Arial" pitchFamily="34" charset="0"/>
              <a:buChar char="•"/>
              <a:defRPr/>
            </a:pPr>
            <a:r>
              <a:rPr lang="he-IL" dirty="0">
                <a:solidFill>
                  <a:prstClr val="black"/>
                </a:solidFill>
                <a:latin typeface="Arial"/>
                <a:cs typeface="Arial"/>
              </a:rPr>
              <a:t> </a:t>
            </a:r>
            <a:r>
              <a:rPr lang="he-IL" u="sng" dirty="0">
                <a:solidFill>
                  <a:prstClr val="black"/>
                </a:solidFill>
                <a:latin typeface="Arial"/>
                <a:cs typeface="Arial"/>
              </a:rPr>
              <a:t>בזיגוטה</a:t>
            </a:r>
            <a:r>
              <a:rPr lang="he-IL" dirty="0">
                <a:solidFill>
                  <a:prstClr val="black"/>
                </a:solidFill>
                <a:latin typeface="Arial"/>
                <a:cs typeface="Arial"/>
              </a:rPr>
              <a:t> הנוצרת מהתלכדות תאי הרבייה בתהליך ההפריה </a:t>
            </a:r>
          </a:p>
          <a:p>
            <a:pPr fontAlgn="auto">
              <a:spcBef>
                <a:spcPts val="0"/>
              </a:spcBef>
              <a:spcAft>
                <a:spcPts val="0"/>
              </a:spcAft>
              <a:defRPr/>
            </a:pPr>
            <a:r>
              <a:rPr lang="he-IL" dirty="0">
                <a:solidFill>
                  <a:prstClr val="black"/>
                </a:solidFill>
                <a:latin typeface="Arial"/>
                <a:cs typeface="Arial"/>
              </a:rPr>
              <a:t>יש מערכת כפולה של כרומוזומים – בסה"כ יש בה 46 כרומוזומים הכוללים </a:t>
            </a:r>
            <a:r>
              <a:rPr lang="he-IL" dirty="0">
                <a:solidFill>
                  <a:srgbClr val="FF6600"/>
                </a:solidFill>
                <a:latin typeface="Arial"/>
                <a:cs typeface="Arial"/>
              </a:rPr>
              <a:t>23 זוגות כרומוזומים הומולוגיים</a:t>
            </a:r>
            <a:r>
              <a:rPr lang="he-IL" dirty="0">
                <a:solidFill>
                  <a:prstClr val="black"/>
                </a:solidFill>
                <a:latin typeface="Arial"/>
                <a:cs typeface="Arial"/>
              </a:rPr>
              <a:t>.</a:t>
            </a:r>
          </a:p>
          <a:p>
            <a:pPr fontAlgn="auto">
              <a:spcBef>
                <a:spcPts val="0"/>
              </a:spcBef>
              <a:spcAft>
                <a:spcPts val="0"/>
              </a:spcAft>
              <a:buFont typeface="Arial" pitchFamily="34" charset="0"/>
              <a:buChar char="•"/>
              <a:defRPr/>
            </a:pPr>
            <a:r>
              <a:rPr lang="he-IL" dirty="0">
                <a:solidFill>
                  <a:prstClr val="black"/>
                </a:solidFill>
                <a:latin typeface="Arial"/>
                <a:cs typeface="Arial"/>
              </a:rPr>
              <a:t> כל תאי העובר המתפתח </a:t>
            </a:r>
            <a:r>
              <a:rPr lang="he-IL" dirty="0">
                <a:latin typeface="Arial"/>
                <a:cs typeface="Arial"/>
              </a:rPr>
              <a:t>שנוצרו מן הזיגוטה בתהליכי מיטוזה, זהים לה </a:t>
            </a:r>
            <a:r>
              <a:rPr lang="he-IL" dirty="0">
                <a:solidFill>
                  <a:prstClr val="black"/>
                </a:solidFill>
                <a:latin typeface="Arial"/>
                <a:cs typeface="Arial"/>
              </a:rPr>
              <a:t>מבחינה גנטית, כלומר גם בהם יש 46 כרומוזומים.</a:t>
            </a:r>
          </a:p>
          <a:p>
            <a:pPr fontAlgn="auto">
              <a:spcBef>
                <a:spcPts val="0"/>
              </a:spcBef>
              <a:spcAft>
                <a:spcPts val="0"/>
              </a:spcAft>
              <a:defRPr/>
            </a:pPr>
            <a:endParaRPr lang="he-IL" dirty="0"/>
          </a:p>
        </p:txBody>
      </p:sp>
      <p:sp>
        <p:nvSpPr>
          <p:cNvPr id="6151" name="Slide Number Placeholder 7"/>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10D8F753-2F9C-44D1-8130-0CC273B51C04}" type="slidenum">
              <a:rPr lang="he-IL"/>
              <a:pPr>
                <a:defRPr/>
              </a:pPr>
              <a:t>28</a:t>
            </a:fld>
            <a:endParaRPr lang="he-IL" dirty="0"/>
          </a:p>
        </p:txBody>
      </p:sp>
      <p:sp>
        <p:nvSpPr>
          <p:cNvPr id="14" name="כותרת 13"/>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רבייה זוויגית</a:t>
            </a:r>
            <a:r>
              <a:rPr lang="he-IL" sz="1800" dirty="0" smtClean="0"/>
              <a:t/>
            </a:r>
            <a:br>
              <a:rPr lang="he-IL" sz="1800" dirty="0" smtClean="0"/>
            </a:br>
            <a:endParaRPr lang="he-IL" sz="1800" dirty="0"/>
          </a:p>
        </p:txBody>
      </p:sp>
      <p:grpSp>
        <p:nvGrpSpPr>
          <p:cNvPr id="67591" name="קבוצה 7177"/>
          <p:cNvGrpSpPr>
            <a:grpSpLocks/>
          </p:cNvGrpSpPr>
          <p:nvPr/>
        </p:nvGrpSpPr>
        <p:grpSpPr bwMode="auto">
          <a:xfrm>
            <a:off x="1227138" y="2335213"/>
            <a:ext cx="942975" cy="895350"/>
            <a:chOff x="2484282" y="3027331"/>
            <a:chExt cx="942975" cy="895350"/>
          </a:xfrm>
        </p:grpSpPr>
        <p:pic>
          <p:nvPicPr>
            <p:cNvPr id="675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282" y="3027331"/>
              <a:ext cx="942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2590644" y="3263868"/>
              <a:ext cx="538163" cy="431800"/>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grpSp>
      <p:pic>
        <p:nvPicPr>
          <p:cNvPr id="6759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2075" y="811213"/>
            <a:ext cx="152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675" y="642938"/>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מחבר חץ ישר 30"/>
          <p:cNvCxnSpPr/>
          <p:nvPr/>
        </p:nvCxnSpPr>
        <p:spPr>
          <a:xfrm flipH="1">
            <a:off x="1698625" y="3581400"/>
            <a:ext cx="0" cy="271463"/>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a:off x="1698625" y="3943350"/>
            <a:ext cx="0" cy="28098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rot="5400000">
            <a:off x="1464469" y="1674019"/>
            <a:ext cx="1000125" cy="35718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rot="16200000" flipH="1">
            <a:off x="821532" y="1674019"/>
            <a:ext cx="785812" cy="5715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8" name="מחבר חץ ישר 37"/>
          <p:cNvCxnSpPr/>
          <p:nvPr/>
        </p:nvCxnSpPr>
        <p:spPr>
          <a:xfrm>
            <a:off x="1700213" y="3214688"/>
            <a:ext cx="0" cy="28098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5767" y="-1300002"/>
            <a:ext cx="8215312" cy="38576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b="1" dirty="0">
              <a:solidFill>
                <a:prstClr val="black">
                  <a:lumMod val="50000"/>
                  <a:lumOff val="50000"/>
                </a:prstClr>
              </a:solidFill>
              <a:latin typeface="Arial"/>
              <a:cs typeface="Arial"/>
            </a:endParaRPr>
          </a:p>
        </p:txBody>
      </p:sp>
      <p:sp>
        <p:nvSpPr>
          <p:cNvPr id="10" name="TextBox 9"/>
          <p:cNvSpPr txBox="1"/>
          <p:nvPr/>
        </p:nvSpPr>
        <p:spPr>
          <a:xfrm>
            <a:off x="-114429" y="476672"/>
            <a:ext cx="8929688" cy="1477011"/>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בשקופית הבאה מתוארת מיוזה בתא סכמטי </a:t>
            </a:r>
            <a:r>
              <a:rPr lang="he-IL" dirty="0" smtClean="0"/>
              <a:t>דיפלואידי המכיל ארבעה </a:t>
            </a:r>
            <a:r>
              <a:rPr lang="he-IL" dirty="0" smtClean="0">
                <a:solidFill>
                  <a:prstClr val="black"/>
                </a:solidFill>
              </a:rPr>
              <a:t>כרומוזומים, </a:t>
            </a:r>
            <a:r>
              <a:rPr lang="he-IL" dirty="0">
                <a:solidFill>
                  <a:prstClr val="black"/>
                </a:solidFill>
              </a:rPr>
              <a:t>הכוללים </a:t>
            </a:r>
          </a:p>
          <a:p>
            <a:pPr>
              <a:defRPr/>
            </a:pPr>
            <a:r>
              <a:rPr lang="he-IL" dirty="0">
                <a:solidFill>
                  <a:prstClr val="black"/>
                </a:solidFill>
              </a:rPr>
              <a:t>שני זוגות כרומוזומים הומולוגיים:</a:t>
            </a:r>
          </a:p>
          <a:p>
            <a:pPr>
              <a:defRPr/>
            </a:pPr>
            <a:r>
              <a:rPr lang="he-IL" dirty="0">
                <a:solidFill>
                  <a:prstClr val="black"/>
                </a:solidFill>
              </a:rPr>
              <a:t>זוג כרומוזומים הומולוגיים גדולים </a:t>
            </a:r>
            <a:r>
              <a:rPr lang="he-IL" dirty="0" smtClean="0">
                <a:solidFill>
                  <a:prstClr val="black"/>
                </a:solidFill>
              </a:rPr>
              <a:t>(ורוד וסגול)          </a:t>
            </a:r>
          </a:p>
          <a:p>
            <a:pPr>
              <a:defRPr/>
            </a:pPr>
            <a:r>
              <a:rPr lang="he-IL" dirty="0" smtClean="0">
                <a:solidFill>
                  <a:prstClr val="black"/>
                </a:solidFill>
              </a:rPr>
              <a:t>וזוג </a:t>
            </a:r>
            <a:r>
              <a:rPr lang="he-IL" dirty="0">
                <a:solidFill>
                  <a:prstClr val="black"/>
                </a:solidFill>
              </a:rPr>
              <a:t>כרומוזומים הומולוגיים קטנים </a:t>
            </a:r>
            <a:r>
              <a:rPr lang="he-IL" dirty="0" smtClean="0">
                <a:solidFill>
                  <a:prstClr val="black"/>
                </a:solidFill>
              </a:rPr>
              <a:t>(כתום וחום)</a:t>
            </a: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175CFC-962C-4492-B3AC-4C03D0A05501}" type="slidenum">
              <a:rPr lang="he-IL" smtClean="0"/>
              <a:pPr fontAlgn="base">
                <a:spcBef>
                  <a:spcPct val="0"/>
                </a:spcBef>
                <a:spcAft>
                  <a:spcPct val="0"/>
                </a:spcAft>
                <a:defRPr/>
              </a:pPr>
              <a:t>29</a:t>
            </a:fld>
            <a:endParaRPr lang="he-IL" dirty="0" smtClean="0"/>
          </a:p>
        </p:txBody>
      </p:sp>
      <p:sp>
        <p:nvSpPr>
          <p:cNvPr id="55301"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תהליך המיוזה</a:t>
            </a:r>
            <a:endParaRPr lang="he-IL" sz="1800" dirty="0" smtClean="0"/>
          </a:p>
        </p:txBody>
      </p:sp>
      <p:sp>
        <p:nvSpPr>
          <p:cNvPr id="11" name="הסבר מלבני 10"/>
          <p:cNvSpPr/>
          <p:nvPr/>
        </p:nvSpPr>
        <p:spPr>
          <a:xfrm>
            <a:off x="352425" y="5718175"/>
            <a:ext cx="8180388" cy="992188"/>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black"/>
                </a:solidFill>
              </a:rPr>
              <a:t>זכרו!</a:t>
            </a:r>
          </a:p>
          <a:p>
            <a:pPr>
              <a:defRPr/>
            </a:pPr>
            <a:r>
              <a:rPr lang="he-IL" dirty="0" smtClean="0">
                <a:solidFill>
                  <a:prstClr val="black"/>
                </a:solidFill>
              </a:rPr>
              <a:t>לפני המיוזה חל שכפול של </a:t>
            </a:r>
            <a:r>
              <a:rPr lang="he-IL" dirty="0" smtClean="0">
                <a:solidFill>
                  <a:schemeClr val="tx1"/>
                </a:solidFill>
              </a:rPr>
              <a:t>הכרומוזומים ולכן בתחילת המיוזה כל </a:t>
            </a:r>
            <a:r>
              <a:rPr lang="he-IL" dirty="0">
                <a:solidFill>
                  <a:schemeClr val="tx1"/>
                </a:solidFill>
              </a:rPr>
              <a:t>אחד </a:t>
            </a:r>
            <a:r>
              <a:rPr lang="he-IL" dirty="0" smtClean="0">
                <a:solidFill>
                  <a:schemeClr val="tx1"/>
                </a:solidFill>
              </a:rPr>
              <a:t>מן הכרומוזומים </a:t>
            </a:r>
            <a:r>
              <a:rPr lang="he-IL" dirty="0">
                <a:solidFill>
                  <a:schemeClr val="tx1"/>
                </a:solidFill>
              </a:rPr>
              <a:t>מורכב </a:t>
            </a:r>
            <a:r>
              <a:rPr lang="he-IL" dirty="0" smtClean="0">
                <a:solidFill>
                  <a:schemeClr val="tx1"/>
                </a:solidFill>
              </a:rPr>
              <a:t>משתי </a:t>
            </a:r>
            <a:r>
              <a:rPr lang="he-IL" dirty="0">
                <a:solidFill>
                  <a:schemeClr val="tx1"/>
                </a:solidFill>
              </a:rPr>
              <a:t>כרומטידות זהות. </a:t>
            </a:r>
            <a:r>
              <a:rPr lang="he-IL" dirty="0" smtClean="0">
                <a:solidFill>
                  <a:schemeClr val="tx1"/>
                </a:solidFill>
              </a:rPr>
              <a:t>כל </a:t>
            </a:r>
            <a:r>
              <a:rPr lang="he-IL" dirty="0">
                <a:solidFill>
                  <a:schemeClr val="tx1"/>
                </a:solidFill>
              </a:rPr>
              <a:t>כרומטידה מכילה מולקולת </a:t>
            </a:r>
            <a:r>
              <a:rPr lang="en-US" dirty="0">
                <a:solidFill>
                  <a:schemeClr val="tx1"/>
                </a:solidFill>
              </a:rPr>
              <a:t>DNA</a:t>
            </a:r>
            <a:r>
              <a:rPr lang="he-IL" dirty="0">
                <a:solidFill>
                  <a:schemeClr val="tx1"/>
                </a:solidFill>
              </a:rPr>
              <a:t> אחת</a:t>
            </a:r>
            <a:r>
              <a:rPr lang="he-IL" dirty="0">
                <a:solidFill>
                  <a:prstClr val="black"/>
                </a:solidFill>
              </a:rPr>
              <a:t>.</a:t>
            </a:r>
          </a:p>
        </p:txBody>
      </p:sp>
      <p:sp>
        <p:nvSpPr>
          <p:cNvPr id="12" name="Slide Number Placeholder 8"/>
          <p:cNvSpPr txBox="1">
            <a:spLocks/>
          </p:cNvSpPr>
          <p:nvPr/>
        </p:nvSpPr>
        <p:spPr bwMode="auto">
          <a:xfrm>
            <a:off x="107950" y="6530975"/>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A7F711E8-BA9F-45EB-80E7-652C846844B9}" type="slidenum">
              <a:rPr lang="he-IL" sz="1100" smtClean="0">
                <a:solidFill>
                  <a:prstClr val="white">
                    <a:lumMod val="75000"/>
                  </a:prstClr>
                </a:solidFill>
              </a:rPr>
              <a:pPr fontAlgn="base">
                <a:spcBef>
                  <a:spcPct val="0"/>
                </a:spcBef>
                <a:spcAft>
                  <a:spcPct val="0"/>
                </a:spcAft>
                <a:defRPr/>
              </a:pPr>
              <a:t>29</a:t>
            </a:fld>
            <a:endParaRPr lang="he-IL" sz="1100" dirty="0" smtClean="0">
              <a:solidFill>
                <a:prstClr val="white">
                  <a:lumMod val="75000"/>
                </a:prstClr>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0635" y="2226152"/>
            <a:ext cx="1430841" cy="130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קבוצה 2"/>
          <p:cNvGrpSpPr/>
          <p:nvPr/>
        </p:nvGrpSpPr>
        <p:grpSpPr>
          <a:xfrm>
            <a:off x="911350" y="3956648"/>
            <a:ext cx="5604866" cy="1272552"/>
            <a:chOff x="1491959" y="4287369"/>
            <a:chExt cx="5604866" cy="1272552"/>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8375" y="4293096"/>
              <a:ext cx="28384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1959" y="4287369"/>
              <a:ext cx="2766416" cy="127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3338" y="829230"/>
            <a:ext cx="438561" cy="47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211" y="1316989"/>
            <a:ext cx="318815" cy="33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4200066" y="2132856"/>
            <a:ext cx="4572000" cy="1754326"/>
          </a:xfrm>
          <a:prstGeom prst="rect">
            <a:avLst/>
          </a:prstGeom>
        </p:spPr>
        <p:txBody>
          <a:bodyPr>
            <a:spAutoFit/>
          </a:bodyPr>
          <a:lstStyle/>
          <a:p>
            <a:pPr>
              <a:defRPr/>
            </a:pPr>
            <a:r>
              <a:rPr lang="he-IL" u="sng" dirty="0">
                <a:solidFill>
                  <a:prstClr val="black"/>
                </a:solidFill>
              </a:rPr>
              <a:t>התהליך העקרוני המתרחש במיוזה </a:t>
            </a:r>
            <a:r>
              <a:rPr lang="he-IL" u="sng" dirty="0" smtClean="0">
                <a:solidFill>
                  <a:prstClr val="black"/>
                </a:solidFill>
              </a:rPr>
              <a:t>הוא: </a:t>
            </a:r>
          </a:p>
          <a:p>
            <a:pPr>
              <a:defRPr/>
            </a:pPr>
            <a:r>
              <a:rPr lang="he-IL" u="sng" dirty="0" smtClean="0">
                <a:solidFill>
                  <a:schemeClr val="accent3"/>
                </a:solidFill>
              </a:rPr>
              <a:t>היפרדות </a:t>
            </a:r>
            <a:r>
              <a:rPr lang="he-IL" u="sng" dirty="0">
                <a:solidFill>
                  <a:schemeClr val="accent3"/>
                </a:solidFill>
              </a:rPr>
              <a:t>הכרומוזומים ההומולוגיים</a:t>
            </a:r>
            <a:r>
              <a:rPr lang="he-IL" dirty="0">
                <a:solidFill>
                  <a:prstClr val="black"/>
                </a:solidFill>
              </a:rPr>
              <a:t>, ולכן תאי הרבייה </a:t>
            </a:r>
            <a:r>
              <a:rPr lang="he-IL" dirty="0" smtClean="0">
                <a:solidFill>
                  <a:prstClr val="black"/>
                </a:solidFill>
              </a:rPr>
              <a:t>הנוצרים </a:t>
            </a:r>
            <a:r>
              <a:rPr lang="he-IL" dirty="0" smtClean="0"/>
              <a:t>הם הפלואידים</a:t>
            </a:r>
            <a:r>
              <a:rPr lang="he-IL" dirty="0"/>
              <a:t>, כלומר </a:t>
            </a:r>
            <a:r>
              <a:rPr lang="he-IL" dirty="0" smtClean="0"/>
              <a:t>בעלי </a:t>
            </a:r>
            <a:r>
              <a:rPr lang="he-IL" dirty="0"/>
              <a:t>מערכת </a:t>
            </a:r>
            <a:r>
              <a:rPr lang="he-IL" dirty="0" smtClean="0"/>
              <a:t>אחת </a:t>
            </a:r>
            <a:r>
              <a:rPr lang="he-IL" dirty="0"/>
              <a:t>של </a:t>
            </a:r>
            <a:r>
              <a:rPr lang="he-IL" dirty="0" smtClean="0"/>
              <a:t>כרומוזומים: </a:t>
            </a:r>
            <a:r>
              <a:rPr lang="he-IL" dirty="0"/>
              <a:t>אחד מכל זוג </a:t>
            </a:r>
            <a:r>
              <a:rPr lang="he-IL" dirty="0" smtClean="0"/>
              <a:t>הומולוגים (אחד מן הזוג הגדול ואחד מן הזוג הקטן).</a:t>
            </a:r>
            <a:endParaRPr lang="he-IL" dirty="0"/>
          </a:p>
        </p:txBody>
      </p:sp>
      <p:cxnSp>
        <p:nvCxnSpPr>
          <p:cNvPr id="7" name="מחבר חץ ישר 6"/>
          <p:cNvCxnSpPr>
            <a:stCxn id="1027" idx="2"/>
          </p:cNvCxnSpPr>
          <p:nvPr/>
        </p:nvCxnSpPr>
        <p:spPr>
          <a:xfrm>
            <a:off x="3496056" y="3534848"/>
            <a:ext cx="1796024" cy="382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a:stCxn id="1027" idx="2"/>
          </p:cNvCxnSpPr>
          <p:nvPr/>
        </p:nvCxnSpPr>
        <p:spPr>
          <a:xfrm>
            <a:off x="3496056" y="3534848"/>
            <a:ext cx="704010" cy="427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a:stCxn id="1027" idx="2"/>
          </p:cNvCxnSpPr>
          <p:nvPr/>
        </p:nvCxnSpPr>
        <p:spPr>
          <a:xfrm flipH="1">
            <a:off x="3131840" y="3534848"/>
            <a:ext cx="364216" cy="427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a:stCxn id="1027" idx="2"/>
          </p:cNvCxnSpPr>
          <p:nvPr/>
        </p:nvCxnSpPr>
        <p:spPr>
          <a:xfrm flipH="1">
            <a:off x="1691680" y="3534848"/>
            <a:ext cx="1804376" cy="382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מלבן 19"/>
          <p:cNvSpPr/>
          <p:nvPr/>
        </p:nvSpPr>
        <p:spPr>
          <a:xfrm>
            <a:off x="1125858" y="5194955"/>
            <a:ext cx="5186036" cy="523220"/>
          </a:xfrm>
          <a:prstGeom prst="rect">
            <a:avLst/>
          </a:prstGeom>
        </p:spPr>
        <p:txBody>
          <a:bodyPr wrap="none">
            <a:spAutoFit/>
          </a:bodyPr>
          <a:lstStyle/>
          <a:p>
            <a:pPr algn="ctr"/>
            <a:r>
              <a:rPr lang="he-IL" sz="1400" b="1" dirty="0" smtClean="0">
                <a:solidFill>
                  <a:prstClr val="black"/>
                </a:solidFill>
              </a:rPr>
              <a:t>ארבעה </a:t>
            </a:r>
            <a:r>
              <a:rPr lang="he-IL" sz="1400" b="1" dirty="0">
                <a:solidFill>
                  <a:prstClr val="black"/>
                </a:solidFill>
              </a:rPr>
              <a:t>תאי מין </a:t>
            </a:r>
            <a:r>
              <a:rPr lang="he-IL" sz="1400" b="1" noProof="1" smtClean="0">
                <a:solidFill>
                  <a:prstClr val="black"/>
                </a:solidFill>
              </a:rPr>
              <a:t>הפלואידים (</a:t>
            </a:r>
            <a:r>
              <a:rPr lang="en-US" sz="1400" b="1" noProof="1" smtClean="0">
                <a:solidFill>
                  <a:prstClr val="black"/>
                </a:solidFill>
              </a:rPr>
              <a:t>n</a:t>
            </a:r>
            <a:r>
              <a:rPr lang="he-IL" sz="1400" b="1" noProof="1" smtClean="0">
                <a:solidFill>
                  <a:prstClr val="black"/>
                </a:solidFill>
              </a:rPr>
              <a:t>)</a:t>
            </a:r>
          </a:p>
          <a:p>
            <a:pPr algn="ctr"/>
            <a:r>
              <a:rPr lang="he-IL" sz="1400" b="1" noProof="1" smtClean="0">
                <a:solidFill>
                  <a:prstClr val="black"/>
                </a:solidFill>
              </a:rPr>
              <a:t>כל אחד מהם מכיל שני כרומוזומים – כרומוזום אחד מכל זוג הומולוגים)</a:t>
            </a:r>
            <a:endParaRPr lang="he-IL" sz="1400" b="1" dirty="0">
              <a:solidFill>
                <a:prstClr val="black"/>
              </a:solidFill>
            </a:endParaRPr>
          </a:p>
        </p:txBody>
      </p:sp>
      <p:sp>
        <p:nvSpPr>
          <p:cNvPr id="32" name="מלבן 31"/>
          <p:cNvSpPr/>
          <p:nvPr/>
        </p:nvSpPr>
        <p:spPr>
          <a:xfrm>
            <a:off x="935258" y="2572723"/>
            <a:ext cx="1845377" cy="307777"/>
          </a:xfrm>
          <a:prstGeom prst="rect">
            <a:avLst/>
          </a:prstGeom>
        </p:spPr>
        <p:txBody>
          <a:bodyPr wrap="none">
            <a:spAutoFit/>
          </a:bodyPr>
          <a:lstStyle/>
          <a:p>
            <a:r>
              <a:rPr lang="he-IL" sz="1400" b="1" dirty="0" smtClean="0">
                <a:solidFill>
                  <a:prstClr val="black"/>
                </a:solidFill>
              </a:rPr>
              <a:t>תא אם דיפלואידי (</a:t>
            </a:r>
            <a:r>
              <a:rPr lang="en-US" sz="1400" b="1" dirty="0" smtClean="0">
                <a:solidFill>
                  <a:prstClr val="black"/>
                </a:solidFill>
              </a:rPr>
              <a:t>2n</a:t>
            </a:r>
            <a:r>
              <a:rPr lang="he-IL" sz="1400" b="1" dirty="0" smtClean="0">
                <a:solidFill>
                  <a:prstClr val="black"/>
                </a:solidFill>
              </a:rPr>
              <a:t>)</a:t>
            </a:r>
            <a:endParaRPr lang="he-IL" sz="1400" b="1" dirty="0">
              <a:solidFill>
                <a:prstClr val="black"/>
              </a:solidFill>
            </a:endParaRPr>
          </a:p>
        </p:txBody>
      </p:sp>
    </p:spTree>
    <p:extLst>
      <p:ext uri="{BB962C8B-B14F-4D97-AF65-F5344CB8AC3E}">
        <p14:creationId xmlns:p14="http://schemas.microsoft.com/office/powerpoint/2010/main" val="1001965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2875" y="554038"/>
            <a:ext cx="8501063" cy="60182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t>יש </a:t>
            </a:r>
            <a:r>
              <a:rPr lang="he-IL" dirty="0"/>
              <a:t>שתי </a:t>
            </a:r>
            <a:r>
              <a:rPr lang="he-IL" dirty="0" smtClean="0"/>
              <a:t>דרכים </a:t>
            </a:r>
            <a:r>
              <a:rPr lang="he-IL" dirty="0"/>
              <a:t>של רבייה:</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sz="1600" dirty="0" smtClean="0">
                <a:solidFill>
                  <a:prstClr val="black"/>
                </a:solidFill>
              </a:rPr>
              <a:t>* ייתכנו </a:t>
            </a:r>
            <a:r>
              <a:rPr lang="he-IL" sz="1600" dirty="0">
                <a:solidFill>
                  <a:prstClr val="black"/>
                </a:solidFill>
              </a:rPr>
              <a:t>הבדלים קטנים בחומר התורשתי בין צאצא הנוצר ברבייה </a:t>
            </a:r>
            <a:r>
              <a:rPr lang="he-IL" sz="1600" dirty="0" smtClean="0">
                <a:solidFill>
                  <a:prstClr val="black"/>
                </a:solidFill>
              </a:rPr>
              <a:t>אל</a:t>
            </a:r>
            <a:r>
              <a:rPr lang="he-IL" sz="1600" dirty="0" smtClean="0">
                <a:solidFill>
                  <a:prstClr val="black"/>
                </a:solidFill>
                <a:latin typeface="Arial"/>
                <a:cs typeface="Arial"/>
              </a:rPr>
              <a:t>־</a:t>
            </a:r>
            <a:r>
              <a:rPr lang="he-IL" sz="1600" dirty="0" smtClean="0">
                <a:solidFill>
                  <a:prstClr val="black"/>
                </a:solidFill>
              </a:rPr>
              <a:t>זוויגית </a:t>
            </a:r>
            <a:r>
              <a:rPr lang="he-IL" sz="1600" dirty="0">
                <a:solidFill>
                  <a:prstClr val="black"/>
                </a:solidFill>
              </a:rPr>
              <a:t>לבין ההורה שלו, </a:t>
            </a:r>
            <a:endParaRPr lang="he-IL" sz="1600" dirty="0" smtClean="0">
              <a:solidFill>
                <a:prstClr val="black"/>
              </a:solidFill>
            </a:endParaRPr>
          </a:p>
          <a:p>
            <a:pPr fontAlgn="auto">
              <a:spcBef>
                <a:spcPts val="0"/>
              </a:spcBef>
              <a:spcAft>
                <a:spcPts val="0"/>
              </a:spcAft>
              <a:defRPr/>
            </a:pPr>
            <a:r>
              <a:rPr lang="he-IL" sz="1600" dirty="0" smtClean="0">
                <a:solidFill>
                  <a:prstClr val="black"/>
                </a:solidFill>
              </a:rPr>
              <a:t>   הנובעים ממוטציות ב</a:t>
            </a:r>
            <a:r>
              <a:rPr lang="he-IL" sz="1600" dirty="0" smtClean="0">
                <a:solidFill>
                  <a:prstClr val="black"/>
                </a:solidFill>
                <a:latin typeface="Arial"/>
                <a:cs typeface="Arial"/>
              </a:rPr>
              <a:t>־</a:t>
            </a:r>
            <a:r>
              <a:rPr lang="en-US" sz="1600" dirty="0" smtClean="0">
                <a:solidFill>
                  <a:prstClr val="black"/>
                </a:solidFill>
              </a:rPr>
              <a:t>DNA</a:t>
            </a:r>
            <a:r>
              <a:rPr lang="he-IL" sz="1600" dirty="0">
                <a:solidFill>
                  <a:prstClr val="black"/>
                </a:solidFill>
              </a:rPr>
              <a:t>.</a:t>
            </a:r>
            <a:endParaRPr lang="he-IL" sz="1600" b="1" dirty="0">
              <a:solidFill>
                <a:srgbClr val="FF0000"/>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1CB2CFEF-FC39-4207-8903-57CE9C7925E6}" type="slidenum">
              <a:rPr lang="he-IL" smtClean="0">
                <a:solidFill>
                  <a:srgbClr val="A6A6A6"/>
                </a:solidFill>
              </a:rPr>
              <a:pPr>
                <a:defRPr/>
              </a:pPr>
              <a:t>3</a:t>
            </a:fld>
            <a:endParaRPr lang="he-IL" dirty="0" smtClean="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smtClean="0">
                <a:solidFill>
                  <a:srgbClr val="FF6600"/>
                </a:solidFill>
                <a:ea typeface="+mn-ea"/>
              </a:rPr>
              <a:t>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 לעומת רבייה זוויגית</a:t>
            </a:r>
            <a:endParaRPr lang="he-IL" sz="1800" dirty="0">
              <a:solidFill>
                <a:srgbClr val="FF6600"/>
              </a:solidFill>
            </a:endParaRPr>
          </a:p>
        </p:txBody>
      </p:sp>
      <p:graphicFrame>
        <p:nvGraphicFramePr>
          <p:cNvPr id="6" name="טבלה 5"/>
          <p:cNvGraphicFramePr>
            <a:graphicFrameLocks noGrp="1"/>
          </p:cNvGraphicFramePr>
          <p:nvPr>
            <p:extLst>
              <p:ext uri="{D42A27DB-BD31-4B8C-83A1-F6EECF244321}">
                <p14:modId xmlns:p14="http://schemas.microsoft.com/office/powerpoint/2010/main" val="114081675"/>
              </p:ext>
            </p:extLst>
          </p:nvPr>
        </p:nvGraphicFramePr>
        <p:xfrm>
          <a:off x="374650" y="981075"/>
          <a:ext cx="8215313" cy="5111489"/>
        </p:xfrm>
        <a:graphic>
          <a:graphicData uri="http://schemas.openxmlformats.org/drawingml/2006/table">
            <a:tbl>
              <a:tblPr rtl="1" firstRow="1" bandRow="1">
                <a:tableStyleId>{5940675A-B579-460E-94D1-54222C63F5DA}</a:tableStyleId>
              </a:tblPr>
              <a:tblGrid>
                <a:gridCol w="3720061"/>
                <a:gridCol w="4495252"/>
              </a:tblGrid>
              <a:tr h="448085">
                <a:tc>
                  <a:txBody>
                    <a:bodyPr/>
                    <a:lstStyle/>
                    <a:p>
                      <a:pPr rtl="1"/>
                      <a:r>
                        <a:rPr lang="he-IL" sz="1800" b="1" dirty="0" smtClean="0">
                          <a:solidFill>
                            <a:schemeClr val="accent3"/>
                          </a:solidFill>
                        </a:rPr>
                        <a:t>רבייה אל</a:t>
                      </a:r>
                      <a:r>
                        <a:rPr lang="he-IL" sz="1800" b="1" dirty="0" smtClean="0">
                          <a:solidFill>
                            <a:schemeClr val="accent3"/>
                          </a:solidFill>
                          <a:latin typeface="Arial"/>
                          <a:cs typeface="Arial"/>
                        </a:rPr>
                        <a:t>־</a:t>
                      </a:r>
                      <a:r>
                        <a:rPr lang="he-IL" sz="1800" b="1" dirty="0" smtClean="0">
                          <a:solidFill>
                            <a:schemeClr val="accent3"/>
                          </a:solidFill>
                        </a:rPr>
                        <a:t>זוויגית</a:t>
                      </a:r>
                      <a:endParaRPr lang="he-IL" sz="1800" b="1" dirty="0">
                        <a:solidFill>
                          <a:schemeClr val="accent3"/>
                        </a:solidFill>
                      </a:endParaRPr>
                    </a:p>
                  </a:txBody>
                  <a:tcPr marL="91435" marR="91435" marT="45714" marB="45714">
                    <a:solidFill>
                      <a:schemeClr val="bg2">
                        <a:lumMod val="85000"/>
                        <a:alpha val="44000"/>
                      </a:schemeClr>
                    </a:solidFill>
                  </a:tcPr>
                </a:tc>
                <a:tc>
                  <a:txBody>
                    <a:bodyPr/>
                    <a:lstStyle/>
                    <a:p>
                      <a:pPr rtl="1"/>
                      <a:r>
                        <a:rPr lang="he-IL" sz="1800" b="1" dirty="0" smtClean="0">
                          <a:solidFill>
                            <a:schemeClr val="accent3"/>
                          </a:solidFill>
                        </a:rPr>
                        <a:t>רבייה זוויגית</a:t>
                      </a:r>
                      <a:endParaRPr lang="he-IL" sz="1800" b="1" dirty="0">
                        <a:solidFill>
                          <a:schemeClr val="accent3"/>
                        </a:solidFill>
                      </a:endParaRPr>
                    </a:p>
                  </a:txBody>
                  <a:tcPr marL="91435" marR="91435" marT="45714" marB="45714">
                    <a:solidFill>
                      <a:srgbClr val="FFC000">
                        <a:alpha val="35000"/>
                      </a:srgbClr>
                    </a:solidFill>
                  </a:tcPr>
                </a:tc>
              </a:tr>
              <a:tr h="2011642">
                <a:tc>
                  <a:txBody>
                    <a:bodyPr/>
                    <a:lstStyle/>
                    <a:p>
                      <a:pPr rtl="1"/>
                      <a:r>
                        <a:rPr lang="he-IL" sz="1800" dirty="0" smtClean="0"/>
                        <a:t>לכל צאצא יש רק </a:t>
                      </a:r>
                      <a:r>
                        <a:rPr lang="he-IL" sz="1800" u="sng" dirty="0" smtClean="0"/>
                        <a:t>הורה אחד</a:t>
                      </a:r>
                      <a:r>
                        <a:rPr lang="he-IL" sz="1800" dirty="0" smtClean="0"/>
                        <a:t>, ולכן </a:t>
                      </a:r>
                    </a:p>
                    <a:p>
                      <a:pPr rtl="1"/>
                      <a:r>
                        <a:rPr lang="he-IL" sz="1800" dirty="0" smtClean="0"/>
                        <a:t>ה</a:t>
                      </a:r>
                      <a:r>
                        <a:rPr lang="he-IL" sz="1800" dirty="0" smtClean="0">
                          <a:latin typeface="Arial"/>
                          <a:cs typeface="Arial"/>
                        </a:rPr>
                        <a:t>־</a:t>
                      </a:r>
                      <a:r>
                        <a:rPr lang="en-US" sz="1800" dirty="0" smtClean="0"/>
                        <a:t>DNA</a:t>
                      </a:r>
                      <a:r>
                        <a:rPr lang="he-IL" sz="1800" dirty="0" smtClean="0"/>
                        <a:t> והתכונות התורשתיות של הצאצאים זהים ל</a:t>
                      </a:r>
                      <a:r>
                        <a:rPr lang="he-IL" sz="1800" dirty="0" smtClean="0">
                          <a:latin typeface="Arial"/>
                          <a:cs typeface="Arial"/>
                        </a:rPr>
                        <a:t>־</a:t>
                      </a:r>
                      <a:r>
                        <a:rPr lang="en-US" sz="1800" dirty="0" smtClean="0"/>
                        <a:t>DNA</a:t>
                      </a:r>
                      <a:r>
                        <a:rPr lang="he-IL" sz="1800" dirty="0" smtClean="0"/>
                        <a:t>* ולתכונות התורשתיות של ההורה.</a:t>
                      </a:r>
                    </a:p>
                    <a:p>
                      <a:pPr rtl="1"/>
                      <a:endParaRPr lang="he-IL" sz="1800" dirty="0" smtClean="0"/>
                    </a:p>
                    <a:p>
                      <a:pPr rtl="1"/>
                      <a:endParaRPr lang="he-IL" sz="1800" kern="1200" dirty="0" smtClean="0"/>
                    </a:p>
                    <a:p>
                      <a:pPr rtl="1"/>
                      <a:r>
                        <a:rPr lang="he-IL" sz="1800" u="sng" kern="1200" dirty="0" smtClean="0"/>
                        <a:t>הצאצאים זהים</a:t>
                      </a:r>
                      <a:r>
                        <a:rPr lang="he-IL" sz="1800" u="none" kern="1200" dirty="0" smtClean="0"/>
                        <a:t> </a:t>
                      </a:r>
                      <a:r>
                        <a:rPr lang="he-IL" sz="1800" kern="1200" dirty="0" smtClean="0"/>
                        <a:t>אלו לאלו.</a:t>
                      </a:r>
                      <a:endParaRPr lang="he-IL" sz="1800" kern="1200" dirty="0">
                        <a:solidFill>
                          <a:schemeClr val="dk1"/>
                        </a:solidFill>
                        <a:latin typeface="+mn-lt"/>
                        <a:ea typeface="+mn-ea"/>
                        <a:cs typeface="+mn-cs"/>
                      </a:endParaRPr>
                    </a:p>
                  </a:txBody>
                  <a:tcPr marL="91435" marR="91435" marT="45714" marB="45714">
                    <a:solidFill>
                      <a:schemeClr val="bg2">
                        <a:lumMod val="85000"/>
                        <a:alpha val="44000"/>
                      </a:schemeClr>
                    </a:solidFill>
                  </a:tcPr>
                </a:tc>
                <a:tc>
                  <a:txBody>
                    <a:bodyPr/>
                    <a:lstStyle/>
                    <a:p>
                      <a:pPr rtl="1"/>
                      <a:r>
                        <a:rPr lang="he-IL" sz="1800" dirty="0" smtClean="0">
                          <a:solidFill>
                            <a:schemeClr val="tx1"/>
                          </a:solidFill>
                        </a:rPr>
                        <a:t>לכל צאצא יש </a:t>
                      </a:r>
                      <a:r>
                        <a:rPr lang="he-IL" sz="1800" u="sng" dirty="0" smtClean="0">
                          <a:solidFill>
                            <a:schemeClr val="tx1"/>
                          </a:solidFill>
                        </a:rPr>
                        <a:t>שני הורים</a:t>
                      </a:r>
                      <a:r>
                        <a:rPr lang="he-IL" sz="1800" dirty="0" smtClean="0">
                          <a:solidFill>
                            <a:schemeClr val="tx1"/>
                          </a:solidFill>
                        </a:rPr>
                        <a:t>, </a:t>
                      </a:r>
                      <a:r>
                        <a:rPr lang="he-IL" sz="1800" kern="1200" dirty="0" smtClean="0">
                          <a:solidFill>
                            <a:schemeClr val="tx1"/>
                          </a:solidFill>
                        </a:rPr>
                        <a:t>לפיכך ה</a:t>
                      </a:r>
                      <a:r>
                        <a:rPr lang="he-IL" sz="1800" kern="1200" dirty="0" smtClean="0">
                          <a:solidFill>
                            <a:schemeClr val="tx1"/>
                          </a:solidFill>
                          <a:latin typeface="Arial"/>
                          <a:cs typeface="Arial"/>
                        </a:rPr>
                        <a:t>־</a:t>
                      </a:r>
                      <a:r>
                        <a:rPr lang="en-US" sz="1800" dirty="0" smtClean="0">
                          <a:solidFill>
                            <a:schemeClr val="tx1"/>
                          </a:solidFill>
                        </a:rPr>
                        <a:t>DNA</a:t>
                      </a:r>
                      <a:r>
                        <a:rPr lang="he-IL" sz="1800" dirty="0" smtClean="0">
                          <a:solidFill>
                            <a:schemeClr val="tx1"/>
                          </a:solidFill>
                        </a:rPr>
                        <a:t> והתכונות התורשתיות של כל צאצא הם תוצאה של ערבוב בין שני "מקורות", ולכן הם שונים </a:t>
                      </a:r>
                      <a:r>
                        <a:rPr lang="he-IL" sz="1800" kern="1200" dirty="0" smtClean="0">
                          <a:solidFill>
                            <a:schemeClr val="tx1"/>
                          </a:solidFill>
                        </a:rPr>
                        <a:t>מן </a:t>
                      </a:r>
                      <a:r>
                        <a:rPr lang="en-US" sz="1800" kern="1200" dirty="0" smtClean="0">
                          <a:solidFill>
                            <a:schemeClr val="tx1"/>
                          </a:solidFill>
                        </a:rPr>
                        <a:t/>
                      </a:r>
                      <a:br>
                        <a:rPr lang="en-US" sz="1800" kern="1200" dirty="0" smtClean="0">
                          <a:solidFill>
                            <a:schemeClr val="tx1"/>
                          </a:solidFill>
                        </a:rPr>
                      </a:br>
                      <a:r>
                        <a:rPr lang="he-IL" sz="1800" kern="1200" dirty="0" smtClean="0">
                          <a:solidFill>
                            <a:schemeClr val="tx1"/>
                          </a:solidFill>
                        </a:rPr>
                        <a:t>ה</a:t>
                      </a:r>
                      <a:r>
                        <a:rPr lang="he-IL" sz="1800" kern="1200" dirty="0" smtClean="0">
                          <a:solidFill>
                            <a:schemeClr val="tx1"/>
                          </a:solidFill>
                          <a:latin typeface="Arial"/>
                          <a:cs typeface="Arial"/>
                        </a:rPr>
                        <a:t>־</a:t>
                      </a:r>
                      <a:r>
                        <a:rPr lang="en-US" sz="1800" kern="1200" dirty="0" smtClean="0">
                          <a:solidFill>
                            <a:schemeClr val="tx1"/>
                          </a:solidFill>
                        </a:rPr>
                        <a:t>DNA</a:t>
                      </a:r>
                      <a:r>
                        <a:rPr lang="he-IL" sz="1800" kern="1200" dirty="0" smtClean="0">
                          <a:solidFill>
                            <a:schemeClr val="tx1"/>
                          </a:solidFill>
                        </a:rPr>
                        <a:t> </a:t>
                      </a:r>
                      <a:r>
                        <a:rPr lang="he-IL" sz="1800" dirty="0" smtClean="0">
                          <a:solidFill>
                            <a:schemeClr val="tx1"/>
                          </a:solidFill>
                        </a:rPr>
                        <a:t>והתכונות התורשתיות של ההורים ושל הצאצאים האחרים של אותם ההורים.</a:t>
                      </a:r>
                      <a:endParaRPr lang="he-IL" sz="1800" kern="1200" dirty="0" smtClean="0">
                        <a:solidFill>
                          <a:schemeClr val="tx1"/>
                        </a:solidFill>
                      </a:endParaRPr>
                    </a:p>
                    <a:p>
                      <a:pPr rtl="1"/>
                      <a:endParaRPr lang="he-IL" sz="1800" kern="1200" dirty="0" smtClean="0">
                        <a:solidFill>
                          <a:schemeClr val="tx1"/>
                        </a:solidFill>
                      </a:endParaRPr>
                    </a:p>
                    <a:p>
                      <a:pPr rtl="1"/>
                      <a:r>
                        <a:rPr lang="he-IL" sz="1800" u="sng" kern="1200" dirty="0" smtClean="0">
                          <a:solidFill>
                            <a:schemeClr val="tx1"/>
                          </a:solidFill>
                        </a:rPr>
                        <a:t>הצאצאים שונים</a:t>
                      </a:r>
                      <a:r>
                        <a:rPr lang="he-IL" sz="1800" u="none" kern="1200" dirty="0" smtClean="0">
                          <a:solidFill>
                            <a:schemeClr val="tx1"/>
                          </a:solidFill>
                        </a:rPr>
                        <a:t> </a:t>
                      </a:r>
                      <a:r>
                        <a:rPr lang="he-IL" sz="1800" kern="1200" dirty="0" smtClean="0">
                          <a:solidFill>
                            <a:schemeClr val="tx1"/>
                          </a:solidFill>
                        </a:rPr>
                        <a:t>אלו מאלו.</a:t>
                      </a:r>
                      <a:endParaRPr lang="he-IL" sz="1800" kern="1200" dirty="0">
                        <a:solidFill>
                          <a:schemeClr val="tx1"/>
                        </a:solidFill>
                        <a:latin typeface="+mn-lt"/>
                        <a:ea typeface="+mn-ea"/>
                        <a:cs typeface="+mn-cs"/>
                      </a:endParaRPr>
                    </a:p>
                  </a:txBody>
                  <a:tcPr marL="91435" marR="91435" marT="45714" marB="45714">
                    <a:solidFill>
                      <a:srgbClr val="FFC000">
                        <a:alpha val="35000"/>
                      </a:srgbClr>
                    </a:solidFill>
                  </a:tcPr>
                </a:tc>
              </a:tr>
              <a:tr h="1463009">
                <a:tc>
                  <a:txBody>
                    <a:bodyPr/>
                    <a:lstStyle/>
                    <a:p>
                      <a:pPr indent="0" rtl="1">
                        <a:lnSpc>
                          <a:spcPct val="100000"/>
                        </a:lnSpc>
                      </a:pPr>
                      <a:r>
                        <a:rPr lang="he-IL" sz="1800" kern="1200" dirty="0" smtClean="0"/>
                        <a:t>אופיינית ל...</a:t>
                      </a:r>
                      <a:endParaRPr lang="he-IL" sz="1800" dirty="0" smtClean="0"/>
                    </a:p>
                    <a:p>
                      <a:pPr lvl="0" indent="0" fontAlgn="auto">
                        <a:lnSpc>
                          <a:spcPct val="100000"/>
                        </a:lnSpc>
                        <a:spcBef>
                          <a:spcPts val="0"/>
                        </a:spcBef>
                        <a:spcAft>
                          <a:spcPts val="0"/>
                        </a:spcAft>
                        <a:buClr>
                          <a:schemeClr val="accent3"/>
                        </a:buClr>
                        <a:buFont typeface="Arial" pitchFamily="34" charset="0"/>
                        <a:buChar char="•"/>
                        <a:defRPr/>
                      </a:pPr>
                      <a:r>
                        <a:rPr lang="he-IL" sz="1800" dirty="0" smtClean="0"/>
                        <a:t> </a:t>
                      </a:r>
                      <a:r>
                        <a:rPr lang="he-IL" sz="1800" kern="1200" dirty="0" smtClean="0"/>
                        <a:t>חיידקים ויצורים חד</a:t>
                      </a:r>
                      <a:r>
                        <a:rPr lang="he-IL" sz="1800" kern="1200" dirty="0" smtClean="0">
                          <a:latin typeface="Arial"/>
                          <a:cs typeface="Arial"/>
                        </a:rPr>
                        <a:t>־</a:t>
                      </a:r>
                      <a:r>
                        <a:rPr lang="he-IL" sz="1800" kern="1200" dirty="0" smtClean="0"/>
                        <a:t>תאיים כגון סנדלית.</a:t>
                      </a:r>
                    </a:p>
                    <a:p>
                      <a:pPr lvl="0" indent="0" fontAlgn="auto">
                        <a:lnSpc>
                          <a:spcPct val="100000"/>
                        </a:lnSpc>
                        <a:spcBef>
                          <a:spcPts val="0"/>
                        </a:spcBef>
                        <a:spcAft>
                          <a:spcPts val="0"/>
                        </a:spcAft>
                        <a:buClr>
                          <a:schemeClr val="accent3"/>
                        </a:buClr>
                        <a:buFont typeface="Arial" pitchFamily="34" charset="0"/>
                        <a:buChar char="•"/>
                        <a:defRPr/>
                      </a:pPr>
                      <a:r>
                        <a:rPr lang="he-IL" sz="1800" kern="1200" dirty="0" smtClean="0"/>
                        <a:t> אורגניזמים רב</a:t>
                      </a:r>
                      <a:r>
                        <a:rPr lang="he-IL" sz="1800" kern="1200" dirty="0" smtClean="0">
                          <a:latin typeface="Arial"/>
                          <a:cs typeface="Arial"/>
                        </a:rPr>
                        <a:t>־</a:t>
                      </a:r>
                      <a:r>
                        <a:rPr lang="he-IL" sz="1800" kern="1200" dirty="0" smtClean="0"/>
                        <a:t>תאיים כגון:</a:t>
                      </a:r>
                    </a:p>
                    <a:p>
                      <a:pPr marL="0" indent="0" rtl="1">
                        <a:lnSpc>
                          <a:spcPct val="100000"/>
                        </a:lnSpc>
                        <a:buFont typeface="Wingdings" pitchFamily="2" charset="2"/>
                        <a:buNone/>
                      </a:pPr>
                      <a:r>
                        <a:rPr lang="he-IL" sz="1800" kern="1200" dirty="0" smtClean="0"/>
                        <a:t>פטריות, צמחים שונים ומינים מעטים של בעלי חיים.</a:t>
                      </a:r>
                      <a:endParaRPr lang="he-IL" sz="1800" kern="1200" dirty="0">
                        <a:solidFill>
                          <a:prstClr val="black"/>
                        </a:solidFill>
                        <a:latin typeface="+mn-lt"/>
                        <a:ea typeface="+mn-ea"/>
                        <a:cs typeface="+mn-cs"/>
                      </a:endParaRPr>
                    </a:p>
                  </a:txBody>
                  <a:tcPr marL="91435" marR="91435" marT="45714" marB="45714">
                    <a:solidFill>
                      <a:schemeClr val="bg2">
                        <a:lumMod val="85000"/>
                        <a:alpha val="44000"/>
                      </a:schemeClr>
                    </a:solidFill>
                  </a:tcPr>
                </a:tc>
                <a:tc>
                  <a:txBody>
                    <a:bodyPr/>
                    <a:lstStyle/>
                    <a:p>
                      <a:pPr rtl="1"/>
                      <a:r>
                        <a:rPr lang="he-IL" sz="1800" u="none" kern="1200" dirty="0" smtClean="0">
                          <a:solidFill>
                            <a:schemeClr val="tx1"/>
                          </a:solidFill>
                        </a:rPr>
                        <a:t>אופיינית ל...</a:t>
                      </a:r>
                    </a:p>
                    <a:p>
                      <a:pPr rtl="1"/>
                      <a:r>
                        <a:rPr lang="he-IL" sz="1800" u="none" kern="1200" dirty="0" smtClean="0">
                          <a:solidFill>
                            <a:schemeClr val="tx1"/>
                          </a:solidFill>
                        </a:rPr>
                        <a:t>רוב מיני האורגניזמים הרב</a:t>
                      </a:r>
                      <a:r>
                        <a:rPr lang="he-IL" sz="1800" u="none" kern="1200" dirty="0" smtClean="0">
                          <a:solidFill>
                            <a:schemeClr val="tx1"/>
                          </a:solidFill>
                          <a:latin typeface="Arial"/>
                          <a:cs typeface="Arial"/>
                        </a:rPr>
                        <a:t>־</a:t>
                      </a:r>
                      <a:r>
                        <a:rPr lang="he-IL" sz="1800" u="none" kern="1200" dirty="0" smtClean="0">
                          <a:solidFill>
                            <a:schemeClr val="tx1"/>
                          </a:solidFill>
                        </a:rPr>
                        <a:t>תאיים </a:t>
                      </a:r>
                      <a:r>
                        <a:rPr lang="he-IL" sz="1800" dirty="0" smtClean="0">
                          <a:solidFill>
                            <a:schemeClr val="tx1"/>
                          </a:solidFill>
                        </a:rPr>
                        <a:t>ובהם צמחים, רוב בעלי החיים</a:t>
                      </a:r>
                      <a:r>
                        <a:rPr lang="he-IL" sz="1800" baseline="0" dirty="0" smtClean="0">
                          <a:solidFill>
                            <a:schemeClr val="tx1"/>
                          </a:solidFill>
                        </a:rPr>
                        <a:t> ו</a:t>
                      </a:r>
                      <a:r>
                        <a:rPr lang="he-IL" sz="1800" dirty="0" smtClean="0">
                          <a:solidFill>
                            <a:schemeClr val="tx1"/>
                          </a:solidFill>
                        </a:rPr>
                        <a:t>בהם גם האדם.</a:t>
                      </a:r>
                      <a:endParaRPr lang="he-IL" sz="1800" dirty="0">
                        <a:solidFill>
                          <a:schemeClr val="tx1"/>
                        </a:solidFill>
                      </a:endParaRPr>
                    </a:p>
                  </a:txBody>
                  <a:tcPr marL="91435" marR="91435" marT="45714" marB="45714">
                    <a:solidFill>
                      <a:srgbClr val="FFC000">
                        <a:alpha val="35000"/>
                      </a:srgbClr>
                    </a:solidFill>
                  </a:tcPr>
                </a:tc>
              </a:tr>
              <a:tr h="91437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dirty="0" smtClean="0"/>
                        <a:t>הבסיס התאי של הרבייה האל</a:t>
                      </a:r>
                      <a:r>
                        <a:rPr lang="he-IL" sz="1800" dirty="0" smtClean="0">
                          <a:latin typeface="Arial"/>
                          <a:cs typeface="Arial"/>
                        </a:rPr>
                        <a:t>־</a:t>
                      </a:r>
                      <a:r>
                        <a:rPr lang="he-IL" sz="1800" dirty="0" smtClean="0"/>
                        <a:t>זוויגית הוא</a:t>
                      </a:r>
                      <a:r>
                        <a:rPr lang="he-IL" sz="1800" baseline="0" dirty="0" smtClean="0"/>
                        <a:t> </a:t>
                      </a:r>
                      <a:r>
                        <a:rPr lang="he-IL" sz="1800" dirty="0" smtClean="0"/>
                        <a:t>תהליך </a:t>
                      </a:r>
                      <a:r>
                        <a:rPr lang="he-IL" sz="1800" u="sng" dirty="0" smtClean="0"/>
                        <a:t>המיטוזה</a:t>
                      </a:r>
                      <a:r>
                        <a:rPr lang="he-IL" sz="1800" dirty="0" smtClean="0"/>
                        <a:t>.</a:t>
                      </a:r>
                      <a:endParaRPr lang="he-IL" sz="1800" dirty="0" smtClean="0">
                        <a:solidFill>
                          <a:prstClr val="black"/>
                        </a:solidFill>
                      </a:endParaRPr>
                    </a:p>
                  </a:txBody>
                  <a:tcPr marL="91435" marR="91435" marT="45714" marB="45714">
                    <a:solidFill>
                      <a:schemeClr val="bg2">
                        <a:lumMod val="85000"/>
                        <a:alpha val="44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dirty="0" smtClean="0">
                          <a:solidFill>
                            <a:schemeClr val="tx1"/>
                          </a:solidFill>
                        </a:rPr>
                        <a:t>הבסיס התאי של הרבייה הזוויגית הוא תהליך </a:t>
                      </a:r>
                      <a:r>
                        <a:rPr lang="he-IL" sz="1800" u="sng" dirty="0" smtClean="0">
                          <a:solidFill>
                            <a:schemeClr val="tx1"/>
                          </a:solidFill>
                        </a:rPr>
                        <a:t>המיוזה</a:t>
                      </a:r>
                      <a:r>
                        <a:rPr lang="he-IL" sz="1800" dirty="0" smtClean="0">
                          <a:solidFill>
                            <a:schemeClr val="tx1"/>
                          </a:solidFill>
                        </a:rPr>
                        <a:t> וכן התלכדות תאי הרבייה</a:t>
                      </a:r>
                      <a:r>
                        <a:rPr lang="he-IL" sz="1800" baseline="0" dirty="0" smtClean="0">
                          <a:solidFill>
                            <a:schemeClr val="tx1"/>
                          </a:solidFill>
                        </a:rPr>
                        <a:t> (הגמטות) </a:t>
                      </a:r>
                      <a:r>
                        <a:rPr lang="he-IL" sz="1800" kern="1200" baseline="0" dirty="0" smtClean="0">
                          <a:solidFill>
                            <a:schemeClr val="tx1"/>
                          </a:solidFill>
                        </a:rPr>
                        <a:t>בתהליך ההפריה.</a:t>
                      </a:r>
                      <a:endParaRPr lang="he-IL" sz="1800" kern="1200" baseline="0" dirty="0" smtClean="0">
                        <a:solidFill>
                          <a:schemeClr val="tx1"/>
                        </a:solidFill>
                        <a:latin typeface="+mn-lt"/>
                        <a:ea typeface="+mn-ea"/>
                        <a:cs typeface="+mn-cs"/>
                      </a:endParaRPr>
                    </a:p>
                  </a:txBody>
                  <a:tcPr marL="91435" marR="91435" marT="45714" marB="45714">
                    <a:solidFill>
                      <a:srgbClr val="FFC000">
                        <a:alpha val="35000"/>
                      </a:srgbClr>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513" y="286618"/>
            <a:ext cx="8215312"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0B81905-9314-4EDC-B240-401C04E3B12F}" type="slidenum">
              <a:rPr lang="he-IL" smtClean="0"/>
              <a:pPr fontAlgn="base">
                <a:spcBef>
                  <a:spcPct val="0"/>
                </a:spcBef>
                <a:spcAft>
                  <a:spcPct val="0"/>
                </a:spcAft>
                <a:defRPr/>
              </a:pPr>
              <a:t>30</a:t>
            </a:fld>
            <a:endParaRPr lang="he-IL" dirty="0" smtClean="0"/>
          </a:p>
        </p:txBody>
      </p:sp>
      <p:sp>
        <p:nvSpPr>
          <p:cNvPr id="56324" name="כותרת 5"/>
          <p:cNvSpPr>
            <a:spLocks noGrp="1"/>
          </p:cNvSpPr>
          <p:nvPr>
            <p:ph type="ctrTitle"/>
          </p:nvPr>
        </p:nvSpPr>
        <p:spPr bwMode="auto">
          <a:xfrm>
            <a:off x="330200" y="-44450"/>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שלבי המיוזה</a:t>
            </a:r>
            <a:endParaRPr lang="he-IL" sz="1800" dirty="0" smtClean="0"/>
          </a:p>
        </p:txBody>
      </p:sp>
      <p:grpSp>
        <p:nvGrpSpPr>
          <p:cNvPr id="56327" name="קבוצה 1"/>
          <p:cNvGrpSpPr>
            <a:grpSpLocks/>
          </p:cNvGrpSpPr>
          <p:nvPr/>
        </p:nvGrpSpPr>
        <p:grpSpPr bwMode="auto">
          <a:xfrm>
            <a:off x="-127594" y="761312"/>
            <a:ext cx="5419674" cy="6196079"/>
            <a:chOff x="599380" y="762007"/>
            <a:chExt cx="5419676" cy="6195867"/>
          </a:xfrm>
        </p:grpSpPr>
        <p:sp>
          <p:nvSpPr>
            <p:cNvPr id="12" name="TextBox 11"/>
            <p:cNvSpPr txBox="1"/>
            <p:nvPr/>
          </p:nvSpPr>
          <p:spPr>
            <a:xfrm>
              <a:off x="1652504" y="762007"/>
              <a:ext cx="1279525" cy="647678"/>
            </a:xfrm>
            <a:prstGeom prst="rect">
              <a:avLst/>
            </a:prstGeom>
            <a:noFill/>
            <a:ln w="22225">
              <a:noFill/>
            </a:ln>
            <a:effectLst>
              <a:outerShdw sx="101000" sy="101000" algn="ctr" rotWithShape="0">
                <a:schemeClr val="bg1">
                  <a:lumMod val="75000"/>
                </a:schemeClr>
              </a:outerShdw>
            </a:effectLst>
          </p:spPr>
          <p:txBody>
            <a:bodyPr/>
            <a:lstStyle/>
            <a:p>
              <a:pPr>
                <a:defRPr/>
              </a:pPr>
              <a:r>
                <a:rPr lang="he-IL" sz="1400" b="1" dirty="0">
                  <a:solidFill>
                    <a:prstClr val="black"/>
                  </a:solidFill>
                </a:rPr>
                <a:t>תא האם</a:t>
              </a:r>
            </a:p>
          </p:txBody>
        </p:sp>
        <p:sp>
          <p:nvSpPr>
            <p:cNvPr id="13" name="TextBox 12"/>
            <p:cNvSpPr txBox="1"/>
            <p:nvPr/>
          </p:nvSpPr>
          <p:spPr>
            <a:xfrm>
              <a:off x="599380" y="3484966"/>
              <a:ext cx="1819275" cy="520682"/>
            </a:xfrm>
            <a:prstGeom prst="rect">
              <a:avLst/>
            </a:prstGeom>
            <a:noFill/>
            <a:ln w="22225">
              <a:noFill/>
            </a:ln>
            <a:effectLst>
              <a:outerShdw sx="101000" sy="101000" algn="ctr" rotWithShape="0">
                <a:schemeClr val="bg1">
                  <a:lumMod val="75000"/>
                </a:schemeClr>
              </a:outerShdw>
            </a:effectLst>
          </p:spPr>
          <p:txBody>
            <a:bodyPr/>
            <a:lstStyle/>
            <a:p>
              <a:pPr>
                <a:defRPr/>
              </a:pPr>
              <a:r>
                <a:rPr lang="he-IL" sz="1400" b="1" dirty="0">
                  <a:solidFill>
                    <a:prstClr val="black"/>
                  </a:solidFill>
                </a:rPr>
                <a:t>התאים שנוצרו </a:t>
              </a:r>
              <a:r>
                <a:rPr lang="he-IL" sz="1400" b="1" dirty="0" smtClean="0">
                  <a:solidFill>
                    <a:prstClr val="black"/>
                  </a:solidFill>
                </a:rPr>
                <a:t>לאחר</a:t>
              </a:r>
            </a:p>
            <a:p>
              <a:pPr>
                <a:defRPr/>
              </a:pPr>
              <a:r>
                <a:rPr lang="he-IL" sz="1400" b="1" dirty="0" smtClean="0">
                  <a:solidFill>
                    <a:prstClr val="black"/>
                  </a:solidFill>
                </a:rPr>
                <a:t> </a:t>
              </a:r>
              <a:r>
                <a:rPr lang="he-IL" sz="1400" b="1" dirty="0">
                  <a:solidFill>
                    <a:prstClr val="black"/>
                  </a:solidFill>
                </a:rPr>
                <a:t>החלוקה הראשונה</a:t>
              </a:r>
            </a:p>
          </p:txBody>
        </p:sp>
        <p:sp>
          <p:nvSpPr>
            <p:cNvPr id="14" name="TextBox 13"/>
            <p:cNvSpPr txBox="1"/>
            <p:nvPr/>
          </p:nvSpPr>
          <p:spPr>
            <a:xfrm>
              <a:off x="1008905" y="6443542"/>
              <a:ext cx="5010151" cy="514332"/>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sz="1400" b="1" dirty="0">
                  <a:solidFill>
                    <a:prstClr val="black"/>
                  </a:solidFill>
                </a:rPr>
                <a:t>התאים שנוצרו לאחר החלוקה השנייה</a:t>
              </a:r>
            </a:p>
          </p:txBody>
        </p:sp>
      </p:grpSp>
      <p:sp>
        <p:nvSpPr>
          <p:cNvPr id="15" name="Slide Number Placeholder 8"/>
          <p:cNvSpPr txBox="1">
            <a:spLocks/>
          </p:cNvSpPr>
          <p:nvPr/>
        </p:nvSpPr>
        <p:spPr bwMode="auto">
          <a:xfrm>
            <a:off x="-1548680" y="6520258"/>
            <a:ext cx="526455"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B0B129F6-A4EC-4E83-9C6A-FFAF8E533B25}" type="slidenum">
              <a:rPr lang="he-IL" sz="1100" smtClean="0">
                <a:solidFill>
                  <a:prstClr val="white">
                    <a:lumMod val="75000"/>
                  </a:prstClr>
                </a:solidFill>
              </a:rPr>
              <a:pPr fontAlgn="base">
                <a:spcBef>
                  <a:spcPct val="0"/>
                </a:spcBef>
                <a:spcAft>
                  <a:spcPct val="0"/>
                </a:spcAft>
                <a:defRPr/>
              </a:pPr>
              <a:t>30</a:t>
            </a:fld>
            <a:endParaRPr lang="he-IL" sz="1100" dirty="0" smtClean="0">
              <a:solidFill>
                <a:prstClr val="white">
                  <a:lumMod val="75000"/>
                </a:prstClr>
              </a:solidFill>
            </a:endParaRPr>
          </a:p>
        </p:txBody>
      </p:sp>
      <p:grpSp>
        <p:nvGrpSpPr>
          <p:cNvPr id="6" name="קבוצה 5"/>
          <p:cNvGrpSpPr/>
          <p:nvPr/>
        </p:nvGrpSpPr>
        <p:grpSpPr>
          <a:xfrm>
            <a:off x="208756" y="382860"/>
            <a:ext cx="8755732" cy="6142484"/>
            <a:chOff x="208756" y="310852"/>
            <a:chExt cx="8755732" cy="6142484"/>
          </a:xfrm>
        </p:grpSpPr>
        <p:sp>
          <p:nvSpPr>
            <p:cNvPr id="8" name="TextBox 7"/>
            <p:cNvSpPr txBox="1"/>
            <p:nvPr/>
          </p:nvSpPr>
          <p:spPr>
            <a:xfrm>
              <a:off x="5435600" y="598488"/>
              <a:ext cx="3528888" cy="102106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b="1" dirty="0">
                <a:solidFill>
                  <a:prstClr val="black">
                    <a:lumMod val="50000"/>
                    <a:lumOff val="50000"/>
                  </a:prstClr>
                </a:solidFill>
                <a:latin typeface="Arial"/>
                <a:cs typeface="Arial"/>
              </a:endParaRPr>
            </a:p>
          </p:txBody>
        </p:sp>
        <p:sp>
          <p:nvSpPr>
            <p:cNvPr id="26" name="TextBox 25"/>
            <p:cNvSpPr txBox="1"/>
            <p:nvPr/>
          </p:nvSpPr>
          <p:spPr>
            <a:xfrm>
              <a:off x="4357688" y="550863"/>
              <a:ext cx="4494212" cy="576103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נתאר את התהליך </a:t>
              </a:r>
              <a:r>
                <a:rPr lang="he-IL" u="sng" dirty="0">
                  <a:solidFill>
                    <a:prstClr val="black"/>
                  </a:solidFill>
                </a:rPr>
                <a:t>בקיצור</a:t>
              </a:r>
              <a:r>
                <a:rPr lang="he-IL" dirty="0">
                  <a:solidFill>
                    <a:prstClr val="black"/>
                  </a:solidFill>
                </a:rPr>
                <a:t>:</a:t>
              </a:r>
            </a:p>
            <a:p>
              <a:pPr>
                <a:defRPr/>
              </a:pPr>
              <a:endParaRPr lang="he-IL" u="sng" dirty="0">
                <a:solidFill>
                  <a:prstClr val="black"/>
                </a:solidFill>
              </a:endParaRPr>
            </a:p>
            <a:p>
              <a:pPr>
                <a:defRPr/>
              </a:pPr>
              <a:endParaRPr lang="he-IL" u="sng" dirty="0">
                <a:solidFill>
                  <a:prstClr val="black"/>
                </a:solidFill>
              </a:endParaRPr>
            </a:p>
            <a:p>
              <a:pPr>
                <a:defRPr/>
              </a:pPr>
              <a:endParaRPr lang="he-IL" u="sng" dirty="0" smtClean="0">
                <a:solidFill>
                  <a:prstClr val="black"/>
                </a:solidFill>
              </a:endParaRPr>
            </a:p>
            <a:p>
              <a:pPr>
                <a:defRPr/>
              </a:pPr>
              <a:endParaRPr lang="he-IL" u="sng" dirty="0">
                <a:solidFill>
                  <a:prstClr val="black"/>
                </a:solidFill>
              </a:endParaRPr>
            </a:p>
            <a:p>
              <a:pPr>
                <a:defRPr/>
              </a:pPr>
              <a:endParaRPr lang="he-IL" u="sng" dirty="0" smtClean="0">
                <a:solidFill>
                  <a:prstClr val="black"/>
                </a:solidFill>
              </a:endParaRPr>
            </a:p>
            <a:p>
              <a:pPr>
                <a:defRPr/>
              </a:pPr>
              <a:endParaRPr lang="he-IL" u="sng" dirty="0">
                <a:solidFill>
                  <a:prstClr val="black"/>
                </a:solidFill>
              </a:endParaRPr>
            </a:p>
            <a:p>
              <a:pPr>
                <a:defRPr/>
              </a:pPr>
              <a:endParaRPr lang="he-IL" dirty="0">
                <a:solidFill>
                  <a:prstClr val="black"/>
                </a:solidFill>
              </a:endParaRPr>
            </a:p>
            <a:p>
              <a:pPr>
                <a:defRPr/>
              </a:pPr>
              <a:endParaRPr lang="he-IL" b="1" dirty="0">
                <a:solidFill>
                  <a:prstClr val="black"/>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9320" y="1776440"/>
              <a:ext cx="1416576" cy="134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055" y="310852"/>
              <a:ext cx="1430841" cy="130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046" y="3320915"/>
              <a:ext cx="1374778" cy="126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3449" y="3320915"/>
              <a:ext cx="1250519" cy="126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קבוצה 20"/>
            <p:cNvGrpSpPr/>
            <p:nvPr/>
          </p:nvGrpSpPr>
          <p:grpSpPr>
            <a:xfrm>
              <a:off x="208756" y="5126810"/>
              <a:ext cx="5947419" cy="1326526"/>
              <a:chOff x="1434832" y="4224372"/>
              <a:chExt cx="5604866" cy="1272551"/>
            </a:xfrm>
          </p:grpSpPr>
          <p:pic>
            <p:nvPicPr>
              <p:cNvPr id="2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4832" y="4230098"/>
                <a:ext cx="28384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3282" y="4224372"/>
                <a:ext cx="2766416" cy="127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הסבר מלבני 1"/>
            <p:cNvSpPr/>
            <p:nvPr/>
          </p:nvSpPr>
          <p:spPr>
            <a:xfrm>
              <a:off x="4575112" y="2303833"/>
              <a:ext cx="4315682" cy="1195360"/>
            </a:xfrm>
            <a:prstGeom prst="wedgeRectCallout">
              <a:avLst>
                <a:gd name="adj1" fmla="val -70696"/>
                <a:gd name="adj2" fmla="val 2374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3" name="מלבן 2"/>
            <p:cNvSpPr/>
            <p:nvPr/>
          </p:nvSpPr>
          <p:spPr>
            <a:xfrm>
              <a:off x="4139381" y="2348002"/>
              <a:ext cx="4712519" cy="1169551"/>
            </a:xfrm>
            <a:prstGeom prst="rect">
              <a:avLst/>
            </a:prstGeom>
          </p:spPr>
          <p:txBody>
            <a:bodyPr wrap="square">
              <a:spAutoFit/>
            </a:bodyPr>
            <a:lstStyle/>
            <a:p>
              <a:pPr>
                <a:defRPr/>
              </a:pPr>
              <a:r>
                <a:rPr lang="he-IL" u="sng" dirty="0">
                  <a:solidFill>
                    <a:prstClr val="black"/>
                  </a:solidFill>
                </a:rPr>
                <a:t>חלוקה ראשונה </a:t>
              </a:r>
            </a:p>
            <a:p>
              <a:pPr>
                <a:defRPr/>
              </a:pPr>
              <a:r>
                <a:rPr lang="he-IL" dirty="0">
                  <a:solidFill>
                    <a:prstClr val="black"/>
                  </a:solidFill>
                </a:rPr>
                <a:t>ה</a:t>
              </a:r>
              <a:r>
                <a:rPr lang="he-IL" dirty="0"/>
                <a:t>כרומוזומים </a:t>
              </a:r>
              <a:r>
                <a:rPr lang="he-IL" dirty="0" smtClean="0"/>
                <a:t>ההומולוגים </a:t>
              </a:r>
              <a:r>
                <a:rPr lang="he-IL" dirty="0"/>
                <a:t>מסתדרים זה </a:t>
              </a:r>
              <a:r>
                <a:rPr lang="he-IL" dirty="0" smtClean="0"/>
                <a:t>לצד </a:t>
              </a:r>
              <a:r>
                <a:rPr lang="he-IL" dirty="0"/>
                <a:t>זה.</a:t>
              </a:r>
            </a:p>
            <a:p>
              <a:pPr>
                <a:defRPr/>
              </a:pPr>
              <a:r>
                <a:rPr lang="he-IL" sz="1400" dirty="0" smtClean="0"/>
                <a:t>לעתים קרובות בשלב </a:t>
              </a:r>
              <a:r>
                <a:rPr lang="he-IL" sz="1400" dirty="0" smtClean="0">
                  <a:solidFill>
                    <a:prstClr val="black"/>
                  </a:solidFill>
                </a:rPr>
                <a:t>זה חל שחלוף </a:t>
              </a:r>
              <a:r>
                <a:rPr lang="he-IL" sz="1400" dirty="0">
                  <a:solidFill>
                    <a:prstClr val="black"/>
                  </a:solidFill>
                </a:rPr>
                <a:t>(נעסוק בכך בהמשך).</a:t>
              </a:r>
            </a:p>
            <a:p>
              <a:pPr>
                <a:defRPr/>
              </a:pPr>
              <a:r>
                <a:rPr lang="he-IL" dirty="0" smtClean="0">
                  <a:solidFill>
                    <a:prstClr val="black"/>
                  </a:solidFill>
                </a:rPr>
                <a:t>חלה </a:t>
              </a:r>
              <a:r>
                <a:rPr lang="he-IL" b="1" dirty="0">
                  <a:solidFill>
                    <a:srgbClr val="FF6600"/>
                  </a:solidFill>
                </a:rPr>
                <a:t>הפרדה </a:t>
              </a:r>
              <a:r>
                <a:rPr lang="he-IL" sz="2000" b="1" dirty="0">
                  <a:solidFill>
                    <a:srgbClr val="FF6600"/>
                  </a:solidFill>
                </a:rPr>
                <a:t>בין הכרומוזומים </a:t>
              </a:r>
              <a:r>
                <a:rPr lang="he-IL" sz="2000" b="1" dirty="0" smtClean="0">
                  <a:solidFill>
                    <a:schemeClr val="accent3"/>
                  </a:solidFill>
                </a:rPr>
                <a:t>ההומולוגים</a:t>
              </a:r>
              <a:endParaRPr lang="he-IL" sz="2000" b="1" dirty="0">
                <a:solidFill>
                  <a:schemeClr val="accent3"/>
                </a:solidFill>
              </a:endParaRPr>
            </a:p>
          </p:txBody>
        </p:sp>
        <p:sp>
          <p:nvSpPr>
            <p:cNvPr id="5" name="מלבן 4"/>
            <p:cNvSpPr/>
            <p:nvPr/>
          </p:nvSpPr>
          <p:spPr>
            <a:xfrm>
              <a:off x="4318794" y="3717032"/>
              <a:ext cx="4572000" cy="1261884"/>
            </a:xfrm>
            <a:prstGeom prst="rect">
              <a:avLst/>
            </a:prstGeom>
          </p:spPr>
          <p:txBody>
            <a:bodyPr>
              <a:spAutoFit/>
            </a:bodyPr>
            <a:lstStyle/>
            <a:p>
              <a:pPr>
                <a:defRPr/>
              </a:pPr>
              <a:r>
                <a:rPr lang="he-IL" u="sng" dirty="0">
                  <a:solidFill>
                    <a:prstClr val="black"/>
                  </a:solidFill>
                </a:rPr>
                <a:t>חלוקה שנייה</a:t>
              </a:r>
            </a:p>
            <a:p>
              <a:pPr>
                <a:defRPr/>
              </a:pPr>
              <a:r>
                <a:rPr lang="he-IL" dirty="0">
                  <a:solidFill>
                    <a:prstClr val="black"/>
                  </a:solidFill>
                </a:rPr>
                <a:t>בכל אחד משני התאים שנוצרו לאחר החלוקה הראשונה, חלה </a:t>
              </a:r>
              <a:r>
                <a:rPr lang="he-IL" b="1" dirty="0" smtClean="0">
                  <a:solidFill>
                    <a:srgbClr val="FF6600"/>
                  </a:solidFill>
                </a:rPr>
                <a:t>הפרדה</a:t>
              </a:r>
              <a:r>
                <a:rPr lang="he-IL" b="1" dirty="0" smtClean="0">
                  <a:solidFill>
                    <a:prstClr val="black"/>
                  </a:solidFill>
                </a:rPr>
                <a:t> </a:t>
              </a:r>
              <a:r>
                <a:rPr lang="he-IL" sz="2000" b="1" dirty="0">
                  <a:solidFill>
                    <a:srgbClr val="FF6600"/>
                  </a:solidFill>
                </a:rPr>
                <a:t>בין הכרומטידות </a:t>
              </a:r>
              <a:r>
                <a:rPr lang="he-IL" sz="2000" b="1" dirty="0" smtClean="0">
                  <a:solidFill>
                    <a:srgbClr val="FF6600"/>
                  </a:solidFill>
                </a:rPr>
                <a:t>האחיות </a:t>
              </a:r>
              <a:r>
                <a:rPr lang="he-IL" sz="2000" b="1" dirty="0">
                  <a:solidFill>
                    <a:srgbClr val="FF6600"/>
                  </a:solidFill>
                </a:rPr>
                <a:t>של הכרומוזומים</a:t>
              </a:r>
            </a:p>
          </p:txBody>
        </p:sp>
        <p:sp>
          <p:nvSpPr>
            <p:cNvPr id="27" name="הסבר מלבני 26"/>
            <p:cNvSpPr/>
            <p:nvPr/>
          </p:nvSpPr>
          <p:spPr>
            <a:xfrm>
              <a:off x="4575112" y="3717032"/>
              <a:ext cx="4315682" cy="1267368"/>
            </a:xfrm>
            <a:prstGeom prst="wedgeRectCallout">
              <a:avLst>
                <a:gd name="adj1" fmla="val -69001"/>
                <a:gd name="adj2" fmla="val 45718"/>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7168" name="חץ למטה 7167"/>
            <p:cNvSpPr/>
            <p:nvPr/>
          </p:nvSpPr>
          <p:spPr>
            <a:xfrm>
              <a:off x="2874850" y="1619548"/>
              <a:ext cx="112974" cy="1568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43" name="חץ למטה 42"/>
            <p:cNvSpPr/>
            <p:nvPr/>
          </p:nvSpPr>
          <p:spPr>
            <a:xfrm>
              <a:off x="2946858" y="3095713"/>
              <a:ext cx="112974" cy="22520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45" name="חץ למטה 44"/>
            <p:cNvSpPr/>
            <p:nvPr/>
          </p:nvSpPr>
          <p:spPr>
            <a:xfrm>
              <a:off x="2976962" y="4653136"/>
              <a:ext cx="112974" cy="47367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grpSp>
    </p:spTree>
    <p:extLst>
      <p:ext uri="{BB962C8B-B14F-4D97-AF65-F5344CB8AC3E}">
        <p14:creationId xmlns:p14="http://schemas.microsoft.com/office/powerpoint/2010/main" val="3315231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B4182BB-01C8-45DE-BFCD-0A94EED12038}" type="slidenum">
              <a:rPr lang="he-IL" smtClean="0"/>
              <a:pPr fontAlgn="base">
                <a:spcBef>
                  <a:spcPct val="0"/>
                </a:spcBef>
                <a:spcAft>
                  <a:spcPct val="0"/>
                </a:spcAft>
                <a:defRPr/>
              </a:pPr>
              <a:t>31</a:t>
            </a:fld>
            <a:endParaRPr lang="he-IL" dirty="0" smtClean="0"/>
          </a:p>
        </p:txBody>
      </p:sp>
      <p:sp>
        <p:nvSpPr>
          <p:cNvPr id="57348"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סימולציה: תהליך המיוזה</a:t>
            </a:r>
            <a:endParaRPr lang="he-IL" sz="1800" dirty="0" smtClean="0"/>
          </a:p>
        </p:txBody>
      </p:sp>
      <p:sp>
        <p:nvSpPr>
          <p:cNvPr id="57349" name="Slide Number Placeholder 8"/>
          <p:cNvSpPr txBox="1">
            <a:spLocks/>
          </p:cNvSpPr>
          <p:nvPr/>
        </p:nvSpPr>
        <p:spPr bwMode="auto">
          <a:xfrm>
            <a:off x="107950" y="65309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A0A8A8C-AFAB-49C3-B804-8057EFAD6E66}" type="slidenum">
              <a:rPr lang="he-IL" sz="1100">
                <a:solidFill>
                  <a:srgbClr val="BFBFBF"/>
                </a:solidFill>
              </a:rPr>
              <a:pPr algn="l" eaLnBrk="1" hangingPunct="1"/>
              <a:t>31</a:t>
            </a:fld>
            <a:endParaRPr lang="he-IL" sz="1100" dirty="0">
              <a:solidFill>
                <a:srgbClr val="BFBFBF"/>
              </a:solidFill>
            </a:endParaRPr>
          </a:p>
        </p:txBody>
      </p:sp>
      <p:sp>
        <p:nvSpPr>
          <p:cNvPr id="57351" name="מלבן 1"/>
          <p:cNvSpPr>
            <a:spLocks noChangeArrowheads="1"/>
          </p:cNvSpPr>
          <p:nvPr/>
        </p:nvSpPr>
        <p:spPr bwMode="auto">
          <a:xfrm>
            <a:off x="2875908" y="5661248"/>
            <a:ext cx="3589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000000"/>
                </a:solidFill>
                <a:hlinkClick r:id="rId3"/>
              </a:rPr>
              <a:t>צפו בסימולציה המתארת את תהליך המיוזה</a:t>
            </a:r>
            <a:endParaRPr lang="he-IL" sz="1600" dirty="0">
              <a:solidFill>
                <a:srgbClr val="000000"/>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869" y="1860025"/>
            <a:ext cx="3641377" cy="381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741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08917CA-F373-4130-94DF-EAE4D54F6289}" type="slidenum">
              <a:rPr lang="he-IL" smtClean="0"/>
              <a:pPr fontAlgn="base">
                <a:spcBef>
                  <a:spcPct val="0"/>
                </a:spcBef>
                <a:spcAft>
                  <a:spcPct val="0"/>
                </a:spcAft>
                <a:defRPr/>
              </a:pPr>
              <a:t>32</a:t>
            </a:fld>
            <a:endParaRPr lang="he-IL" dirty="0" smtClean="0"/>
          </a:p>
        </p:txBody>
      </p:sp>
      <p:sp>
        <p:nvSpPr>
          <p:cNvPr id="58372"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4: מאפייני תא האם והתאים הנוצרים ממנו בתהליך המיוזה</a:t>
            </a:r>
            <a:endParaRPr lang="he-IL" sz="1800" dirty="0" smtClean="0"/>
          </a:p>
        </p:txBody>
      </p:sp>
      <p:sp>
        <p:nvSpPr>
          <p:cNvPr id="8" name="TextBox 7"/>
          <p:cNvSpPr txBox="1"/>
          <p:nvPr/>
        </p:nvSpPr>
        <p:spPr>
          <a:xfrm>
            <a:off x="4643438" y="620713"/>
            <a:ext cx="4011612" cy="38576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b="1" dirty="0">
              <a:solidFill>
                <a:prstClr val="black">
                  <a:lumMod val="50000"/>
                  <a:lumOff val="50000"/>
                </a:prstClr>
              </a:solidFill>
              <a:latin typeface="Arial"/>
              <a:cs typeface="Arial"/>
            </a:endParaRPr>
          </a:p>
        </p:txBody>
      </p:sp>
      <p:sp>
        <p:nvSpPr>
          <p:cNvPr id="26" name="TextBox 25"/>
          <p:cNvSpPr txBox="1"/>
          <p:nvPr/>
        </p:nvSpPr>
        <p:spPr>
          <a:xfrm>
            <a:off x="800100" y="412750"/>
            <a:ext cx="7951788" cy="415925"/>
          </a:xfrm>
          <a:prstGeom prst="rect">
            <a:avLst/>
          </a:prstGeom>
          <a:noFill/>
          <a:ln w="22225">
            <a:noFill/>
          </a:ln>
          <a:effectLst>
            <a:outerShdw sx="101000" sy="101000" algn="ctr" rotWithShape="0">
              <a:schemeClr val="bg1">
                <a:lumMod val="75000"/>
              </a:schemeClr>
            </a:outerShdw>
          </a:effectLst>
        </p:spPr>
        <p:txBody>
          <a:bodyPr/>
          <a:lstStyle/>
          <a:p>
            <a:pPr>
              <a:defRPr/>
            </a:pPr>
            <a:r>
              <a:rPr lang="he-IL" b="1" dirty="0">
                <a:solidFill>
                  <a:srgbClr val="1D4C72"/>
                </a:solidFill>
              </a:rPr>
              <a:t>שאלה </a:t>
            </a:r>
            <a:r>
              <a:rPr lang="he-IL" b="1" dirty="0" smtClean="0">
                <a:solidFill>
                  <a:srgbClr val="1D4C72"/>
                </a:solidFill>
              </a:rPr>
              <a:t>4: </a:t>
            </a:r>
            <a:endParaRPr lang="he-IL" b="1" dirty="0">
              <a:solidFill>
                <a:srgbClr val="1D4C72"/>
              </a:solidFill>
            </a:endParaRPr>
          </a:p>
          <a:p>
            <a:pPr>
              <a:defRPr/>
            </a:pPr>
            <a:r>
              <a:rPr lang="he-IL" dirty="0">
                <a:solidFill>
                  <a:srgbClr val="1D4C72"/>
                </a:solidFill>
              </a:rPr>
              <a:t>השלימו את החסר או מחקו את המיותר </a:t>
            </a:r>
          </a:p>
          <a:p>
            <a:pPr>
              <a:defRPr/>
            </a:pPr>
            <a:r>
              <a:rPr lang="he-IL" dirty="0">
                <a:solidFill>
                  <a:srgbClr val="1F497D"/>
                </a:solidFill>
              </a:rPr>
              <a:t>בנוגע לאחד מן </a:t>
            </a:r>
            <a:r>
              <a:rPr lang="he-IL" dirty="0">
                <a:solidFill>
                  <a:srgbClr val="1D4C72"/>
                </a:solidFill>
              </a:rPr>
              <a:t>התאים בכל שלב:</a:t>
            </a:r>
            <a:endParaRPr lang="he-IL" b="1" dirty="0">
              <a:solidFill>
                <a:srgbClr val="1D4C72"/>
              </a:solidFill>
            </a:endParaRPr>
          </a:p>
        </p:txBody>
      </p:sp>
      <p:grpSp>
        <p:nvGrpSpPr>
          <p:cNvPr id="58375" name="קבוצה 9"/>
          <p:cNvGrpSpPr>
            <a:grpSpLocks/>
          </p:cNvGrpSpPr>
          <p:nvPr/>
        </p:nvGrpSpPr>
        <p:grpSpPr bwMode="auto">
          <a:xfrm>
            <a:off x="247650" y="1404938"/>
            <a:ext cx="5010150" cy="5673725"/>
            <a:chOff x="850801" y="965225"/>
            <a:chExt cx="5010150" cy="5673999"/>
          </a:xfrm>
        </p:grpSpPr>
        <p:sp>
          <p:nvSpPr>
            <p:cNvPr id="15" name="TextBox 14"/>
            <p:cNvSpPr txBox="1"/>
            <p:nvPr/>
          </p:nvSpPr>
          <p:spPr>
            <a:xfrm>
              <a:off x="1276251" y="965225"/>
              <a:ext cx="1279525" cy="647731"/>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תא האם</a:t>
              </a:r>
            </a:p>
          </p:txBody>
        </p:sp>
        <p:sp>
          <p:nvSpPr>
            <p:cNvPr id="16" name="TextBox 15"/>
            <p:cNvSpPr txBox="1"/>
            <p:nvPr/>
          </p:nvSpPr>
          <p:spPr>
            <a:xfrm>
              <a:off x="1373089" y="4032423"/>
              <a:ext cx="3638550" cy="52072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התאים שנוצרו לאחר החלוקה הראשונה</a:t>
              </a:r>
            </a:p>
          </p:txBody>
        </p:sp>
        <p:sp>
          <p:nvSpPr>
            <p:cNvPr id="17" name="TextBox 16"/>
            <p:cNvSpPr txBox="1"/>
            <p:nvPr/>
          </p:nvSpPr>
          <p:spPr>
            <a:xfrm>
              <a:off x="850801" y="6008956"/>
              <a:ext cx="5010150" cy="630268"/>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dirty="0">
                  <a:solidFill>
                    <a:prstClr val="black"/>
                  </a:solidFill>
                </a:rPr>
                <a:t>התאים שנוצרו לאחר החלוקה השנייה</a:t>
              </a:r>
            </a:p>
          </p:txBody>
        </p:sp>
      </p:grpSp>
      <p:sp>
        <p:nvSpPr>
          <p:cNvPr id="18" name="TextBox 17"/>
          <p:cNvSpPr txBox="1"/>
          <p:nvPr/>
        </p:nvSpPr>
        <p:spPr>
          <a:xfrm>
            <a:off x="3609975" y="1328738"/>
            <a:ext cx="3527425" cy="108108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rgbClr val="1D4C72"/>
                </a:solidFill>
              </a:rPr>
              <a:t>א. דיפלואידי (</a:t>
            </a:r>
            <a:r>
              <a:rPr lang="en-US" dirty="0">
                <a:solidFill>
                  <a:srgbClr val="1D4C72"/>
                </a:solidFill>
              </a:rPr>
              <a:t>2n</a:t>
            </a:r>
            <a:r>
              <a:rPr lang="he-IL" dirty="0">
                <a:solidFill>
                  <a:srgbClr val="1D4C72"/>
                </a:solidFill>
              </a:rPr>
              <a:t>)/</a:t>
            </a:r>
            <a:r>
              <a:rPr lang="he-IL" noProof="1">
                <a:solidFill>
                  <a:srgbClr val="1D4C72"/>
                </a:solidFill>
              </a:rPr>
              <a:t>הפלואידי</a:t>
            </a:r>
            <a:r>
              <a:rPr lang="he-IL" dirty="0">
                <a:solidFill>
                  <a:srgbClr val="1D4C72"/>
                </a:solidFill>
              </a:rPr>
              <a:t> (</a:t>
            </a:r>
            <a:r>
              <a:rPr lang="en-US" dirty="0">
                <a:solidFill>
                  <a:srgbClr val="1D4C72"/>
                </a:solidFill>
              </a:rPr>
              <a:t>n</a:t>
            </a:r>
            <a:r>
              <a:rPr lang="he-IL" dirty="0">
                <a:solidFill>
                  <a:srgbClr val="1D4C72"/>
                </a:solidFill>
              </a:rPr>
              <a:t>)</a:t>
            </a:r>
          </a:p>
          <a:p>
            <a:pPr>
              <a:defRPr/>
            </a:pPr>
            <a:r>
              <a:rPr lang="he-IL" dirty="0">
                <a:solidFill>
                  <a:srgbClr val="1D4C72"/>
                </a:solidFill>
              </a:rPr>
              <a:t>ב. מספר הכרומוזומים:  </a:t>
            </a:r>
          </a:p>
          <a:p>
            <a:pPr>
              <a:defRPr/>
            </a:pPr>
            <a:r>
              <a:rPr lang="he-IL" dirty="0">
                <a:solidFill>
                  <a:srgbClr val="1D4C72"/>
                </a:solidFill>
              </a:rPr>
              <a:t>ג. מספר מולקולות </a:t>
            </a:r>
            <a:r>
              <a:rPr lang="he-IL" dirty="0" smtClean="0">
                <a:solidFill>
                  <a:srgbClr val="1D4C72"/>
                </a:solidFill>
              </a:rPr>
              <a:t>ה</a:t>
            </a:r>
            <a:r>
              <a:rPr lang="he-IL" dirty="0" smtClean="0">
                <a:solidFill>
                  <a:srgbClr val="1D4C72"/>
                </a:solidFill>
                <a:latin typeface="Arial"/>
                <a:cs typeface="Arial"/>
              </a:rPr>
              <a:t>־</a:t>
            </a:r>
            <a:r>
              <a:rPr lang="en-US" dirty="0" smtClean="0">
                <a:solidFill>
                  <a:srgbClr val="1D4C72"/>
                </a:solidFill>
              </a:rPr>
              <a:t>DNA</a:t>
            </a:r>
            <a:r>
              <a:rPr lang="he-IL" dirty="0" smtClean="0">
                <a:solidFill>
                  <a:srgbClr val="1D4C72"/>
                </a:solidFill>
              </a:rPr>
              <a:t> </a:t>
            </a:r>
            <a:r>
              <a:rPr lang="he-IL" dirty="0">
                <a:solidFill>
                  <a:srgbClr val="1D4C72"/>
                </a:solidFill>
              </a:rPr>
              <a:t>בתא:</a:t>
            </a:r>
            <a:endParaRPr lang="he-IL" b="1" dirty="0">
              <a:solidFill>
                <a:srgbClr val="1D4C72"/>
              </a:solidFill>
            </a:endParaRPr>
          </a:p>
          <a:p>
            <a:pPr>
              <a:defRPr/>
            </a:pPr>
            <a:endParaRPr lang="he-IL" u="sng" dirty="0">
              <a:solidFill>
                <a:prstClr val="black"/>
              </a:solidFill>
            </a:endParaRPr>
          </a:p>
          <a:p>
            <a:pPr>
              <a:defRPr/>
            </a:pPr>
            <a:endParaRPr lang="he-IL" u="sng" dirty="0">
              <a:solidFill>
                <a:prstClr val="black"/>
              </a:solidFill>
            </a:endParaRPr>
          </a:p>
        </p:txBody>
      </p:sp>
      <p:sp>
        <p:nvSpPr>
          <p:cNvPr id="21" name="TextBox 20"/>
          <p:cNvSpPr txBox="1"/>
          <p:nvPr/>
        </p:nvSpPr>
        <p:spPr>
          <a:xfrm>
            <a:off x="5254625" y="3106738"/>
            <a:ext cx="3525838" cy="1079500"/>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rgbClr val="1D4C72"/>
                </a:solidFill>
              </a:rPr>
              <a:t>א. דיפלואידי (</a:t>
            </a:r>
            <a:r>
              <a:rPr lang="en-US" dirty="0">
                <a:solidFill>
                  <a:srgbClr val="1D4C72"/>
                </a:solidFill>
              </a:rPr>
              <a:t>2n</a:t>
            </a:r>
            <a:r>
              <a:rPr lang="he-IL" dirty="0">
                <a:solidFill>
                  <a:srgbClr val="1D4C72"/>
                </a:solidFill>
              </a:rPr>
              <a:t>)/</a:t>
            </a:r>
            <a:r>
              <a:rPr lang="he-IL" noProof="1">
                <a:solidFill>
                  <a:srgbClr val="1D4C72"/>
                </a:solidFill>
              </a:rPr>
              <a:t>הפלואידי</a:t>
            </a:r>
            <a:r>
              <a:rPr lang="he-IL" dirty="0">
                <a:solidFill>
                  <a:srgbClr val="1D4C72"/>
                </a:solidFill>
              </a:rPr>
              <a:t> (</a:t>
            </a:r>
            <a:r>
              <a:rPr lang="en-US" dirty="0">
                <a:solidFill>
                  <a:srgbClr val="1D4C72"/>
                </a:solidFill>
              </a:rPr>
              <a:t>n</a:t>
            </a:r>
            <a:r>
              <a:rPr lang="he-IL" dirty="0">
                <a:solidFill>
                  <a:srgbClr val="1D4C72"/>
                </a:solidFill>
              </a:rPr>
              <a:t>)</a:t>
            </a:r>
          </a:p>
          <a:p>
            <a:pPr>
              <a:defRPr/>
            </a:pPr>
            <a:r>
              <a:rPr lang="he-IL" dirty="0">
                <a:solidFill>
                  <a:srgbClr val="1D4C72"/>
                </a:solidFill>
              </a:rPr>
              <a:t>ב. מספר הכרומוזומים:  </a:t>
            </a:r>
          </a:p>
          <a:p>
            <a:pPr>
              <a:defRPr/>
            </a:pPr>
            <a:r>
              <a:rPr lang="he-IL" dirty="0">
                <a:solidFill>
                  <a:srgbClr val="1D4C72"/>
                </a:solidFill>
              </a:rPr>
              <a:t>ג. מספר מולקולות </a:t>
            </a:r>
            <a:r>
              <a:rPr lang="he-IL" dirty="0" smtClean="0">
                <a:solidFill>
                  <a:srgbClr val="1D4C72"/>
                </a:solidFill>
              </a:rPr>
              <a:t>ה</a:t>
            </a:r>
            <a:r>
              <a:rPr lang="he-IL" dirty="0" smtClean="0">
                <a:solidFill>
                  <a:srgbClr val="1D4C72"/>
                </a:solidFill>
                <a:latin typeface="Arial"/>
                <a:cs typeface="Arial"/>
              </a:rPr>
              <a:t>־</a:t>
            </a:r>
            <a:r>
              <a:rPr lang="en-US" dirty="0" smtClean="0">
                <a:solidFill>
                  <a:srgbClr val="1D4C72"/>
                </a:solidFill>
              </a:rPr>
              <a:t>DNA</a:t>
            </a:r>
            <a:r>
              <a:rPr lang="he-IL" dirty="0" smtClean="0">
                <a:solidFill>
                  <a:srgbClr val="1D4C72"/>
                </a:solidFill>
              </a:rPr>
              <a:t> </a:t>
            </a:r>
            <a:r>
              <a:rPr lang="he-IL" dirty="0">
                <a:solidFill>
                  <a:srgbClr val="1D4C72"/>
                </a:solidFill>
              </a:rPr>
              <a:t>בתא:</a:t>
            </a:r>
          </a:p>
          <a:p>
            <a:pPr>
              <a:defRPr/>
            </a:pPr>
            <a:r>
              <a:rPr lang="he-IL" dirty="0">
                <a:solidFill>
                  <a:srgbClr val="1D4C72"/>
                </a:solidFill>
              </a:rPr>
              <a:t>ד. מכיל: נציג אחד מכל זוג כרומוזומים הומולוגים/זוגות </a:t>
            </a:r>
            <a:r>
              <a:rPr lang="he-IL" dirty="0">
                <a:solidFill>
                  <a:schemeClr val="tx2"/>
                </a:solidFill>
              </a:rPr>
              <a:t>כרומוזומים </a:t>
            </a:r>
            <a:r>
              <a:rPr lang="he-IL" dirty="0" smtClean="0">
                <a:solidFill>
                  <a:schemeClr val="tx2"/>
                </a:solidFill>
              </a:rPr>
              <a:t>הומולוגים</a:t>
            </a:r>
            <a:endParaRPr lang="he-IL" dirty="0">
              <a:solidFill>
                <a:schemeClr val="tx2"/>
              </a:solidFill>
            </a:endParaRPr>
          </a:p>
          <a:p>
            <a:pPr>
              <a:defRPr/>
            </a:pPr>
            <a:endParaRPr lang="he-IL" b="1" dirty="0">
              <a:solidFill>
                <a:schemeClr val="tx2"/>
              </a:solidFill>
            </a:endParaRPr>
          </a:p>
          <a:p>
            <a:pPr>
              <a:defRPr/>
            </a:pPr>
            <a:endParaRPr lang="he-IL" b="1" dirty="0">
              <a:solidFill>
                <a:srgbClr val="1D4C72"/>
              </a:solidFill>
            </a:endParaRPr>
          </a:p>
          <a:p>
            <a:pPr>
              <a:defRPr/>
            </a:pPr>
            <a:endParaRPr lang="he-IL" u="sng" dirty="0">
              <a:solidFill>
                <a:prstClr val="black"/>
              </a:solidFill>
            </a:endParaRPr>
          </a:p>
          <a:p>
            <a:pPr>
              <a:defRPr/>
            </a:pPr>
            <a:endParaRPr lang="he-IL" u="sng" dirty="0">
              <a:solidFill>
                <a:prstClr val="black"/>
              </a:solidFill>
            </a:endParaRPr>
          </a:p>
        </p:txBody>
      </p:sp>
      <p:sp>
        <p:nvSpPr>
          <p:cNvPr id="22" name="TextBox 21"/>
          <p:cNvSpPr txBox="1"/>
          <p:nvPr/>
        </p:nvSpPr>
        <p:spPr>
          <a:xfrm>
            <a:off x="5254625" y="5157788"/>
            <a:ext cx="3527425" cy="1439862"/>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rgbClr val="1D4C72"/>
                </a:solidFill>
              </a:rPr>
              <a:t>א. דיפלואידי (</a:t>
            </a:r>
            <a:r>
              <a:rPr lang="en-US" dirty="0">
                <a:solidFill>
                  <a:srgbClr val="1D4C72"/>
                </a:solidFill>
              </a:rPr>
              <a:t>2n</a:t>
            </a:r>
            <a:r>
              <a:rPr lang="he-IL" dirty="0">
                <a:solidFill>
                  <a:srgbClr val="1D4C72"/>
                </a:solidFill>
              </a:rPr>
              <a:t>)/</a:t>
            </a:r>
            <a:r>
              <a:rPr lang="he-IL" noProof="1">
                <a:solidFill>
                  <a:srgbClr val="1D4C72"/>
                </a:solidFill>
              </a:rPr>
              <a:t>הפלואידי</a:t>
            </a:r>
            <a:r>
              <a:rPr lang="he-IL" dirty="0">
                <a:solidFill>
                  <a:srgbClr val="1D4C72"/>
                </a:solidFill>
              </a:rPr>
              <a:t> (</a:t>
            </a:r>
            <a:r>
              <a:rPr lang="en-US" dirty="0">
                <a:solidFill>
                  <a:srgbClr val="1D4C72"/>
                </a:solidFill>
              </a:rPr>
              <a:t>n</a:t>
            </a:r>
            <a:r>
              <a:rPr lang="he-IL" dirty="0">
                <a:solidFill>
                  <a:srgbClr val="1D4C72"/>
                </a:solidFill>
              </a:rPr>
              <a:t>)</a:t>
            </a:r>
          </a:p>
          <a:p>
            <a:pPr>
              <a:defRPr/>
            </a:pPr>
            <a:r>
              <a:rPr lang="he-IL" dirty="0">
                <a:solidFill>
                  <a:srgbClr val="1D4C72"/>
                </a:solidFill>
              </a:rPr>
              <a:t>ב. מספר הכרומוזומים:  </a:t>
            </a:r>
          </a:p>
          <a:p>
            <a:pPr>
              <a:defRPr/>
            </a:pPr>
            <a:r>
              <a:rPr lang="he-IL" dirty="0">
                <a:solidFill>
                  <a:srgbClr val="1D4C72"/>
                </a:solidFill>
              </a:rPr>
              <a:t>ג. מספר מולקולות </a:t>
            </a:r>
            <a:r>
              <a:rPr lang="he-IL" dirty="0" smtClean="0">
                <a:solidFill>
                  <a:srgbClr val="1D4C72"/>
                </a:solidFill>
              </a:rPr>
              <a:t>ה</a:t>
            </a:r>
            <a:r>
              <a:rPr lang="he-IL" dirty="0" smtClean="0">
                <a:solidFill>
                  <a:srgbClr val="1D4C72"/>
                </a:solidFill>
                <a:latin typeface="Arial"/>
                <a:cs typeface="Arial"/>
              </a:rPr>
              <a:t>־</a:t>
            </a:r>
            <a:r>
              <a:rPr lang="en-US" dirty="0" smtClean="0">
                <a:solidFill>
                  <a:srgbClr val="1D4C72"/>
                </a:solidFill>
              </a:rPr>
              <a:t>DNA</a:t>
            </a:r>
            <a:r>
              <a:rPr lang="he-IL" dirty="0" smtClean="0">
                <a:solidFill>
                  <a:srgbClr val="1D4C72"/>
                </a:solidFill>
              </a:rPr>
              <a:t> </a:t>
            </a:r>
            <a:r>
              <a:rPr lang="he-IL" dirty="0">
                <a:solidFill>
                  <a:srgbClr val="1D4C72"/>
                </a:solidFill>
              </a:rPr>
              <a:t>בתא:</a:t>
            </a:r>
          </a:p>
          <a:p>
            <a:pPr>
              <a:defRPr/>
            </a:pPr>
            <a:r>
              <a:rPr lang="he-IL" dirty="0">
                <a:solidFill>
                  <a:srgbClr val="1D4C72"/>
                </a:solidFill>
              </a:rPr>
              <a:t>ד. מכיל: נציג אחד מכל זוג כרומוזומים הומולוגים/זוגות כרומוזומים הומולוגיים</a:t>
            </a:r>
          </a:p>
          <a:p>
            <a:pPr>
              <a:defRPr/>
            </a:pPr>
            <a:endParaRPr lang="he-IL" u="sng" dirty="0">
              <a:solidFill>
                <a:prstClr val="black"/>
              </a:solidFill>
            </a:endParaRPr>
          </a:p>
          <a:p>
            <a:pPr>
              <a:defRPr/>
            </a:pPr>
            <a:endParaRPr lang="he-IL" u="sng" dirty="0">
              <a:solidFill>
                <a:prstClr val="black"/>
              </a:solidFill>
            </a:endParaRPr>
          </a:p>
        </p:txBody>
      </p:sp>
      <p:sp>
        <p:nvSpPr>
          <p:cNvPr id="19" name="Slide Number Placeholder 8"/>
          <p:cNvSpPr txBox="1">
            <a:spLocks/>
          </p:cNvSpPr>
          <p:nvPr/>
        </p:nvSpPr>
        <p:spPr bwMode="auto">
          <a:xfrm>
            <a:off x="231775" y="6530975"/>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9DC7D6ED-C8AA-4383-9610-92FDF112D914}"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9134" y="1101129"/>
            <a:ext cx="1430841" cy="130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 y="5157192"/>
            <a:ext cx="51054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3012" y="3027412"/>
            <a:ext cx="30194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574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AA0C2FF-81B9-43D3-B9C5-7A3030B62D05}" type="slidenum">
              <a:rPr lang="he-IL" smtClean="0"/>
              <a:pPr fontAlgn="base">
                <a:spcBef>
                  <a:spcPct val="0"/>
                </a:spcBef>
                <a:spcAft>
                  <a:spcPct val="0"/>
                </a:spcAft>
                <a:defRPr/>
              </a:pPr>
              <a:t>33</a:t>
            </a:fld>
            <a:endParaRPr lang="he-IL" dirty="0" smtClean="0"/>
          </a:p>
        </p:txBody>
      </p:sp>
      <p:sp>
        <p:nvSpPr>
          <p:cNvPr id="59396"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8" name="TextBox 7"/>
          <p:cNvSpPr txBox="1"/>
          <p:nvPr/>
        </p:nvSpPr>
        <p:spPr>
          <a:xfrm>
            <a:off x="4643438" y="620713"/>
            <a:ext cx="4011612" cy="38576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b="1" dirty="0">
              <a:solidFill>
                <a:prstClr val="black">
                  <a:lumMod val="50000"/>
                  <a:lumOff val="50000"/>
                </a:prstClr>
              </a:solidFill>
              <a:latin typeface="Arial"/>
              <a:cs typeface="Arial"/>
            </a:endParaRPr>
          </a:p>
        </p:txBody>
      </p:sp>
      <p:sp>
        <p:nvSpPr>
          <p:cNvPr id="26" name="TextBox 25"/>
          <p:cNvSpPr txBox="1"/>
          <p:nvPr/>
        </p:nvSpPr>
        <p:spPr>
          <a:xfrm>
            <a:off x="4340225" y="549275"/>
            <a:ext cx="4314825" cy="2305050"/>
          </a:xfrm>
          <a:prstGeom prst="rect">
            <a:avLst/>
          </a:prstGeom>
          <a:noFill/>
          <a:ln w="22225">
            <a:noFill/>
          </a:ln>
          <a:effectLst>
            <a:outerShdw sx="101000" sy="101000" algn="ctr" rotWithShape="0">
              <a:schemeClr val="bg1">
                <a:lumMod val="75000"/>
              </a:schemeClr>
            </a:outerShdw>
          </a:effectLst>
        </p:spPr>
        <p:txBody>
          <a:bodyPr/>
          <a:lstStyle/>
          <a:p>
            <a:pPr>
              <a:defRPr/>
            </a:pPr>
            <a:r>
              <a:rPr lang="he-IL" b="1" dirty="0">
                <a:solidFill>
                  <a:srgbClr val="1D4C72"/>
                </a:solidFill>
              </a:rPr>
              <a:t>שאלה </a:t>
            </a:r>
            <a:r>
              <a:rPr lang="he-IL" b="1" dirty="0" smtClean="0">
                <a:solidFill>
                  <a:srgbClr val="1D4C72"/>
                </a:solidFill>
              </a:rPr>
              <a:t>4:</a:t>
            </a:r>
            <a:endParaRPr lang="he-IL" b="1" dirty="0">
              <a:solidFill>
                <a:srgbClr val="1D4C72"/>
              </a:solidFill>
            </a:endParaRPr>
          </a:p>
        </p:txBody>
      </p:sp>
      <p:sp>
        <p:nvSpPr>
          <p:cNvPr id="18" name="TextBox 17"/>
          <p:cNvSpPr txBox="1"/>
          <p:nvPr/>
        </p:nvSpPr>
        <p:spPr>
          <a:xfrm>
            <a:off x="3668713" y="620713"/>
            <a:ext cx="3527425" cy="108108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rgbClr val="1D4C72"/>
                </a:solidFill>
              </a:rPr>
              <a:t>א. </a:t>
            </a:r>
            <a:r>
              <a:rPr lang="he-IL" dirty="0">
                <a:solidFill>
                  <a:srgbClr val="FF6600"/>
                </a:solidFill>
              </a:rPr>
              <a:t>דיפלואידי (</a:t>
            </a:r>
            <a:r>
              <a:rPr lang="en-US" dirty="0">
                <a:solidFill>
                  <a:srgbClr val="FF6600"/>
                </a:solidFill>
              </a:rPr>
              <a:t>2n</a:t>
            </a:r>
            <a:r>
              <a:rPr lang="he-IL" dirty="0">
                <a:solidFill>
                  <a:srgbClr val="FF6600"/>
                </a:solidFill>
              </a:rPr>
              <a:t>)</a:t>
            </a:r>
          </a:p>
          <a:p>
            <a:pPr>
              <a:defRPr/>
            </a:pPr>
            <a:r>
              <a:rPr lang="he-IL" dirty="0">
                <a:solidFill>
                  <a:srgbClr val="1D4C72"/>
                </a:solidFill>
              </a:rPr>
              <a:t>ב. מספר הכרומוזומים: </a:t>
            </a:r>
            <a:r>
              <a:rPr lang="he-IL" dirty="0">
                <a:solidFill>
                  <a:srgbClr val="FF6600"/>
                </a:solidFill>
              </a:rPr>
              <a:t>4</a:t>
            </a:r>
          </a:p>
          <a:p>
            <a:pPr>
              <a:defRPr/>
            </a:pPr>
            <a:r>
              <a:rPr lang="he-IL" dirty="0">
                <a:solidFill>
                  <a:srgbClr val="1D4C72"/>
                </a:solidFill>
              </a:rPr>
              <a:t>ג. מספר מולקולות </a:t>
            </a:r>
            <a:r>
              <a:rPr lang="he-IL" dirty="0" smtClean="0">
                <a:solidFill>
                  <a:srgbClr val="1D4C72"/>
                </a:solidFill>
              </a:rPr>
              <a:t>ה</a:t>
            </a:r>
            <a:r>
              <a:rPr lang="he-IL" dirty="0" smtClean="0">
                <a:solidFill>
                  <a:srgbClr val="1D4C72"/>
                </a:solidFill>
                <a:latin typeface="Arial"/>
                <a:cs typeface="Arial"/>
              </a:rPr>
              <a:t>־</a:t>
            </a:r>
            <a:r>
              <a:rPr lang="en-US" dirty="0" smtClean="0">
                <a:solidFill>
                  <a:srgbClr val="1D4C72"/>
                </a:solidFill>
              </a:rPr>
              <a:t>DNA</a:t>
            </a:r>
            <a:r>
              <a:rPr lang="he-IL" dirty="0" smtClean="0">
                <a:solidFill>
                  <a:srgbClr val="1D4C72"/>
                </a:solidFill>
              </a:rPr>
              <a:t> </a:t>
            </a:r>
            <a:r>
              <a:rPr lang="he-IL" dirty="0">
                <a:solidFill>
                  <a:srgbClr val="1D4C72"/>
                </a:solidFill>
              </a:rPr>
              <a:t>בתא: </a:t>
            </a:r>
            <a:r>
              <a:rPr lang="he-IL" dirty="0">
                <a:solidFill>
                  <a:srgbClr val="FF6600"/>
                </a:solidFill>
              </a:rPr>
              <a:t>8</a:t>
            </a:r>
          </a:p>
          <a:p>
            <a:pPr>
              <a:defRPr/>
            </a:pPr>
            <a:endParaRPr lang="he-IL" b="1" dirty="0">
              <a:solidFill>
                <a:srgbClr val="1D4C72"/>
              </a:solidFill>
            </a:endParaRPr>
          </a:p>
          <a:p>
            <a:pPr>
              <a:defRPr/>
            </a:pPr>
            <a:endParaRPr lang="he-IL" u="sng" dirty="0">
              <a:solidFill>
                <a:prstClr val="black"/>
              </a:solidFill>
            </a:endParaRPr>
          </a:p>
          <a:p>
            <a:pPr>
              <a:defRPr/>
            </a:pPr>
            <a:endParaRPr lang="he-IL" u="sng" dirty="0">
              <a:solidFill>
                <a:prstClr val="black"/>
              </a:solidFill>
            </a:endParaRPr>
          </a:p>
        </p:txBody>
      </p:sp>
      <p:sp>
        <p:nvSpPr>
          <p:cNvPr id="19" name="TextBox 18"/>
          <p:cNvSpPr txBox="1"/>
          <p:nvPr/>
        </p:nvSpPr>
        <p:spPr>
          <a:xfrm>
            <a:off x="4318000" y="2725738"/>
            <a:ext cx="3573463" cy="1827212"/>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rgbClr val="1D4C72"/>
                </a:solidFill>
              </a:rPr>
              <a:t>א. </a:t>
            </a:r>
            <a:r>
              <a:rPr lang="he-IL" noProof="1">
                <a:solidFill>
                  <a:srgbClr val="FF6600"/>
                </a:solidFill>
              </a:rPr>
              <a:t>הפלואידי</a:t>
            </a:r>
            <a:r>
              <a:rPr lang="he-IL" dirty="0">
                <a:solidFill>
                  <a:srgbClr val="FF6600"/>
                </a:solidFill>
              </a:rPr>
              <a:t> (</a:t>
            </a:r>
            <a:r>
              <a:rPr lang="en-US" dirty="0">
                <a:solidFill>
                  <a:srgbClr val="FF6600"/>
                </a:solidFill>
              </a:rPr>
              <a:t>n</a:t>
            </a:r>
            <a:r>
              <a:rPr lang="he-IL" dirty="0">
                <a:solidFill>
                  <a:srgbClr val="FF6600"/>
                </a:solidFill>
              </a:rPr>
              <a:t>)</a:t>
            </a:r>
          </a:p>
          <a:p>
            <a:pPr>
              <a:defRPr/>
            </a:pPr>
            <a:r>
              <a:rPr lang="he-IL" dirty="0">
                <a:solidFill>
                  <a:srgbClr val="1D4C72"/>
                </a:solidFill>
              </a:rPr>
              <a:t>ב. מספר הכרומוזומים: </a:t>
            </a:r>
            <a:r>
              <a:rPr lang="he-IL" dirty="0">
                <a:solidFill>
                  <a:srgbClr val="FF6600"/>
                </a:solidFill>
              </a:rPr>
              <a:t>2</a:t>
            </a:r>
          </a:p>
          <a:p>
            <a:pPr>
              <a:defRPr/>
            </a:pPr>
            <a:r>
              <a:rPr lang="he-IL" dirty="0">
                <a:solidFill>
                  <a:srgbClr val="1D4C72"/>
                </a:solidFill>
              </a:rPr>
              <a:t>ג. מספר מולקולות </a:t>
            </a:r>
            <a:r>
              <a:rPr lang="he-IL" dirty="0" smtClean="0">
                <a:solidFill>
                  <a:srgbClr val="1D4C72"/>
                </a:solidFill>
              </a:rPr>
              <a:t>ה</a:t>
            </a:r>
            <a:r>
              <a:rPr lang="he-IL" dirty="0" smtClean="0">
                <a:solidFill>
                  <a:srgbClr val="1D4C72"/>
                </a:solidFill>
                <a:latin typeface="Arial"/>
                <a:cs typeface="Arial"/>
              </a:rPr>
              <a:t>־</a:t>
            </a:r>
            <a:r>
              <a:rPr lang="en-US" dirty="0" smtClean="0">
                <a:solidFill>
                  <a:srgbClr val="1D4C72"/>
                </a:solidFill>
              </a:rPr>
              <a:t>DNA</a:t>
            </a:r>
            <a:r>
              <a:rPr lang="he-IL" dirty="0" smtClean="0">
                <a:solidFill>
                  <a:srgbClr val="1D4C72"/>
                </a:solidFill>
              </a:rPr>
              <a:t> </a:t>
            </a:r>
            <a:r>
              <a:rPr lang="he-IL" dirty="0">
                <a:solidFill>
                  <a:srgbClr val="1D4C72"/>
                </a:solidFill>
              </a:rPr>
              <a:t>בתא:</a:t>
            </a:r>
            <a:r>
              <a:rPr lang="he-IL" dirty="0">
                <a:solidFill>
                  <a:srgbClr val="FF6600"/>
                </a:solidFill>
              </a:rPr>
              <a:t> 4</a:t>
            </a:r>
          </a:p>
          <a:p>
            <a:pPr>
              <a:defRPr/>
            </a:pPr>
            <a:r>
              <a:rPr lang="he-IL" dirty="0">
                <a:solidFill>
                  <a:srgbClr val="1D4C72"/>
                </a:solidFill>
              </a:rPr>
              <a:t>ד. מכיל: </a:t>
            </a:r>
            <a:r>
              <a:rPr lang="he-IL" dirty="0">
                <a:solidFill>
                  <a:srgbClr val="FF6600"/>
                </a:solidFill>
              </a:rPr>
              <a:t>נציג אחד מכל זוג </a:t>
            </a:r>
          </a:p>
          <a:p>
            <a:pPr indent="271463">
              <a:defRPr/>
            </a:pPr>
            <a:r>
              <a:rPr lang="he-IL" dirty="0">
                <a:solidFill>
                  <a:srgbClr val="FF6600"/>
                </a:solidFill>
              </a:rPr>
              <a:t>כרומוזומים הומולוגיים</a:t>
            </a:r>
          </a:p>
          <a:p>
            <a:pPr>
              <a:defRPr/>
            </a:pPr>
            <a:endParaRPr lang="he-IL" u="sng" dirty="0">
              <a:solidFill>
                <a:prstClr val="black"/>
              </a:solidFill>
            </a:endParaRPr>
          </a:p>
          <a:p>
            <a:pPr>
              <a:defRPr/>
            </a:pPr>
            <a:endParaRPr lang="he-IL" u="sng" dirty="0">
              <a:solidFill>
                <a:prstClr val="black"/>
              </a:solidFill>
            </a:endParaRPr>
          </a:p>
        </p:txBody>
      </p:sp>
      <p:sp>
        <p:nvSpPr>
          <p:cNvPr id="20" name="TextBox 19"/>
          <p:cNvSpPr txBox="1"/>
          <p:nvPr/>
        </p:nvSpPr>
        <p:spPr>
          <a:xfrm>
            <a:off x="5065713" y="4927600"/>
            <a:ext cx="3575050" cy="1081088"/>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rgbClr val="1D4C72"/>
                </a:solidFill>
              </a:rPr>
              <a:t>א. </a:t>
            </a:r>
            <a:r>
              <a:rPr lang="he-IL" noProof="1">
                <a:solidFill>
                  <a:srgbClr val="FF6600"/>
                </a:solidFill>
              </a:rPr>
              <a:t>הפלואידי</a:t>
            </a:r>
            <a:r>
              <a:rPr lang="he-IL" dirty="0">
                <a:solidFill>
                  <a:srgbClr val="FF6600"/>
                </a:solidFill>
              </a:rPr>
              <a:t> (</a:t>
            </a:r>
            <a:r>
              <a:rPr lang="en-US" dirty="0">
                <a:solidFill>
                  <a:srgbClr val="FF6600"/>
                </a:solidFill>
              </a:rPr>
              <a:t>n</a:t>
            </a:r>
            <a:r>
              <a:rPr lang="he-IL" dirty="0">
                <a:solidFill>
                  <a:srgbClr val="FF6600"/>
                </a:solidFill>
              </a:rPr>
              <a:t>)</a:t>
            </a:r>
          </a:p>
          <a:p>
            <a:pPr>
              <a:defRPr/>
            </a:pPr>
            <a:r>
              <a:rPr lang="he-IL" dirty="0">
                <a:solidFill>
                  <a:srgbClr val="1D4C72"/>
                </a:solidFill>
              </a:rPr>
              <a:t>ב. מספר הכרומוזומים: </a:t>
            </a:r>
            <a:r>
              <a:rPr lang="he-IL" dirty="0">
                <a:solidFill>
                  <a:srgbClr val="FF6600"/>
                </a:solidFill>
              </a:rPr>
              <a:t>2</a:t>
            </a:r>
          </a:p>
          <a:p>
            <a:pPr>
              <a:defRPr/>
            </a:pPr>
            <a:r>
              <a:rPr lang="he-IL" dirty="0">
                <a:solidFill>
                  <a:srgbClr val="1D4C72"/>
                </a:solidFill>
              </a:rPr>
              <a:t>ג. מספר מולקולות </a:t>
            </a:r>
            <a:r>
              <a:rPr lang="he-IL" dirty="0" smtClean="0">
                <a:solidFill>
                  <a:srgbClr val="1D4C72"/>
                </a:solidFill>
              </a:rPr>
              <a:t>ה</a:t>
            </a:r>
            <a:r>
              <a:rPr lang="he-IL" dirty="0" smtClean="0">
                <a:solidFill>
                  <a:srgbClr val="1D4C72"/>
                </a:solidFill>
                <a:latin typeface="Arial"/>
                <a:cs typeface="Arial"/>
              </a:rPr>
              <a:t>־</a:t>
            </a:r>
            <a:r>
              <a:rPr lang="en-US" dirty="0" smtClean="0">
                <a:solidFill>
                  <a:srgbClr val="1D4C72"/>
                </a:solidFill>
              </a:rPr>
              <a:t>DNA</a:t>
            </a:r>
            <a:r>
              <a:rPr lang="he-IL" dirty="0" smtClean="0">
                <a:solidFill>
                  <a:srgbClr val="1D4C72"/>
                </a:solidFill>
              </a:rPr>
              <a:t> </a:t>
            </a:r>
            <a:r>
              <a:rPr lang="he-IL" dirty="0">
                <a:solidFill>
                  <a:srgbClr val="1D4C72"/>
                </a:solidFill>
              </a:rPr>
              <a:t>בתא: </a:t>
            </a:r>
            <a:r>
              <a:rPr lang="he-IL" dirty="0">
                <a:solidFill>
                  <a:srgbClr val="FF6600"/>
                </a:solidFill>
              </a:rPr>
              <a:t>2</a:t>
            </a:r>
          </a:p>
          <a:p>
            <a:pPr>
              <a:defRPr/>
            </a:pPr>
            <a:r>
              <a:rPr lang="he-IL" dirty="0">
                <a:solidFill>
                  <a:srgbClr val="1D4C72"/>
                </a:solidFill>
              </a:rPr>
              <a:t>ד. מכיל: </a:t>
            </a:r>
            <a:r>
              <a:rPr lang="he-IL" dirty="0">
                <a:solidFill>
                  <a:srgbClr val="FF6600"/>
                </a:solidFill>
              </a:rPr>
              <a:t>נציג אחד מכל זוג </a:t>
            </a:r>
          </a:p>
          <a:p>
            <a:pPr>
              <a:defRPr/>
            </a:pPr>
            <a:r>
              <a:rPr lang="he-IL" dirty="0">
                <a:solidFill>
                  <a:srgbClr val="FF6600"/>
                </a:solidFill>
              </a:rPr>
              <a:t>   כרומוזומים הומולוגיים</a:t>
            </a:r>
          </a:p>
          <a:p>
            <a:pPr>
              <a:defRPr/>
            </a:pPr>
            <a:endParaRPr lang="he-IL" u="sng" dirty="0">
              <a:solidFill>
                <a:prstClr val="black"/>
              </a:solidFill>
            </a:endParaRPr>
          </a:p>
          <a:p>
            <a:pPr>
              <a:defRPr/>
            </a:pPr>
            <a:endParaRPr lang="he-IL" b="1" dirty="0">
              <a:solidFill>
                <a:srgbClr val="1D4C72"/>
              </a:solidFill>
            </a:endParaRPr>
          </a:p>
          <a:p>
            <a:pPr>
              <a:defRPr/>
            </a:pPr>
            <a:endParaRPr lang="he-IL" u="sng" dirty="0">
              <a:solidFill>
                <a:prstClr val="black"/>
              </a:solidFill>
            </a:endParaRPr>
          </a:p>
          <a:p>
            <a:pPr>
              <a:defRPr/>
            </a:pPr>
            <a:endParaRPr lang="he-IL" u="sng" dirty="0">
              <a:solidFill>
                <a:prstClr val="black"/>
              </a:solidFill>
            </a:endParaRPr>
          </a:p>
        </p:txBody>
      </p:sp>
      <p:sp>
        <p:nvSpPr>
          <p:cNvPr id="21" name="Slide Number Placeholder 8"/>
          <p:cNvSpPr txBox="1">
            <a:spLocks/>
          </p:cNvSpPr>
          <p:nvPr/>
        </p:nvSpPr>
        <p:spPr bwMode="auto">
          <a:xfrm>
            <a:off x="379413" y="6530975"/>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E26E927F-FAF0-4124-BF66-2BA5164F90D5}"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grpSp>
        <p:nvGrpSpPr>
          <p:cNvPr id="22" name="קבוצה 21"/>
          <p:cNvGrpSpPr/>
          <p:nvPr/>
        </p:nvGrpSpPr>
        <p:grpSpPr>
          <a:xfrm>
            <a:off x="94362" y="681561"/>
            <a:ext cx="5211063" cy="6031975"/>
            <a:chOff x="94362" y="1101129"/>
            <a:chExt cx="5211063" cy="6031975"/>
          </a:xfrm>
        </p:grpSpPr>
        <p:grpSp>
          <p:nvGrpSpPr>
            <p:cNvPr id="23" name="קבוצה 9"/>
            <p:cNvGrpSpPr>
              <a:grpSpLocks/>
            </p:cNvGrpSpPr>
            <p:nvPr/>
          </p:nvGrpSpPr>
          <p:grpSpPr bwMode="auto">
            <a:xfrm>
              <a:off x="94362" y="1404938"/>
              <a:ext cx="5010150" cy="5728166"/>
              <a:chOff x="697513" y="965225"/>
              <a:chExt cx="5010150" cy="5728443"/>
            </a:xfrm>
          </p:grpSpPr>
          <p:sp>
            <p:nvSpPr>
              <p:cNvPr id="29" name="TextBox 28"/>
              <p:cNvSpPr txBox="1"/>
              <p:nvPr/>
            </p:nvSpPr>
            <p:spPr>
              <a:xfrm>
                <a:off x="1276251" y="965225"/>
                <a:ext cx="1279525" cy="647731"/>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תא האם</a:t>
                </a:r>
              </a:p>
            </p:txBody>
          </p:sp>
          <p:sp>
            <p:nvSpPr>
              <p:cNvPr id="30" name="TextBox 29"/>
              <p:cNvSpPr txBox="1"/>
              <p:nvPr/>
            </p:nvSpPr>
            <p:spPr>
              <a:xfrm>
                <a:off x="1373089" y="4032423"/>
                <a:ext cx="3638550" cy="52072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התאים שנוצרו לאחר החלוקה הראשונה</a:t>
                </a:r>
              </a:p>
            </p:txBody>
          </p:sp>
          <p:sp>
            <p:nvSpPr>
              <p:cNvPr id="31" name="TextBox 30"/>
              <p:cNvSpPr txBox="1"/>
              <p:nvPr/>
            </p:nvSpPr>
            <p:spPr>
              <a:xfrm>
                <a:off x="697513" y="6063400"/>
                <a:ext cx="5010150" cy="630268"/>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dirty="0">
                    <a:solidFill>
                      <a:prstClr val="black"/>
                    </a:solidFill>
                  </a:rPr>
                  <a:t>התאים שנוצרו לאחר החלוקה השנייה</a:t>
                </a:r>
              </a:p>
            </p:txBody>
          </p:sp>
        </p:gr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9134" y="1101129"/>
              <a:ext cx="1430841" cy="130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 y="5238472"/>
              <a:ext cx="51054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724" y="2544565"/>
            <a:ext cx="30194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915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11560" y="492602"/>
            <a:ext cx="8051800" cy="618630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smtClean="0">
                <a:solidFill>
                  <a:prstClr val="black"/>
                </a:solidFill>
              </a:rPr>
              <a:t>מדוע הכלבלבים/החתלתולים אינם זהים אלו לאלו למרות שנולדו </a:t>
            </a:r>
            <a:r>
              <a:rPr lang="he-IL" dirty="0" smtClean="0"/>
              <a:t>לאותם ההורים?</a:t>
            </a:r>
          </a:p>
          <a:p>
            <a:pPr>
              <a:defRPr/>
            </a:pPr>
            <a:endParaRPr lang="he-IL" dirty="0">
              <a:solidFill>
                <a:prstClr val="black"/>
              </a:solidFill>
            </a:endParaRPr>
          </a:p>
          <a:p>
            <a:pPr>
              <a:defRPr/>
            </a:pPr>
            <a:endParaRPr lang="he-IL" dirty="0" smtClean="0">
              <a:solidFill>
                <a:prstClr val="black"/>
              </a:solidFill>
            </a:endParaRPr>
          </a:p>
          <a:p>
            <a:pPr>
              <a:defRPr/>
            </a:pPr>
            <a:endParaRPr lang="he-IL" dirty="0">
              <a:solidFill>
                <a:prstClr val="black"/>
              </a:solidFill>
            </a:endParaRPr>
          </a:p>
          <a:p>
            <a:pPr>
              <a:defRPr/>
            </a:pPr>
            <a:endParaRPr lang="he-IL" dirty="0" smtClean="0">
              <a:solidFill>
                <a:prstClr val="black"/>
              </a:solidFill>
            </a:endParaRPr>
          </a:p>
          <a:p>
            <a:pPr>
              <a:defRPr/>
            </a:pPr>
            <a:endParaRPr lang="he-IL" dirty="0">
              <a:solidFill>
                <a:prstClr val="black"/>
              </a:solidFill>
            </a:endParaRPr>
          </a:p>
          <a:p>
            <a:pPr>
              <a:defRPr/>
            </a:pPr>
            <a:endParaRPr lang="he-IL" dirty="0" smtClean="0">
              <a:solidFill>
                <a:prstClr val="black"/>
              </a:solidFill>
            </a:endParaRPr>
          </a:p>
          <a:p>
            <a:pPr>
              <a:defRPr/>
            </a:pPr>
            <a:endParaRPr lang="he-IL" dirty="0">
              <a:solidFill>
                <a:prstClr val="black"/>
              </a:solidFill>
            </a:endParaRPr>
          </a:p>
          <a:p>
            <a:pPr>
              <a:defRPr/>
            </a:pPr>
            <a:endParaRPr lang="he-IL" dirty="0" smtClean="0">
              <a:solidFill>
                <a:prstClr val="black"/>
              </a:solidFill>
            </a:endParaRPr>
          </a:p>
          <a:p>
            <a:pPr>
              <a:defRPr/>
            </a:pPr>
            <a:endParaRPr lang="he-IL" dirty="0">
              <a:solidFill>
                <a:prstClr val="black"/>
              </a:solidFill>
            </a:endParaRPr>
          </a:p>
          <a:p>
            <a:pPr>
              <a:defRPr/>
            </a:pPr>
            <a:endParaRPr lang="he-IL" dirty="0" smtClean="0">
              <a:solidFill>
                <a:prstClr val="black"/>
              </a:solidFill>
            </a:endParaRPr>
          </a:p>
          <a:p>
            <a:pPr>
              <a:defRPr/>
            </a:pPr>
            <a:endParaRPr lang="he-IL" dirty="0" smtClean="0">
              <a:solidFill>
                <a:prstClr val="black"/>
              </a:solidFill>
            </a:endParaRPr>
          </a:p>
          <a:p>
            <a:pPr>
              <a:defRPr/>
            </a:pPr>
            <a:r>
              <a:rPr lang="he-IL" u="sng" dirty="0" smtClean="0">
                <a:solidFill>
                  <a:prstClr val="black"/>
                </a:solidFill>
              </a:rPr>
              <a:t>הסיבות לכך הן</a:t>
            </a:r>
            <a:r>
              <a:rPr lang="he-IL" dirty="0" smtClean="0">
                <a:solidFill>
                  <a:prstClr val="black"/>
                </a:solidFill>
              </a:rPr>
              <a:t>:</a:t>
            </a:r>
          </a:p>
          <a:p>
            <a:pPr>
              <a:defRPr/>
            </a:pPr>
            <a:r>
              <a:rPr lang="he-IL" dirty="0" smtClean="0">
                <a:solidFill>
                  <a:prstClr val="black"/>
                </a:solidFill>
              </a:rPr>
              <a:t>א. </a:t>
            </a:r>
            <a:r>
              <a:rPr lang="he-IL" u="sng" dirty="0" smtClean="0">
                <a:solidFill>
                  <a:prstClr val="black"/>
                </a:solidFill>
              </a:rPr>
              <a:t>שונות בין תאי הרבייה עקב</a:t>
            </a:r>
            <a:r>
              <a:rPr lang="he-IL" dirty="0" smtClean="0">
                <a:solidFill>
                  <a:prstClr val="black"/>
                </a:solidFill>
              </a:rPr>
              <a:t>:</a:t>
            </a:r>
          </a:p>
          <a:p>
            <a:pPr>
              <a:defRPr/>
            </a:pPr>
            <a:r>
              <a:rPr lang="he-IL" dirty="0">
                <a:solidFill>
                  <a:prstClr val="black"/>
                </a:solidFill>
              </a:rPr>
              <a:t> </a:t>
            </a:r>
            <a:r>
              <a:rPr lang="he-IL" dirty="0" smtClean="0">
                <a:solidFill>
                  <a:prstClr val="black"/>
                </a:solidFill>
              </a:rPr>
              <a:t>   - </a:t>
            </a:r>
            <a:r>
              <a:rPr lang="he-IL" dirty="0" smtClean="0">
                <a:solidFill>
                  <a:schemeClr val="accent3"/>
                </a:solidFill>
              </a:rPr>
              <a:t>שחלוף.</a:t>
            </a:r>
            <a:r>
              <a:rPr lang="he-IL" dirty="0" smtClean="0">
                <a:solidFill>
                  <a:prstClr val="black"/>
                </a:solidFill>
              </a:rPr>
              <a:t>      </a:t>
            </a:r>
          </a:p>
          <a:p>
            <a:pPr>
              <a:defRPr/>
            </a:pPr>
            <a:r>
              <a:rPr lang="he-IL" dirty="0">
                <a:solidFill>
                  <a:prstClr val="black"/>
                </a:solidFill>
              </a:rPr>
              <a:t> </a:t>
            </a:r>
            <a:r>
              <a:rPr lang="he-IL" dirty="0" smtClean="0">
                <a:solidFill>
                  <a:prstClr val="black"/>
                </a:solidFill>
              </a:rPr>
              <a:t>   - </a:t>
            </a:r>
            <a:r>
              <a:rPr lang="he-IL" dirty="0" smtClean="0">
                <a:solidFill>
                  <a:schemeClr val="accent3"/>
                </a:solidFill>
              </a:rPr>
              <a:t>ההפרדה </a:t>
            </a:r>
            <a:r>
              <a:rPr lang="he-IL" dirty="0">
                <a:solidFill>
                  <a:schemeClr val="accent3"/>
                </a:solidFill>
              </a:rPr>
              <a:t>הבלתי תלויה של </a:t>
            </a:r>
            <a:r>
              <a:rPr lang="he-IL" dirty="0" smtClean="0">
                <a:solidFill>
                  <a:schemeClr val="accent3"/>
                </a:solidFill>
              </a:rPr>
              <a:t>הכרומוזומים.</a:t>
            </a:r>
          </a:p>
          <a:p>
            <a:pPr>
              <a:defRPr/>
            </a:pPr>
            <a:r>
              <a:rPr lang="he-IL" dirty="0">
                <a:solidFill>
                  <a:prstClr val="black"/>
                </a:solidFill>
              </a:rPr>
              <a:t> </a:t>
            </a:r>
            <a:r>
              <a:rPr lang="he-IL" dirty="0" smtClean="0">
                <a:solidFill>
                  <a:prstClr val="black"/>
                </a:solidFill>
              </a:rPr>
              <a:t>   - </a:t>
            </a:r>
            <a:r>
              <a:rPr lang="he-IL" dirty="0" smtClean="0">
                <a:solidFill>
                  <a:schemeClr val="accent3"/>
                </a:solidFill>
              </a:rPr>
              <a:t>מוטציות.</a:t>
            </a:r>
            <a:r>
              <a:rPr lang="he-IL" dirty="0" smtClean="0">
                <a:solidFill>
                  <a:prstClr val="black"/>
                </a:solidFill>
              </a:rPr>
              <a:t> המוטציות הן שינויים ב</a:t>
            </a:r>
            <a:r>
              <a:rPr lang="he-IL" dirty="0" smtClean="0">
                <a:solidFill>
                  <a:prstClr val="black"/>
                </a:solidFill>
                <a:latin typeface="Arial"/>
                <a:cs typeface="Arial"/>
              </a:rPr>
              <a:t>־</a:t>
            </a:r>
            <a:r>
              <a:rPr lang="en-US" dirty="0" smtClean="0"/>
              <a:t>DNA</a:t>
            </a:r>
            <a:r>
              <a:rPr lang="he-IL" dirty="0" smtClean="0"/>
              <a:t> </a:t>
            </a:r>
            <a:r>
              <a:rPr lang="he-IL" dirty="0"/>
              <a:t>הנוצרים </a:t>
            </a:r>
            <a:r>
              <a:rPr lang="he-IL" dirty="0" smtClean="0"/>
              <a:t>באקראי </a:t>
            </a:r>
            <a:r>
              <a:rPr lang="he-IL" dirty="0"/>
              <a:t>או בהשפעת גורמים </a:t>
            </a:r>
            <a:endParaRPr lang="he-IL" dirty="0" smtClean="0"/>
          </a:p>
          <a:p>
            <a:pPr>
              <a:defRPr/>
            </a:pPr>
            <a:r>
              <a:rPr lang="he-IL" dirty="0" smtClean="0"/>
              <a:t>                  סביבתיים </a:t>
            </a:r>
            <a:r>
              <a:rPr lang="he-IL" dirty="0"/>
              <a:t>כגון </a:t>
            </a:r>
            <a:r>
              <a:rPr lang="he-IL" dirty="0" smtClean="0"/>
              <a:t>קרינה בעצמה גבוהה.</a:t>
            </a:r>
          </a:p>
          <a:p>
            <a:pPr>
              <a:defRPr/>
            </a:pPr>
            <a:endParaRPr lang="he-IL" dirty="0">
              <a:solidFill>
                <a:prstClr val="black"/>
              </a:solidFill>
            </a:endParaRPr>
          </a:p>
          <a:p>
            <a:pPr>
              <a:defRPr/>
            </a:pPr>
            <a:r>
              <a:rPr lang="he-IL" dirty="0" smtClean="0">
                <a:solidFill>
                  <a:prstClr val="black"/>
                </a:solidFill>
              </a:rPr>
              <a:t>ב. </a:t>
            </a:r>
            <a:r>
              <a:rPr lang="he-IL" dirty="0" smtClean="0">
                <a:solidFill>
                  <a:schemeClr val="accent3"/>
                </a:solidFill>
              </a:rPr>
              <a:t>המפגש האקראי בין תאי הרבייה.</a:t>
            </a:r>
          </a:p>
          <a:p>
            <a:pPr>
              <a:defRPr/>
            </a:pPr>
            <a:endParaRPr lang="he-IL" dirty="0">
              <a:solidFill>
                <a:prstClr val="black"/>
              </a:solidFill>
            </a:endParaRPr>
          </a:p>
          <a:p>
            <a:pPr>
              <a:defRPr/>
            </a:pPr>
            <a:r>
              <a:rPr lang="he-IL" dirty="0" smtClean="0">
                <a:solidFill>
                  <a:prstClr val="black"/>
                </a:solidFill>
              </a:rPr>
              <a:t>ראו הסבר בשקפים הבאים.</a:t>
            </a:r>
            <a:endParaRPr lang="he-IL" dirty="0">
              <a:solidFill>
                <a:prstClr val="black"/>
              </a:solidFill>
            </a:endParaRPr>
          </a:p>
        </p:txBody>
      </p:sp>
      <p:grpSp>
        <p:nvGrpSpPr>
          <p:cNvPr id="18" name="קבוצה 17"/>
          <p:cNvGrpSpPr/>
          <p:nvPr/>
        </p:nvGrpSpPr>
        <p:grpSpPr>
          <a:xfrm>
            <a:off x="513557" y="956230"/>
            <a:ext cx="8279606" cy="3043228"/>
            <a:chOff x="395288" y="2582235"/>
            <a:chExt cx="8279606" cy="3043228"/>
          </a:xfrm>
        </p:grpSpPr>
        <p:grpSp>
          <p:nvGrpSpPr>
            <p:cNvPr id="23" name="קבוצה 22"/>
            <p:cNvGrpSpPr/>
            <p:nvPr/>
          </p:nvGrpSpPr>
          <p:grpSpPr>
            <a:xfrm>
              <a:off x="395288" y="2582235"/>
              <a:ext cx="5114131" cy="3043228"/>
              <a:chOff x="1953419" y="2762259"/>
              <a:chExt cx="5114131" cy="3043228"/>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46" y="2762259"/>
                <a:ext cx="4800104" cy="282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1953419" y="5584824"/>
                <a:ext cx="2357437" cy="220663"/>
              </a:xfrm>
              <a:prstGeom prst="rect">
                <a:avLst/>
              </a:prstGeom>
              <a:noFill/>
              <a:ln w="22225">
                <a:noFill/>
              </a:ln>
              <a:effectLst>
                <a:outerShdw sx="101000" sy="101000" algn="ctr" rotWithShape="0">
                  <a:schemeClr val="bg1">
                    <a:lumMod val="75000"/>
                  </a:schemeClr>
                </a:outerShdw>
              </a:effectLst>
            </p:spPr>
            <p:txBody>
              <a:bodyPr rtlCol="1" anchor="ctr"/>
              <a:lstStyle/>
              <a:p>
                <a:pPr algn="l" fontAlgn="auto">
                  <a:spcBef>
                    <a:spcPts val="0"/>
                  </a:spcBef>
                  <a:spcAft>
                    <a:spcPts val="0"/>
                  </a:spcAft>
                  <a:defRPr/>
                </a:pPr>
                <a:r>
                  <a:rPr lang="en-US" sz="900" dirty="0">
                    <a:solidFill>
                      <a:prstClr val="black"/>
                    </a:solidFill>
                  </a:rPr>
                  <a:t>© istockphoto.com/ Vicki Reid</a:t>
                </a:r>
                <a:endParaRPr lang="he-IL" sz="900" dirty="0">
                  <a:solidFill>
                    <a:prstClr val="black"/>
                  </a:solidFill>
                  <a:latin typeface="Arial"/>
                  <a:cs typeface="Arial"/>
                </a:endParaRPr>
              </a:p>
            </p:txBody>
          </p:sp>
        </p:grpSp>
        <p:pic>
          <p:nvPicPr>
            <p:cNvPr id="20" name="תמונה 5" descr="שונות גנטית - גורי חתולים.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0206" y="2829889"/>
              <a:ext cx="321468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231775" y="419100"/>
            <a:ext cx="8215313" cy="46038"/>
          </a:xfrm>
          <a:prstGeom prst="rect">
            <a:avLst/>
          </a:prstGeom>
          <a:blipFill dpi="0" rotWithShape="1">
            <a:blip r:embed="rId5"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CF8034-6A73-448F-9D8C-ED701336B1A8}" type="slidenum">
              <a:rPr lang="he-IL" smtClean="0"/>
              <a:pPr fontAlgn="base">
                <a:spcBef>
                  <a:spcPct val="0"/>
                </a:spcBef>
                <a:spcAft>
                  <a:spcPct val="0"/>
                </a:spcAft>
                <a:defRPr/>
              </a:pPr>
              <a:t>34</a:t>
            </a:fld>
            <a:endParaRPr lang="he-IL" dirty="0" smtClean="0"/>
          </a:p>
        </p:txBody>
      </p:sp>
      <p:sp>
        <p:nvSpPr>
          <p:cNvPr id="62468"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מקורות השונות בין הפרטים באוכלוסייה</a:t>
            </a:r>
            <a:endParaRPr lang="he-IL" sz="1800" dirty="0" smtClean="0"/>
          </a:p>
        </p:txBody>
      </p:sp>
      <p:sp>
        <p:nvSpPr>
          <p:cNvPr id="30" name="Slide Number Placeholder 8"/>
          <p:cNvSpPr txBox="1">
            <a:spLocks/>
          </p:cNvSpPr>
          <p:nvPr/>
        </p:nvSpPr>
        <p:spPr bwMode="auto">
          <a:xfrm>
            <a:off x="379413" y="6530975"/>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5B4CB2DB-116F-451E-98C3-63FABFBE91C0}"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Tree>
    <p:extLst>
      <p:ext uri="{BB962C8B-B14F-4D97-AF65-F5344CB8AC3E}">
        <p14:creationId xmlns:p14="http://schemas.microsoft.com/office/powerpoint/2010/main" val="1062005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CF8034-6A73-448F-9D8C-ED701336B1A8}" type="slidenum">
              <a:rPr lang="he-IL" smtClean="0"/>
              <a:pPr fontAlgn="base">
                <a:spcBef>
                  <a:spcPct val="0"/>
                </a:spcBef>
                <a:spcAft>
                  <a:spcPct val="0"/>
                </a:spcAft>
                <a:defRPr/>
              </a:pPr>
              <a:t>35</a:t>
            </a:fld>
            <a:endParaRPr lang="he-IL" dirty="0" smtClean="0"/>
          </a:p>
        </p:txBody>
      </p:sp>
      <p:sp>
        <p:nvSpPr>
          <p:cNvPr id="62468"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שִחלוף – מקור לשונות בין תאי המין</a:t>
            </a:r>
            <a:endParaRPr lang="he-IL" sz="1800" dirty="0" smtClean="0"/>
          </a:p>
        </p:txBody>
      </p:sp>
      <p:sp>
        <p:nvSpPr>
          <p:cNvPr id="21" name="TextBox 20"/>
          <p:cNvSpPr txBox="1"/>
          <p:nvPr/>
        </p:nvSpPr>
        <p:spPr>
          <a:xfrm>
            <a:off x="395288" y="476672"/>
            <a:ext cx="8051800" cy="313932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smtClean="0">
                <a:solidFill>
                  <a:prstClr val="black"/>
                </a:solidFill>
              </a:rPr>
              <a:t>אתה אינך </a:t>
            </a:r>
            <a:r>
              <a:rPr lang="he-IL" dirty="0" smtClean="0"/>
              <a:t>זהה לאחיך למרות שנולדתם לאותם הורים. אחת הסיבות המרכזיות לכך היא השונות בין תאי הרבייה של האב לתאי הרבייה של האם. כלומר, לכל אחד מן ההורים יש מספר עצום של תאי רבייה המכילים צירופי גנים שונים.</a:t>
            </a:r>
          </a:p>
          <a:p>
            <a:pPr>
              <a:defRPr/>
            </a:pPr>
            <a:r>
              <a:rPr lang="he-IL" u="sng" dirty="0" smtClean="0"/>
              <a:t>יש שתי סיבות עיקריות לשונות בין הגמטות</a:t>
            </a:r>
            <a:r>
              <a:rPr lang="he-IL" dirty="0" smtClean="0"/>
              <a:t>:</a:t>
            </a:r>
          </a:p>
          <a:p>
            <a:pPr>
              <a:defRPr/>
            </a:pPr>
            <a:r>
              <a:rPr lang="he-IL" dirty="0" smtClean="0"/>
              <a:t>א. שחלוף      ב. </a:t>
            </a:r>
            <a:r>
              <a:rPr lang="he-IL" dirty="0"/>
              <a:t>ההפרדה הבלתי תלויה של הכרומוזומים</a:t>
            </a:r>
            <a:r>
              <a:rPr lang="he-IL" dirty="0" smtClean="0"/>
              <a:t>.</a:t>
            </a:r>
          </a:p>
          <a:p>
            <a:pPr lvl="0">
              <a:defRPr/>
            </a:pPr>
            <a:r>
              <a:rPr lang="he-IL" dirty="0" smtClean="0"/>
              <a:t>ג. מוטציות – </a:t>
            </a:r>
            <a:r>
              <a:rPr lang="he-IL" dirty="0"/>
              <a:t>שינויים </a:t>
            </a:r>
            <a:r>
              <a:rPr lang="he-IL" dirty="0" smtClean="0"/>
              <a:t>ב</a:t>
            </a:r>
            <a:r>
              <a:rPr lang="he-IL" dirty="0" smtClean="0">
                <a:latin typeface="Arial"/>
                <a:cs typeface="Arial"/>
              </a:rPr>
              <a:t>־</a:t>
            </a:r>
            <a:r>
              <a:rPr lang="en-US" dirty="0" smtClean="0"/>
              <a:t>DNA</a:t>
            </a:r>
            <a:r>
              <a:rPr lang="he-IL" dirty="0" smtClean="0"/>
              <a:t>, </a:t>
            </a:r>
            <a:r>
              <a:rPr lang="he-IL" dirty="0"/>
              <a:t>הנוצרים </a:t>
            </a:r>
            <a:r>
              <a:rPr lang="he-IL" dirty="0" smtClean="0"/>
              <a:t>באקראי </a:t>
            </a:r>
            <a:r>
              <a:rPr lang="he-IL" dirty="0"/>
              <a:t>או בהשפעת גורמים סביבתיים כגון קרינה </a:t>
            </a:r>
            <a:r>
              <a:rPr lang="he-IL" dirty="0" smtClean="0"/>
              <a:t>בעצמה </a:t>
            </a:r>
            <a:r>
              <a:rPr lang="he-IL" dirty="0"/>
              <a:t>גבוהה</a:t>
            </a:r>
            <a:r>
              <a:rPr lang="he-IL" dirty="0" smtClean="0"/>
              <a:t>.</a:t>
            </a:r>
            <a:endParaRPr lang="he-IL" dirty="0"/>
          </a:p>
          <a:p>
            <a:pPr>
              <a:defRPr/>
            </a:pPr>
            <a:r>
              <a:rPr lang="he-IL" dirty="0">
                <a:solidFill>
                  <a:srgbClr val="FF6600"/>
                </a:solidFill>
              </a:rPr>
              <a:t>שִחלוף </a:t>
            </a:r>
            <a:r>
              <a:rPr lang="he-IL" dirty="0" smtClean="0">
                <a:solidFill>
                  <a:srgbClr val="FF6600"/>
                </a:solidFill>
              </a:rPr>
              <a:t>(</a:t>
            </a:r>
            <a:r>
              <a:rPr lang="en-US" dirty="0" smtClean="0">
                <a:solidFill>
                  <a:srgbClr val="FF6600"/>
                </a:solidFill>
              </a:rPr>
              <a:t>(crossing </a:t>
            </a:r>
            <a:r>
              <a:rPr lang="en-US" dirty="0">
                <a:solidFill>
                  <a:srgbClr val="FF6600"/>
                </a:solidFill>
              </a:rPr>
              <a:t>over </a:t>
            </a:r>
            <a:endParaRPr lang="he-IL" dirty="0" smtClean="0">
              <a:solidFill>
                <a:srgbClr val="FF6600"/>
              </a:solidFill>
            </a:endParaRPr>
          </a:p>
          <a:p>
            <a:pPr>
              <a:defRPr/>
            </a:pPr>
            <a:r>
              <a:rPr lang="he-IL" dirty="0" smtClean="0">
                <a:solidFill>
                  <a:prstClr val="black"/>
                </a:solidFill>
              </a:rPr>
              <a:t>לעתים </a:t>
            </a:r>
            <a:r>
              <a:rPr lang="he-IL" dirty="0">
                <a:solidFill>
                  <a:prstClr val="black"/>
                </a:solidFill>
              </a:rPr>
              <a:t>קרובות במיוזה, בעת </a:t>
            </a:r>
            <a:r>
              <a:rPr lang="he-IL" dirty="0"/>
              <a:t>שהכרומוזומים </a:t>
            </a:r>
            <a:r>
              <a:rPr lang="he-IL" dirty="0" smtClean="0"/>
              <a:t>ההומולוגים </a:t>
            </a:r>
            <a:r>
              <a:rPr lang="he-IL" dirty="0"/>
              <a:t>מסתדרים בזוגות במישור המשווה של התא, חלה החלפה של קטעים מקבילים בין כרומטידות של הכרומוזומים </a:t>
            </a:r>
            <a:r>
              <a:rPr lang="he-IL" dirty="0" smtClean="0"/>
              <a:t>ההומולוגים.  </a:t>
            </a:r>
            <a:r>
              <a:rPr lang="he-IL" dirty="0"/>
              <a:t>תופעה זו נקראת שִחלוף (</a:t>
            </a:r>
            <a:r>
              <a:rPr lang="en-US" dirty="0"/>
              <a:t>crossing over</a:t>
            </a:r>
            <a:r>
              <a:rPr lang="he-IL" dirty="0"/>
              <a:t>).</a:t>
            </a:r>
          </a:p>
        </p:txBody>
      </p:sp>
      <p:sp>
        <p:nvSpPr>
          <p:cNvPr id="30" name="Slide Number Placeholder 8"/>
          <p:cNvSpPr txBox="1">
            <a:spLocks/>
          </p:cNvSpPr>
          <p:nvPr/>
        </p:nvSpPr>
        <p:spPr bwMode="auto">
          <a:xfrm>
            <a:off x="379413" y="6530975"/>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5B4CB2DB-116F-451E-98C3-63FABFBE91C0}"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grpSp>
        <p:nvGrpSpPr>
          <p:cNvPr id="6" name="קבוצה 5"/>
          <p:cNvGrpSpPr/>
          <p:nvPr/>
        </p:nvGrpSpPr>
        <p:grpSpPr>
          <a:xfrm>
            <a:off x="1115616" y="3841215"/>
            <a:ext cx="7196890" cy="2540113"/>
            <a:chOff x="1593559" y="1708067"/>
            <a:chExt cx="7196890" cy="2540113"/>
          </a:xfrm>
        </p:grpSpPr>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708067"/>
              <a:ext cx="2562265" cy="25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קבוצה 2"/>
            <p:cNvGrpSpPr/>
            <p:nvPr/>
          </p:nvGrpSpPr>
          <p:grpSpPr>
            <a:xfrm>
              <a:off x="1593559" y="2546646"/>
              <a:ext cx="5661352" cy="1323976"/>
              <a:chOff x="2771800" y="2075840"/>
              <a:chExt cx="5661352" cy="1323976"/>
            </a:xfrm>
          </p:grpSpPr>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2075841"/>
                <a:ext cx="8763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2075840"/>
                <a:ext cx="933294"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חץ שמאלה 33"/>
              <p:cNvSpPr/>
              <p:nvPr/>
            </p:nvSpPr>
            <p:spPr bwMode="auto">
              <a:xfrm>
                <a:off x="5162051" y="2527187"/>
                <a:ext cx="360362" cy="288925"/>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חץ שמאלה 34"/>
              <p:cNvSpPr/>
              <p:nvPr/>
            </p:nvSpPr>
            <p:spPr bwMode="auto">
              <a:xfrm>
                <a:off x="3777102" y="2527187"/>
                <a:ext cx="360362" cy="288925"/>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6" name="חץ שמאלה 55"/>
              <p:cNvSpPr/>
              <p:nvPr/>
            </p:nvSpPr>
            <p:spPr bwMode="auto">
              <a:xfrm rot="462677">
                <a:off x="6647166" y="2636555"/>
                <a:ext cx="1785986" cy="225583"/>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 name="אליפסה 4"/>
            <p:cNvSpPr/>
            <p:nvPr/>
          </p:nvSpPr>
          <p:spPr>
            <a:xfrm>
              <a:off x="7280100" y="3286918"/>
              <a:ext cx="360040" cy="2004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4986" y="2546646"/>
              <a:ext cx="882649" cy="132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מלבן 1"/>
          <p:cNvSpPr/>
          <p:nvPr/>
        </p:nvSpPr>
        <p:spPr>
          <a:xfrm>
            <a:off x="1030342" y="6372036"/>
            <a:ext cx="6930102" cy="369332"/>
          </a:xfrm>
          <a:prstGeom prst="rect">
            <a:avLst/>
          </a:prstGeom>
        </p:spPr>
        <p:txBody>
          <a:bodyPr wrap="none">
            <a:spAutoFit/>
          </a:bodyPr>
          <a:lstStyle/>
          <a:p>
            <a:pPr lvl="0">
              <a:defRPr/>
            </a:pPr>
            <a:r>
              <a:rPr lang="he-IL" dirty="0" smtClean="0">
                <a:solidFill>
                  <a:prstClr val="black"/>
                </a:solidFill>
              </a:rPr>
              <a:t>ראו הסבר על ההפרדה הבלתי תלויה של הכרומוזומים בשני השקפים הבאים.</a:t>
            </a:r>
            <a:endParaRPr lang="he-IL" dirty="0">
              <a:solidFill>
                <a:prstClr val="black"/>
              </a:solidFill>
            </a:endParaRPr>
          </a:p>
        </p:txBody>
      </p:sp>
    </p:spTree>
    <p:extLst>
      <p:ext uri="{BB962C8B-B14F-4D97-AF65-F5344CB8AC3E}">
        <p14:creationId xmlns:p14="http://schemas.microsoft.com/office/powerpoint/2010/main" val="664666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3555" name="כותרת 5"/>
          <p:cNvSpPr>
            <a:spLocks noGrp="1"/>
          </p:cNvSpPr>
          <p:nvPr>
            <p:ph type="ctrTitle"/>
          </p:nvPr>
        </p:nvSpPr>
        <p:spPr bwMode="auto">
          <a:xfrm>
            <a:off x="231775" y="71438"/>
            <a:ext cx="8326438"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בתהליכי מיוזה באותו היצור </a:t>
            </a:r>
            <a:r>
              <a:rPr lang="he-IL" sz="1800" b="1" dirty="0" smtClean="0">
                <a:solidFill>
                  <a:schemeClr val="accent3"/>
                </a:solidFill>
              </a:rPr>
              <a:t>נוצרים תאי מין (</a:t>
            </a:r>
            <a:r>
              <a:rPr lang="he-IL" sz="1800" b="1" noProof="1" smtClean="0">
                <a:solidFill>
                  <a:schemeClr val="accent3"/>
                </a:solidFill>
              </a:rPr>
              <a:t>גמטות</a:t>
            </a:r>
            <a:r>
              <a:rPr lang="he-IL" sz="1800" b="1" dirty="0" smtClean="0">
                <a:solidFill>
                  <a:schemeClr val="accent3"/>
                </a:solidFill>
              </a:rPr>
              <a:t>) המכילים צירופי </a:t>
            </a:r>
            <a:r>
              <a:rPr lang="he-IL" sz="1800" b="1" dirty="0" smtClean="0">
                <a:solidFill>
                  <a:srgbClr val="FF6600"/>
                </a:solidFill>
              </a:rPr>
              <a:t>כרומוזומים שונים</a:t>
            </a:r>
            <a:endParaRPr lang="he-IL" sz="1800" dirty="0" smtClean="0"/>
          </a:p>
        </p:txBody>
      </p:sp>
      <p:sp>
        <p:nvSpPr>
          <p:cNvPr id="8" name="TextBox 7"/>
          <p:cNvSpPr txBox="1"/>
          <p:nvPr/>
        </p:nvSpPr>
        <p:spPr>
          <a:xfrm>
            <a:off x="4643438" y="620713"/>
            <a:ext cx="4011612" cy="38576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b="1" dirty="0">
              <a:solidFill>
                <a:prstClr val="black">
                  <a:lumMod val="50000"/>
                  <a:lumOff val="50000"/>
                </a:prstClr>
              </a:solidFill>
              <a:latin typeface="Arial"/>
              <a:cs typeface="Arial"/>
            </a:endParaRPr>
          </a:p>
        </p:txBody>
      </p:sp>
      <p:sp>
        <p:nvSpPr>
          <p:cNvPr id="26" name="TextBox 25"/>
          <p:cNvSpPr txBox="1"/>
          <p:nvPr/>
        </p:nvSpPr>
        <p:spPr>
          <a:xfrm>
            <a:off x="4356100" y="692150"/>
            <a:ext cx="4314825" cy="2305050"/>
          </a:xfrm>
          <a:prstGeom prst="rect">
            <a:avLst/>
          </a:prstGeom>
          <a:noFill/>
          <a:ln w="22225">
            <a:noFill/>
          </a:ln>
          <a:effectLst>
            <a:outerShdw sx="101000" sy="101000" algn="ctr" rotWithShape="0">
              <a:schemeClr val="bg1">
                <a:lumMod val="75000"/>
              </a:schemeClr>
            </a:outerShdw>
          </a:effectLst>
        </p:spPr>
        <p:txBody>
          <a:bodyPr/>
          <a:lstStyle/>
          <a:p>
            <a:pPr>
              <a:defRPr/>
            </a:pPr>
            <a:endParaRPr lang="he-IL" b="1" dirty="0">
              <a:solidFill>
                <a:srgbClr val="1D4C72"/>
              </a:solidFill>
            </a:endParaRPr>
          </a:p>
        </p:txBody>
      </p:sp>
      <p:sp>
        <p:nvSpPr>
          <p:cNvPr id="18" name="TextBox 17"/>
          <p:cNvSpPr txBox="1"/>
          <p:nvPr/>
        </p:nvSpPr>
        <p:spPr>
          <a:xfrm>
            <a:off x="4028868" y="580390"/>
            <a:ext cx="5002212" cy="1079500"/>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בתהליך המיוזה שתואר </a:t>
            </a:r>
            <a:r>
              <a:rPr lang="he-IL" dirty="0" smtClean="0">
                <a:solidFill>
                  <a:prstClr val="black"/>
                </a:solidFill>
              </a:rPr>
              <a:t>בשקפים הקודמים </a:t>
            </a:r>
            <a:r>
              <a:rPr lang="he-IL" dirty="0">
                <a:solidFill>
                  <a:prstClr val="black"/>
                </a:solidFill>
              </a:rPr>
              <a:t>נוצרו </a:t>
            </a:r>
            <a:endParaRPr lang="he-IL" dirty="0" smtClean="0">
              <a:solidFill>
                <a:prstClr val="black"/>
              </a:solidFill>
            </a:endParaRPr>
          </a:p>
          <a:p>
            <a:pPr>
              <a:defRPr/>
            </a:pPr>
            <a:r>
              <a:rPr lang="he-IL" dirty="0" smtClean="0">
                <a:solidFill>
                  <a:prstClr val="black"/>
                </a:solidFill>
              </a:rPr>
              <a:t>תאי </a:t>
            </a:r>
            <a:r>
              <a:rPr lang="he-IL" dirty="0"/>
              <a:t>מין </a:t>
            </a:r>
            <a:r>
              <a:rPr lang="he-IL" dirty="0" smtClean="0"/>
              <a:t>המכילים </a:t>
            </a:r>
            <a:r>
              <a:rPr lang="he-IL" dirty="0" smtClean="0">
                <a:solidFill>
                  <a:prstClr val="black"/>
                </a:solidFill>
              </a:rPr>
              <a:t>את </a:t>
            </a:r>
            <a:r>
              <a:rPr lang="he-IL" dirty="0">
                <a:solidFill>
                  <a:prstClr val="black"/>
                </a:solidFill>
              </a:rPr>
              <a:t>צירופי </a:t>
            </a:r>
            <a:r>
              <a:rPr lang="he-IL" dirty="0" smtClean="0">
                <a:solidFill>
                  <a:prstClr val="black"/>
                </a:solidFill>
              </a:rPr>
              <a:t>הכרומוזומים </a:t>
            </a:r>
            <a:r>
              <a:rPr lang="he-IL" dirty="0" smtClean="0">
                <a:solidFill>
                  <a:schemeClr val="accent6">
                    <a:lumMod val="50000"/>
                    <a:lumOff val="50000"/>
                  </a:schemeClr>
                </a:solidFill>
              </a:rPr>
              <a:t>ורוד</a:t>
            </a:r>
            <a:r>
              <a:rPr lang="he-IL" dirty="0" smtClean="0">
                <a:solidFill>
                  <a:prstClr val="black"/>
                </a:solidFill>
              </a:rPr>
              <a:t> </a:t>
            </a:r>
            <a:r>
              <a:rPr lang="he-IL" dirty="0" smtClean="0">
                <a:solidFill>
                  <a:srgbClr val="FFC000"/>
                </a:solidFill>
              </a:rPr>
              <a:t>וכתום</a:t>
            </a:r>
          </a:p>
          <a:p>
            <a:pPr>
              <a:defRPr/>
            </a:pPr>
            <a:r>
              <a:rPr lang="he-IL" dirty="0" smtClean="0">
                <a:solidFill>
                  <a:prstClr val="black"/>
                </a:solidFill>
              </a:rPr>
              <a:t>או </a:t>
            </a:r>
            <a:r>
              <a:rPr lang="he-IL" dirty="0" smtClean="0">
                <a:solidFill>
                  <a:srgbClr val="7030A0"/>
                </a:solidFill>
              </a:rPr>
              <a:t>סגול</a:t>
            </a:r>
            <a:r>
              <a:rPr lang="he-IL" dirty="0" smtClean="0">
                <a:solidFill>
                  <a:prstClr val="black"/>
                </a:solidFill>
              </a:rPr>
              <a:t> </a:t>
            </a:r>
            <a:r>
              <a:rPr lang="he-IL" dirty="0" smtClean="0">
                <a:solidFill>
                  <a:srgbClr val="C00000"/>
                </a:solidFill>
              </a:rPr>
              <a:t>וחום</a:t>
            </a:r>
            <a:r>
              <a:rPr lang="he-IL" dirty="0" smtClean="0">
                <a:solidFill>
                  <a:prstClr val="black"/>
                </a:solidFill>
              </a:rPr>
              <a:t> (נקרא </a:t>
            </a:r>
            <a:r>
              <a:rPr lang="he-IL" dirty="0">
                <a:solidFill>
                  <a:prstClr val="black"/>
                </a:solidFill>
              </a:rPr>
              <a:t>לצירופים אלו צירופים א' </a:t>
            </a:r>
            <a:r>
              <a:rPr lang="he-IL" dirty="0" smtClean="0">
                <a:solidFill>
                  <a:prstClr val="black"/>
                </a:solidFill>
              </a:rPr>
              <a:t>ו</a:t>
            </a:r>
            <a:r>
              <a:rPr lang="he-IL" dirty="0" smtClean="0">
                <a:solidFill>
                  <a:prstClr val="black"/>
                </a:solidFill>
                <a:latin typeface="Arial"/>
                <a:cs typeface="Arial"/>
              </a:rPr>
              <a:t>־</a:t>
            </a:r>
            <a:r>
              <a:rPr lang="he-IL" dirty="0" smtClean="0">
                <a:solidFill>
                  <a:prstClr val="black"/>
                </a:solidFill>
              </a:rPr>
              <a:t>ב</a:t>
            </a:r>
            <a:r>
              <a:rPr lang="he-IL" dirty="0">
                <a:solidFill>
                  <a:prstClr val="black"/>
                </a:solidFill>
              </a:rPr>
              <a:t>').</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p:txBody>
      </p:sp>
      <p:sp>
        <p:nvSpPr>
          <p:cNvPr id="22" name="TextBox 21"/>
          <p:cNvSpPr txBox="1"/>
          <p:nvPr/>
        </p:nvSpPr>
        <p:spPr>
          <a:xfrm>
            <a:off x="-735013" y="581025"/>
            <a:ext cx="5002213" cy="1257300"/>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ואולם בתהליך מיוזה של תא אחר היה </a:t>
            </a:r>
          </a:p>
          <a:p>
            <a:pPr>
              <a:defRPr/>
            </a:pPr>
            <a:r>
              <a:rPr lang="he-IL" dirty="0">
                <a:solidFill>
                  <a:prstClr val="black"/>
                </a:solidFill>
              </a:rPr>
              <a:t>יכול להיווצר צירוף אחר:</a:t>
            </a:r>
            <a:r>
              <a:rPr lang="he-IL" dirty="0">
                <a:solidFill>
                  <a:schemeClr val="accent6">
                    <a:lumMod val="50000"/>
                    <a:lumOff val="50000"/>
                  </a:schemeClr>
                </a:solidFill>
              </a:rPr>
              <a:t> </a:t>
            </a:r>
            <a:r>
              <a:rPr lang="he-IL" dirty="0" smtClean="0">
                <a:solidFill>
                  <a:schemeClr val="accent6">
                    <a:lumMod val="50000"/>
                    <a:lumOff val="50000"/>
                  </a:schemeClr>
                </a:solidFill>
              </a:rPr>
              <a:t>ורוד </a:t>
            </a:r>
            <a:r>
              <a:rPr lang="he-IL" dirty="0" smtClean="0">
                <a:solidFill>
                  <a:srgbClr val="C00000"/>
                </a:solidFill>
              </a:rPr>
              <a:t>וחום</a:t>
            </a:r>
            <a:r>
              <a:rPr lang="he-IL" dirty="0" smtClean="0">
                <a:solidFill>
                  <a:prstClr val="black"/>
                </a:solidFill>
              </a:rPr>
              <a:t> או </a:t>
            </a:r>
            <a:endParaRPr lang="he-IL" dirty="0">
              <a:solidFill>
                <a:prstClr val="black"/>
              </a:solidFill>
            </a:endParaRPr>
          </a:p>
          <a:p>
            <a:pPr>
              <a:defRPr/>
            </a:pPr>
            <a:r>
              <a:rPr lang="he-IL" dirty="0" smtClean="0">
                <a:solidFill>
                  <a:srgbClr val="7030A0"/>
                </a:solidFill>
              </a:rPr>
              <a:t>סגול </a:t>
            </a:r>
            <a:r>
              <a:rPr lang="he-IL" dirty="0" smtClean="0">
                <a:solidFill>
                  <a:srgbClr val="FFC000"/>
                </a:solidFill>
              </a:rPr>
              <a:t>וכתום</a:t>
            </a:r>
            <a:r>
              <a:rPr lang="he-IL" dirty="0" smtClean="0">
                <a:solidFill>
                  <a:prstClr val="black"/>
                </a:solidFill>
              </a:rPr>
              <a:t> (נקרא </a:t>
            </a:r>
            <a:r>
              <a:rPr lang="he-IL" dirty="0">
                <a:solidFill>
                  <a:prstClr val="black"/>
                </a:solidFill>
              </a:rPr>
              <a:t>לצירופים אלו צירופים ג' </a:t>
            </a:r>
            <a:r>
              <a:rPr lang="he-IL" dirty="0" smtClean="0">
                <a:solidFill>
                  <a:prstClr val="black"/>
                </a:solidFill>
              </a:rPr>
              <a:t>ו</a:t>
            </a:r>
            <a:r>
              <a:rPr lang="he-IL" dirty="0" smtClean="0">
                <a:solidFill>
                  <a:prstClr val="black"/>
                </a:solidFill>
                <a:latin typeface="Arial"/>
                <a:cs typeface="Arial"/>
              </a:rPr>
              <a:t>־</a:t>
            </a:r>
            <a:r>
              <a:rPr lang="he-IL" dirty="0" smtClean="0">
                <a:solidFill>
                  <a:prstClr val="black"/>
                </a:solidFill>
              </a:rPr>
              <a:t>ד</a:t>
            </a:r>
            <a:r>
              <a:rPr lang="he-IL" dirty="0">
                <a:solidFill>
                  <a:prstClr val="black"/>
                </a:solidFill>
              </a:rPr>
              <a:t>').</a:t>
            </a:r>
          </a:p>
        </p:txBody>
      </p:sp>
      <p:sp>
        <p:nvSpPr>
          <p:cNvPr id="23" name="TextBox 22"/>
          <p:cNvSpPr txBox="1"/>
          <p:nvPr/>
        </p:nvSpPr>
        <p:spPr>
          <a:xfrm>
            <a:off x="-108520" y="5399807"/>
            <a:ext cx="8824912" cy="1125537"/>
          </a:xfrm>
          <a:prstGeom prst="rect">
            <a:avLst/>
          </a:prstGeom>
          <a:noFill/>
          <a:ln w="22225">
            <a:noFill/>
          </a:ln>
          <a:effectLst>
            <a:outerShdw sx="101000" sy="101000" algn="ctr" rotWithShape="0">
              <a:schemeClr val="bg1">
                <a:lumMod val="75000"/>
              </a:schemeClr>
            </a:outerShdw>
          </a:effectLst>
        </p:spPr>
        <p:txBody>
          <a:bodyPr/>
          <a:lstStyle/>
          <a:p>
            <a:pPr>
              <a:defRPr/>
            </a:pPr>
            <a:endParaRPr lang="he-IL" dirty="0">
              <a:solidFill>
                <a:prstClr val="black"/>
              </a:solidFill>
            </a:endParaRPr>
          </a:p>
          <a:p>
            <a:pPr>
              <a:defRPr/>
            </a:pPr>
            <a:r>
              <a:rPr lang="he-IL" dirty="0">
                <a:solidFill>
                  <a:prstClr val="black"/>
                </a:solidFill>
              </a:rPr>
              <a:t>ביצור נוצרים תאי מין רבים, כלומר תאים רבים באברי המין עוברים תהליך מיוזה. </a:t>
            </a:r>
          </a:p>
          <a:p>
            <a:pPr>
              <a:defRPr/>
            </a:pPr>
            <a:r>
              <a:rPr lang="he-IL" dirty="0">
                <a:solidFill>
                  <a:prstClr val="black"/>
                </a:solidFill>
              </a:rPr>
              <a:t>לעתים נוצרים צירופים א' </a:t>
            </a:r>
            <a:r>
              <a:rPr lang="he-IL" dirty="0" smtClean="0">
                <a:solidFill>
                  <a:prstClr val="black"/>
                </a:solidFill>
              </a:rPr>
              <a:t>ו</a:t>
            </a:r>
            <a:r>
              <a:rPr lang="he-IL" dirty="0" smtClean="0">
                <a:solidFill>
                  <a:prstClr val="black"/>
                </a:solidFill>
                <a:latin typeface="Arial"/>
                <a:cs typeface="Arial"/>
              </a:rPr>
              <a:t>־</a:t>
            </a:r>
            <a:r>
              <a:rPr lang="he-IL" dirty="0" smtClean="0">
                <a:solidFill>
                  <a:prstClr val="black"/>
                </a:solidFill>
              </a:rPr>
              <a:t>ב</a:t>
            </a:r>
            <a:r>
              <a:rPr lang="he-IL" dirty="0">
                <a:solidFill>
                  <a:prstClr val="black"/>
                </a:solidFill>
              </a:rPr>
              <a:t>' של כרומוזומים ולעתים נוצרים צירופים ג' </a:t>
            </a:r>
            <a:r>
              <a:rPr lang="he-IL" dirty="0" smtClean="0">
                <a:solidFill>
                  <a:prstClr val="black"/>
                </a:solidFill>
              </a:rPr>
              <a:t>ו</a:t>
            </a:r>
            <a:r>
              <a:rPr lang="he-IL" dirty="0" smtClean="0">
                <a:solidFill>
                  <a:prstClr val="black"/>
                </a:solidFill>
                <a:latin typeface="Arial"/>
                <a:cs typeface="Arial"/>
              </a:rPr>
              <a:t>־</a:t>
            </a:r>
            <a:r>
              <a:rPr lang="he-IL" dirty="0" smtClean="0">
                <a:solidFill>
                  <a:prstClr val="black"/>
                </a:solidFill>
              </a:rPr>
              <a:t>ד</a:t>
            </a:r>
            <a:r>
              <a:rPr lang="he-IL" dirty="0">
                <a:solidFill>
                  <a:prstClr val="black"/>
                </a:solidFill>
              </a:rPr>
              <a:t>' של כרומוזומים, </a:t>
            </a:r>
            <a:endParaRPr lang="he-IL" dirty="0" smtClean="0">
              <a:solidFill>
                <a:prstClr val="black"/>
              </a:solidFill>
            </a:endParaRPr>
          </a:p>
          <a:p>
            <a:pPr>
              <a:defRPr/>
            </a:pPr>
            <a:r>
              <a:rPr lang="he-IL" dirty="0" smtClean="0">
                <a:solidFill>
                  <a:prstClr val="black"/>
                </a:solidFill>
              </a:rPr>
              <a:t>ולכן, </a:t>
            </a:r>
            <a:r>
              <a:rPr lang="he-IL" dirty="0">
                <a:solidFill>
                  <a:prstClr val="black"/>
                </a:solidFill>
              </a:rPr>
              <a:t>בסך </a:t>
            </a:r>
            <a:r>
              <a:rPr lang="he-IL" dirty="0" smtClean="0">
                <a:solidFill>
                  <a:prstClr val="black"/>
                </a:solidFill>
              </a:rPr>
              <a:t>הכול </a:t>
            </a:r>
            <a:r>
              <a:rPr lang="he-IL" dirty="0">
                <a:solidFill>
                  <a:prstClr val="black"/>
                </a:solidFill>
              </a:rPr>
              <a:t>יהיו לַיְצור שבדוגמה </a:t>
            </a:r>
            <a:r>
              <a:rPr lang="he-IL" dirty="0" smtClean="0">
                <a:solidFill>
                  <a:prstClr val="black"/>
                </a:solidFill>
              </a:rPr>
              <a:t>זו </a:t>
            </a:r>
            <a:r>
              <a:rPr lang="he-IL" dirty="0">
                <a:solidFill>
                  <a:prstClr val="black"/>
                </a:solidFill>
              </a:rPr>
              <a:t>תאי מין המכילים את ארבעת הצירופים האפשריים</a:t>
            </a:r>
            <a:r>
              <a:rPr lang="he-IL" dirty="0" smtClean="0">
                <a:solidFill>
                  <a:prstClr val="black"/>
                </a:solidFill>
              </a:rPr>
              <a:t>.</a:t>
            </a:r>
          </a:p>
        </p:txBody>
      </p:sp>
      <p:grpSp>
        <p:nvGrpSpPr>
          <p:cNvPr id="60427" name="קבוצה 9"/>
          <p:cNvGrpSpPr>
            <a:grpSpLocks/>
          </p:cNvGrpSpPr>
          <p:nvPr/>
        </p:nvGrpSpPr>
        <p:grpSpPr bwMode="auto">
          <a:xfrm>
            <a:off x="500063" y="2191098"/>
            <a:ext cx="3714750" cy="3207989"/>
            <a:chOff x="1201526" y="1173047"/>
            <a:chExt cx="3972418" cy="3380116"/>
          </a:xfrm>
        </p:grpSpPr>
        <p:sp>
          <p:nvSpPr>
            <p:cNvPr id="28" name="TextBox 27"/>
            <p:cNvSpPr txBox="1"/>
            <p:nvPr/>
          </p:nvSpPr>
          <p:spPr>
            <a:xfrm>
              <a:off x="1414834" y="1173047"/>
              <a:ext cx="1280001" cy="64732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תא האם</a:t>
              </a:r>
            </a:p>
          </p:txBody>
        </p:sp>
        <p:sp>
          <p:nvSpPr>
            <p:cNvPr id="29" name="TextBox 28"/>
            <p:cNvSpPr txBox="1"/>
            <p:nvPr/>
          </p:nvSpPr>
          <p:spPr>
            <a:xfrm>
              <a:off x="1201526" y="3875728"/>
              <a:ext cx="3972418" cy="67743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    </a:t>
              </a:r>
              <a:r>
                <a:rPr lang="he-IL" dirty="0" smtClean="0">
                  <a:solidFill>
                    <a:prstClr val="black"/>
                  </a:solidFill>
                </a:rPr>
                <a:t>  צירוף </a:t>
              </a:r>
              <a:r>
                <a:rPr lang="he-IL" dirty="0">
                  <a:solidFill>
                    <a:prstClr val="black"/>
                  </a:solidFill>
                </a:rPr>
                <a:t>ג'                </a:t>
              </a:r>
              <a:r>
                <a:rPr lang="he-IL" dirty="0" smtClean="0">
                  <a:solidFill>
                    <a:prstClr val="black"/>
                  </a:solidFill>
                </a:rPr>
                <a:t>צירוף </a:t>
              </a:r>
              <a:r>
                <a:rPr lang="he-IL" dirty="0">
                  <a:solidFill>
                    <a:prstClr val="black"/>
                  </a:solidFill>
                </a:rPr>
                <a:t>ד'</a:t>
              </a:r>
            </a:p>
            <a:p>
              <a:pPr>
                <a:defRPr/>
              </a:pPr>
              <a:r>
                <a:rPr lang="he-IL" dirty="0">
                  <a:solidFill>
                    <a:prstClr val="black"/>
                  </a:solidFill>
                </a:rPr>
                <a:t>התאים שנוצרו לאחר החלוקה הראשונה</a:t>
              </a:r>
            </a:p>
          </p:txBody>
        </p:sp>
      </p:grpSp>
      <p:cxnSp>
        <p:nvCxnSpPr>
          <p:cNvPr id="3" name="מחבר ישר 2"/>
          <p:cNvCxnSpPr/>
          <p:nvPr/>
        </p:nvCxnSpPr>
        <p:spPr>
          <a:xfrm>
            <a:off x="4283968" y="620713"/>
            <a:ext cx="17462" cy="4530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flipH="1">
            <a:off x="728663" y="5517232"/>
            <a:ext cx="790098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Slide Number Placeholder 8"/>
          <p:cNvSpPr>
            <a:spLocks noGrp="1"/>
          </p:cNvSpPr>
          <p:nvPr>
            <p:ph type="sldNum" sz="quarter" idx="12"/>
          </p:nvPr>
        </p:nvSpPr>
        <p:spPr bwMode="auto">
          <a:xfrm>
            <a:off x="27816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4558016-4C24-4EF3-BE6A-FCCE7ED2DB9A}"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1741128"/>
            <a:ext cx="1657445" cy="151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1683194"/>
            <a:ext cx="1657445" cy="151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קבוצה 9"/>
          <p:cNvGrpSpPr>
            <a:grpSpLocks/>
          </p:cNvGrpSpPr>
          <p:nvPr/>
        </p:nvGrpSpPr>
        <p:grpSpPr bwMode="auto">
          <a:xfrm>
            <a:off x="4860032" y="2191924"/>
            <a:ext cx="3744416" cy="3248166"/>
            <a:chOff x="898397" y="1541907"/>
            <a:chExt cx="4004142" cy="3422449"/>
          </a:xfrm>
        </p:grpSpPr>
        <p:sp>
          <p:nvSpPr>
            <p:cNvPr id="32" name="TextBox 31"/>
            <p:cNvSpPr txBox="1"/>
            <p:nvPr/>
          </p:nvSpPr>
          <p:spPr>
            <a:xfrm>
              <a:off x="898397" y="1541907"/>
              <a:ext cx="1280001" cy="64732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תא האם</a:t>
              </a:r>
            </a:p>
          </p:txBody>
        </p:sp>
        <p:sp>
          <p:nvSpPr>
            <p:cNvPr id="33" name="TextBox 32"/>
            <p:cNvSpPr txBox="1"/>
            <p:nvPr/>
          </p:nvSpPr>
          <p:spPr>
            <a:xfrm>
              <a:off x="930121" y="4286921"/>
              <a:ext cx="3972418" cy="67743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   </a:t>
              </a:r>
              <a:r>
                <a:rPr lang="he-IL" dirty="0" smtClean="0">
                  <a:solidFill>
                    <a:prstClr val="black"/>
                  </a:solidFill>
                </a:rPr>
                <a:t>   צירוף א'               צירוף ב'</a:t>
              </a:r>
            </a:p>
            <a:p>
              <a:pPr>
                <a:defRPr/>
              </a:pPr>
              <a:r>
                <a:rPr lang="he-IL" dirty="0" smtClean="0">
                  <a:solidFill>
                    <a:prstClr val="black"/>
                  </a:solidFill>
                </a:rPr>
                <a:t>התאים </a:t>
              </a:r>
              <a:r>
                <a:rPr lang="he-IL" dirty="0">
                  <a:solidFill>
                    <a:prstClr val="black"/>
                  </a:solidFill>
                </a:rPr>
                <a:t>שנוצרו לאחר החלוקה הראשונה</a:t>
              </a:r>
            </a:p>
          </p:txBody>
        </p:sp>
      </p:gr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4535" y="3399846"/>
            <a:ext cx="30194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3421481"/>
            <a:ext cx="13430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8451" y="3425552"/>
            <a:ext cx="14573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534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06388" y="452438"/>
            <a:ext cx="8531225" cy="6145212"/>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כפי שראינו בשקף הקודם, צפוי שהצירופים השונים של הכרומוזומים יופיעו בשכיחות שווה, כלומר אין כל נטייה לכרומוזומים שמקורם באם או באב להישאר יחד. </a:t>
            </a:r>
            <a:endParaRPr lang="he-IL" dirty="0" smtClean="0">
              <a:solidFill>
                <a:prstClr val="black"/>
              </a:solidFill>
            </a:endParaRPr>
          </a:p>
          <a:p>
            <a:pPr>
              <a:defRPr/>
            </a:pPr>
            <a:r>
              <a:rPr lang="he-IL" dirty="0" smtClean="0">
                <a:solidFill>
                  <a:prstClr val="black"/>
                </a:solidFill>
              </a:rPr>
              <a:t>במילים </a:t>
            </a:r>
            <a:r>
              <a:rPr lang="he-IL" dirty="0">
                <a:solidFill>
                  <a:prstClr val="black"/>
                </a:solidFill>
              </a:rPr>
              <a:t>אחרות: </a:t>
            </a:r>
            <a:r>
              <a:rPr lang="he-IL" u="sng" dirty="0">
                <a:solidFill>
                  <a:srgbClr val="FF6600"/>
                </a:solidFill>
              </a:rPr>
              <a:t>ההפרדה של כל זוג כרומוזומים אינה תלויה בדרך ההיפרדות של זוגות הכרומוזומים האחרים</a:t>
            </a:r>
            <a:r>
              <a:rPr lang="he-IL" dirty="0">
                <a:solidFill>
                  <a:prstClr val="black"/>
                </a:solidFill>
              </a:rPr>
              <a:t>, ולכן יש הסתברות שווה לכל אחד מצירופי הכרומוזומים האפשריים.</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p:txBody>
      </p:sp>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3555" name="כותרת 5"/>
          <p:cNvSpPr>
            <a:spLocks noGrp="1"/>
          </p:cNvSpPr>
          <p:nvPr>
            <p:ph type="ctrTitle"/>
          </p:nvPr>
        </p:nvSpPr>
        <p:spPr bwMode="auto">
          <a:xfrm>
            <a:off x="231775" y="71438"/>
            <a:ext cx="8326438"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ההפרדה </a:t>
            </a:r>
            <a:r>
              <a:rPr lang="he-IL" sz="1800" b="1" dirty="0">
                <a:solidFill>
                  <a:srgbClr val="FF6600"/>
                </a:solidFill>
              </a:rPr>
              <a:t>הבלתי תלויה של הכרומוזומים</a:t>
            </a:r>
            <a:endParaRPr lang="he-IL" sz="1800" dirty="0" smtClean="0"/>
          </a:p>
        </p:txBody>
      </p:sp>
      <p:sp>
        <p:nvSpPr>
          <p:cNvPr id="8" name="TextBox 7"/>
          <p:cNvSpPr txBox="1"/>
          <p:nvPr/>
        </p:nvSpPr>
        <p:spPr>
          <a:xfrm>
            <a:off x="4643438" y="620713"/>
            <a:ext cx="4011612" cy="38576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b="1" dirty="0">
              <a:solidFill>
                <a:prstClr val="black">
                  <a:lumMod val="50000"/>
                  <a:lumOff val="50000"/>
                </a:prstClr>
              </a:solidFill>
              <a:latin typeface="Arial"/>
              <a:cs typeface="Arial"/>
            </a:endParaRPr>
          </a:p>
        </p:txBody>
      </p:sp>
      <p:sp>
        <p:nvSpPr>
          <p:cNvPr id="26" name="TextBox 25"/>
          <p:cNvSpPr txBox="1"/>
          <p:nvPr/>
        </p:nvSpPr>
        <p:spPr>
          <a:xfrm>
            <a:off x="4356100" y="692150"/>
            <a:ext cx="4314825" cy="2305050"/>
          </a:xfrm>
          <a:prstGeom prst="rect">
            <a:avLst/>
          </a:prstGeom>
          <a:noFill/>
          <a:ln w="22225">
            <a:noFill/>
          </a:ln>
          <a:effectLst>
            <a:outerShdw sx="101000" sy="101000" algn="ctr" rotWithShape="0">
              <a:schemeClr val="bg1">
                <a:lumMod val="75000"/>
              </a:schemeClr>
            </a:outerShdw>
          </a:effectLst>
        </p:spPr>
        <p:txBody>
          <a:bodyPr/>
          <a:lstStyle/>
          <a:p>
            <a:pPr>
              <a:defRPr/>
            </a:pPr>
            <a:endParaRPr lang="he-IL" b="1" dirty="0">
              <a:solidFill>
                <a:srgbClr val="1D4C72"/>
              </a:solidFill>
            </a:endParaRPr>
          </a:p>
        </p:txBody>
      </p:sp>
      <p:grpSp>
        <p:nvGrpSpPr>
          <p:cNvPr id="60427" name="קבוצה 9"/>
          <p:cNvGrpSpPr>
            <a:grpSpLocks/>
          </p:cNvGrpSpPr>
          <p:nvPr/>
        </p:nvGrpSpPr>
        <p:grpSpPr bwMode="auto">
          <a:xfrm>
            <a:off x="500063" y="2191098"/>
            <a:ext cx="3714750" cy="3207989"/>
            <a:chOff x="1201526" y="1173047"/>
            <a:chExt cx="3972418" cy="3380116"/>
          </a:xfrm>
        </p:grpSpPr>
        <p:sp>
          <p:nvSpPr>
            <p:cNvPr id="28" name="TextBox 27"/>
            <p:cNvSpPr txBox="1"/>
            <p:nvPr/>
          </p:nvSpPr>
          <p:spPr>
            <a:xfrm>
              <a:off x="1259919" y="1173047"/>
              <a:ext cx="1280001" cy="64732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תא האם</a:t>
              </a:r>
            </a:p>
          </p:txBody>
        </p:sp>
        <p:sp>
          <p:nvSpPr>
            <p:cNvPr id="29" name="TextBox 28"/>
            <p:cNvSpPr txBox="1"/>
            <p:nvPr/>
          </p:nvSpPr>
          <p:spPr>
            <a:xfrm>
              <a:off x="1201526" y="3875728"/>
              <a:ext cx="3972418" cy="67743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    </a:t>
              </a:r>
              <a:r>
                <a:rPr lang="he-IL" dirty="0" smtClean="0">
                  <a:solidFill>
                    <a:prstClr val="black"/>
                  </a:solidFill>
                </a:rPr>
                <a:t>  צירוף </a:t>
              </a:r>
              <a:r>
                <a:rPr lang="he-IL" dirty="0">
                  <a:solidFill>
                    <a:prstClr val="black"/>
                  </a:solidFill>
                </a:rPr>
                <a:t>ג'                  </a:t>
              </a:r>
              <a:r>
                <a:rPr lang="he-IL" dirty="0" smtClean="0">
                  <a:solidFill>
                    <a:prstClr val="black"/>
                  </a:solidFill>
                </a:rPr>
                <a:t>צירוף </a:t>
              </a:r>
              <a:r>
                <a:rPr lang="he-IL" dirty="0">
                  <a:solidFill>
                    <a:prstClr val="black"/>
                  </a:solidFill>
                </a:rPr>
                <a:t>ד'</a:t>
              </a:r>
            </a:p>
            <a:p>
              <a:pPr>
                <a:defRPr/>
              </a:pPr>
              <a:r>
                <a:rPr lang="he-IL" dirty="0">
                  <a:solidFill>
                    <a:prstClr val="black"/>
                  </a:solidFill>
                </a:rPr>
                <a:t>התאים שנוצרו לאחר החלוקה הראשונה</a:t>
              </a:r>
            </a:p>
          </p:txBody>
        </p:sp>
      </p:grpSp>
      <p:cxnSp>
        <p:nvCxnSpPr>
          <p:cNvPr id="3" name="מחבר ישר 2"/>
          <p:cNvCxnSpPr>
            <a:stCxn id="26" idx="1"/>
          </p:cNvCxnSpPr>
          <p:nvPr/>
        </p:nvCxnSpPr>
        <p:spPr>
          <a:xfrm>
            <a:off x="4356100" y="1844675"/>
            <a:ext cx="0" cy="3306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flipH="1">
            <a:off x="728663" y="5445224"/>
            <a:ext cx="790098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Slide Number Placeholder 8"/>
          <p:cNvSpPr>
            <a:spLocks noGrp="1"/>
          </p:cNvSpPr>
          <p:nvPr>
            <p:ph type="sldNum" sz="quarter" idx="12"/>
          </p:nvPr>
        </p:nvSpPr>
        <p:spPr bwMode="auto">
          <a:xfrm>
            <a:off x="379413" y="65309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4558016-4C24-4EF3-BE6A-FCCE7ED2DB9A}" type="slidenum">
              <a:rPr lang="he-IL" sz="1100" smtClean="0">
                <a:solidFill>
                  <a:prstClr val="white">
                    <a:lumMod val="75000"/>
                  </a:prstClr>
                </a:solidFill>
              </a:rPr>
              <a:pPr fontAlgn="base">
                <a:spcBef>
                  <a:spcPct val="0"/>
                </a:spcBef>
                <a:spcAft>
                  <a:spcPct val="0"/>
                </a:spcAft>
                <a:defRPr/>
              </a:pPr>
              <a:t>37</a:t>
            </a:fld>
            <a:endParaRPr lang="he-IL" sz="1100" dirty="0" smtClean="0">
              <a:solidFill>
                <a:prstClr val="white">
                  <a:lumMod val="75000"/>
                </a:prstClr>
              </a:solidFill>
            </a:endParaRPr>
          </a:p>
        </p:txBody>
      </p:sp>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6131" y="1772816"/>
            <a:ext cx="1657445" cy="151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6835" y="1791547"/>
            <a:ext cx="1657445" cy="151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קבוצה 9"/>
          <p:cNvGrpSpPr>
            <a:grpSpLocks/>
          </p:cNvGrpSpPr>
          <p:nvPr/>
        </p:nvGrpSpPr>
        <p:grpSpPr bwMode="auto">
          <a:xfrm>
            <a:off x="4679156" y="2191098"/>
            <a:ext cx="3925292" cy="3248993"/>
            <a:chOff x="704975" y="1541036"/>
            <a:chExt cx="4197564" cy="3423320"/>
          </a:xfrm>
        </p:grpSpPr>
        <p:sp>
          <p:nvSpPr>
            <p:cNvPr id="32" name="TextBox 31"/>
            <p:cNvSpPr txBox="1"/>
            <p:nvPr/>
          </p:nvSpPr>
          <p:spPr>
            <a:xfrm>
              <a:off x="704975" y="1541036"/>
              <a:ext cx="1280001" cy="64732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תא האם</a:t>
              </a:r>
            </a:p>
          </p:txBody>
        </p:sp>
        <p:sp>
          <p:nvSpPr>
            <p:cNvPr id="33" name="TextBox 32"/>
            <p:cNvSpPr txBox="1"/>
            <p:nvPr/>
          </p:nvSpPr>
          <p:spPr>
            <a:xfrm>
              <a:off x="930121" y="4286921"/>
              <a:ext cx="3972418" cy="67743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   </a:t>
              </a:r>
              <a:r>
                <a:rPr lang="he-IL" dirty="0" smtClean="0">
                  <a:solidFill>
                    <a:prstClr val="black"/>
                  </a:solidFill>
                </a:rPr>
                <a:t>   צירוף א'               צירוף ב'</a:t>
              </a:r>
            </a:p>
            <a:p>
              <a:pPr>
                <a:defRPr/>
              </a:pPr>
              <a:r>
                <a:rPr lang="he-IL" dirty="0" smtClean="0">
                  <a:solidFill>
                    <a:prstClr val="black"/>
                  </a:solidFill>
                </a:rPr>
                <a:t>התאים </a:t>
              </a:r>
              <a:r>
                <a:rPr lang="he-IL" dirty="0">
                  <a:solidFill>
                    <a:prstClr val="black"/>
                  </a:solidFill>
                </a:rPr>
                <a:t>שנוצרו לאחר החלוקה הראשונה</a:t>
              </a: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531" y="3402431"/>
            <a:ext cx="30194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3421481"/>
            <a:ext cx="13430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435" y="3425552"/>
            <a:ext cx="14573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554668" y="5837328"/>
            <a:ext cx="7971390" cy="646331"/>
          </a:xfrm>
          <a:prstGeom prst="rect">
            <a:avLst/>
          </a:prstGeom>
        </p:spPr>
        <p:txBody>
          <a:bodyPr wrap="square">
            <a:spAutoFit/>
          </a:bodyPr>
          <a:lstStyle/>
          <a:p>
            <a:pPr lvl="0">
              <a:defRPr/>
            </a:pPr>
            <a:r>
              <a:rPr lang="he-IL" dirty="0">
                <a:solidFill>
                  <a:prstClr val="black"/>
                </a:solidFill>
              </a:rPr>
              <a:t>לבני האדם יש  23 זוגות כרומוזומים הומולוגיים.</a:t>
            </a:r>
          </a:p>
          <a:p>
            <a:pPr lvl="0">
              <a:defRPr/>
            </a:pPr>
            <a:r>
              <a:rPr lang="he-IL" dirty="0">
                <a:solidFill>
                  <a:prstClr val="black"/>
                </a:solidFill>
              </a:rPr>
              <a:t>לכן, באדם כלשהו, ייתכנו 8.5 מיליון צירופים שונים של כרומוזומים בתאי הרבייה!</a:t>
            </a:r>
          </a:p>
        </p:txBody>
      </p:sp>
    </p:spTree>
    <p:extLst>
      <p:ext uri="{BB962C8B-B14F-4D97-AF65-F5344CB8AC3E}">
        <p14:creationId xmlns:p14="http://schemas.microsoft.com/office/powerpoint/2010/main" val="509530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9CFEC0B-F224-4640-8D8C-09A1FCD62D7F}" type="slidenum">
              <a:rPr lang="he-IL" smtClean="0"/>
              <a:pPr fontAlgn="base">
                <a:spcBef>
                  <a:spcPct val="0"/>
                </a:spcBef>
                <a:spcAft>
                  <a:spcPct val="0"/>
                </a:spcAft>
                <a:defRPr/>
              </a:pPr>
              <a:t>38</a:t>
            </a:fld>
            <a:endParaRPr lang="he-IL" dirty="0" smtClean="0"/>
          </a:p>
        </p:txBody>
      </p:sp>
      <p:sp>
        <p:nvSpPr>
          <p:cNvPr id="75780"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מפגש אקראי של גמטות</a:t>
            </a:r>
            <a:endParaRPr lang="he-IL" sz="1800" dirty="0" smtClean="0"/>
          </a:p>
        </p:txBody>
      </p:sp>
      <p:sp>
        <p:nvSpPr>
          <p:cNvPr id="29" name="TextBox 28"/>
          <p:cNvSpPr txBox="1"/>
          <p:nvPr/>
        </p:nvSpPr>
        <p:spPr>
          <a:xfrm>
            <a:off x="142875" y="642938"/>
            <a:ext cx="8429625" cy="2585323"/>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smtClean="0"/>
              <a:t>כאמור, </a:t>
            </a:r>
            <a:r>
              <a:rPr lang="he-IL" u="sng" dirty="0" smtClean="0"/>
              <a:t>יש שונות רבה בין הגמטות </a:t>
            </a:r>
            <a:r>
              <a:rPr lang="he-IL" dirty="0" smtClean="0"/>
              <a:t>שפרט כלשהו מייצר, הודות לשני מרכיבים חשובים במיוזה: 1</a:t>
            </a:r>
            <a:r>
              <a:rPr lang="he-IL" dirty="0"/>
              <a:t>. השחלוף. </a:t>
            </a:r>
          </a:p>
          <a:p>
            <a:pPr>
              <a:defRPr/>
            </a:pPr>
            <a:r>
              <a:rPr lang="he-IL" dirty="0" smtClean="0"/>
              <a:t>2. ההתפלגות האקראית של הכרומוזומים.</a:t>
            </a:r>
          </a:p>
          <a:p>
            <a:pPr>
              <a:defRPr/>
            </a:pPr>
            <a:r>
              <a:rPr lang="he-IL" dirty="0" smtClean="0"/>
              <a:t>3. מוטציות. </a:t>
            </a:r>
          </a:p>
          <a:p>
            <a:pPr>
              <a:defRPr/>
            </a:pPr>
            <a:endParaRPr lang="he-IL" dirty="0"/>
          </a:p>
          <a:p>
            <a:pPr>
              <a:defRPr/>
            </a:pPr>
            <a:r>
              <a:rPr lang="he-IL" dirty="0" smtClean="0"/>
              <a:t>השונות בין הגמטות גורמת ל</a:t>
            </a:r>
            <a:r>
              <a:rPr lang="he-IL" dirty="0" smtClean="0">
                <a:solidFill>
                  <a:srgbClr val="FF6600"/>
                </a:solidFill>
              </a:rPr>
              <a:t>שונות בין הפרטים באוכלוסייה</a:t>
            </a:r>
            <a:r>
              <a:rPr lang="he-IL" dirty="0" smtClean="0"/>
              <a:t>. </a:t>
            </a:r>
          </a:p>
          <a:p>
            <a:pPr>
              <a:defRPr/>
            </a:pPr>
            <a:r>
              <a:rPr lang="he-IL" dirty="0" smtClean="0">
                <a:solidFill>
                  <a:schemeClr val="accent3"/>
                </a:solidFill>
              </a:rPr>
              <a:t>עוד </a:t>
            </a:r>
            <a:r>
              <a:rPr lang="he-IL" dirty="0">
                <a:solidFill>
                  <a:schemeClr val="accent3"/>
                </a:solidFill>
              </a:rPr>
              <a:t>מקור לשונות </a:t>
            </a:r>
            <a:r>
              <a:rPr lang="he-IL" dirty="0" smtClean="0">
                <a:solidFill>
                  <a:schemeClr val="accent3"/>
                </a:solidFill>
              </a:rPr>
              <a:t>בין הפרטים באוכלוסייה הוא </a:t>
            </a:r>
            <a:r>
              <a:rPr lang="he-IL" dirty="0">
                <a:solidFill>
                  <a:schemeClr val="accent3"/>
                </a:solidFill>
              </a:rPr>
              <a:t>המפגש האקראי של הגמטות</a:t>
            </a:r>
            <a:r>
              <a:rPr lang="he-IL" dirty="0"/>
              <a:t>:</a:t>
            </a:r>
            <a:endParaRPr lang="he-IL" sz="1400" dirty="0"/>
          </a:p>
          <a:p>
            <a:pPr>
              <a:defRPr/>
            </a:pPr>
            <a:r>
              <a:rPr lang="he-IL" dirty="0"/>
              <a:t>הנקבה מייצרת מגוון של תאי ביצה שונים, והזכר מייצר מגוון של תאי זרע שונים – </a:t>
            </a:r>
            <a:endParaRPr lang="he-IL" dirty="0" smtClean="0"/>
          </a:p>
          <a:p>
            <a:pPr>
              <a:defRPr/>
            </a:pPr>
            <a:r>
              <a:rPr lang="he-IL" dirty="0" smtClean="0"/>
              <a:t>המפגש </a:t>
            </a:r>
            <a:r>
              <a:rPr lang="he-IL" dirty="0"/>
              <a:t>בין תא הרבייה הנקבי </a:t>
            </a:r>
            <a:r>
              <a:rPr lang="he-IL" dirty="0" smtClean="0"/>
              <a:t>המסוים </a:t>
            </a:r>
            <a:r>
              <a:rPr lang="he-IL" dirty="0"/>
              <a:t>לתא הרבייה הזכרי המסוים הוא אקראי לחלוטין!</a:t>
            </a:r>
          </a:p>
        </p:txBody>
      </p:sp>
      <p:sp>
        <p:nvSpPr>
          <p:cNvPr id="30" name="Slide Number Placeholder 8"/>
          <p:cNvSpPr txBox="1">
            <a:spLocks/>
          </p:cNvSpPr>
          <p:nvPr/>
        </p:nvSpPr>
        <p:spPr bwMode="auto">
          <a:xfrm>
            <a:off x="379413" y="6530975"/>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C15ECB89-E33F-4A59-87EE-EE2A4EE736BE}" type="slidenum">
              <a:rPr lang="he-IL" sz="1100" smtClean="0">
                <a:solidFill>
                  <a:schemeClr val="bg1">
                    <a:lumMod val="75000"/>
                  </a:schemeClr>
                </a:solidFill>
              </a:rPr>
              <a:pPr fontAlgn="base">
                <a:spcBef>
                  <a:spcPct val="0"/>
                </a:spcBef>
                <a:spcAft>
                  <a:spcPct val="0"/>
                </a:spcAft>
                <a:defRPr/>
              </a:pPr>
              <a:t>38</a:t>
            </a:fld>
            <a:endParaRPr lang="he-IL" sz="1100" dirty="0" smtClean="0">
              <a:solidFill>
                <a:schemeClr val="bg1">
                  <a:lumMod val="75000"/>
                </a:schemeClr>
              </a:solidFill>
            </a:endParaRPr>
          </a:p>
        </p:txBody>
      </p:sp>
      <p:grpSp>
        <p:nvGrpSpPr>
          <p:cNvPr id="75783" name="קבוצה 8"/>
          <p:cNvGrpSpPr>
            <a:grpSpLocks/>
          </p:cNvGrpSpPr>
          <p:nvPr/>
        </p:nvGrpSpPr>
        <p:grpSpPr bwMode="auto">
          <a:xfrm>
            <a:off x="2771800" y="3398740"/>
            <a:ext cx="4262413" cy="3392585"/>
            <a:chOff x="1927986" y="3286032"/>
            <a:chExt cx="4296319" cy="3418945"/>
          </a:xfrm>
        </p:grpSpPr>
        <p:pic>
          <p:nvPicPr>
            <p:cNvPr id="75784" name="תמונה 6" descr="תא זרע חודר אל הביצית.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986" y="3286032"/>
              <a:ext cx="4158541" cy="312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07288" y="6348214"/>
              <a:ext cx="2717017" cy="356763"/>
            </a:xfrm>
            <a:prstGeom prst="rect">
              <a:avLst/>
            </a:prstGeom>
            <a:noFill/>
            <a:ln w="22225">
              <a:noFill/>
            </a:ln>
            <a:effectLst>
              <a:outerShdw sx="101000" sy="101000" algn="ctr" rotWithShape="0">
                <a:schemeClr val="bg1">
                  <a:lumMod val="75000"/>
                </a:schemeClr>
              </a:outerShdw>
            </a:effectLst>
          </p:spPr>
          <p:txBody>
            <a:bodyPr rtlCol="1" anchor="ctr"/>
            <a:lstStyle/>
            <a:p>
              <a:pPr algn="l" fontAlgn="auto">
                <a:spcBef>
                  <a:spcPts val="0"/>
                </a:spcBef>
                <a:spcAft>
                  <a:spcPts val="0"/>
                </a:spcAft>
                <a:defRPr/>
              </a:pPr>
              <a:r>
                <a:rPr lang="en-US" sz="1100" dirty="0"/>
                <a:t>© istockphoto.com/ Sebastian Kaulitzki</a:t>
              </a:r>
              <a:endParaRPr lang="he-IL" sz="1100" dirty="0">
                <a:latin typeface="+mn-lt"/>
                <a:cs typeface="+mn-cs"/>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93E12FD-DA6F-4251-B5EA-63D002A5AE70}" type="slidenum">
              <a:rPr lang="he-IL" smtClean="0"/>
              <a:pPr fontAlgn="base">
                <a:spcBef>
                  <a:spcPct val="0"/>
                </a:spcBef>
                <a:spcAft>
                  <a:spcPct val="0"/>
                </a:spcAft>
                <a:defRPr/>
              </a:pPr>
              <a:t>39</a:t>
            </a:fld>
            <a:endParaRPr lang="he-IL" dirty="0" smtClean="0"/>
          </a:p>
        </p:txBody>
      </p:sp>
      <p:sp>
        <p:nvSpPr>
          <p:cNvPr id="76804"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היתרון בשונוּת הגנטית בין הפרטים, הנוצרת עקב הרבייה הזוויגית</a:t>
            </a:r>
            <a:endParaRPr lang="he-IL" sz="1800" dirty="0" smtClean="0"/>
          </a:p>
        </p:txBody>
      </p:sp>
      <p:sp>
        <p:nvSpPr>
          <p:cNvPr id="30" name="Slide Number Placeholder 8"/>
          <p:cNvSpPr txBox="1">
            <a:spLocks/>
          </p:cNvSpPr>
          <p:nvPr/>
        </p:nvSpPr>
        <p:spPr bwMode="auto">
          <a:xfrm>
            <a:off x="379413" y="6530975"/>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DACFE40D-6810-4A39-B6C4-47C392FA1996}" type="slidenum">
              <a:rPr lang="he-IL" sz="1100" smtClean="0">
                <a:solidFill>
                  <a:schemeClr val="bg1">
                    <a:lumMod val="75000"/>
                  </a:schemeClr>
                </a:solidFill>
              </a:rPr>
              <a:pPr fontAlgn="base">
                <a:spcBef>
                  <a:spcPct val="0"/>
                </a:spcBef>
                <a:spcAft>
                  <a:spcPct val="0"/>
                </a:spcAft>
                <a:defRPr/>
              </a:pPr>
              <a:t>39</a:t>
            </a:fld>
            <a:endParaRPr lang="he-IL" sz="1100" dirty="0" smtClean="0">
              <a:solidFill>
                <a:schemeClr val="bg1">
                  <a:lumMod val="75000"/>
                </a:schemeClr>
              </a:solidFill>
            </a:endParaRPr>
          </a:p>
        </p:txBody>
      </p:sp>
      <p:sp>
        <p:nvSpPr>
          <p:cNvPr id="33" name="TextBox 32"/>
          <p:cNvSpPr txBox="1"/>
          <p:nvPr/>
        </p:nvSpPr>
        <p:spPr>
          <a:xfrm>
            <a:off x="214313" y="642938"/>
            <a:ext cx="8358187" cy="135421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smtClean="0">
                <a:solidFill>
                  <a:schemeClr val="accent3"/>
                </a:solidFill>
              </a:rPr>
              <a:t>מה </a:t>
            </a:r>
            <a:r>
              <a:rPr lang="he-IL" b="1" dirty="0">
                <a:solidFill>
                  <a:schemeClr val="accent3"/>
                </a:solidFill>
              </a:rPr>
              <a:t>היתרון בשונוּת הגנטית בין הפרטים ביצורים המתרבים רבייה זוויגית?</a:t>
            </a:r>
          </a:p>
          <a:p>
            <a:pPr>
              <a:defRPr/>
            </a:pPr>
            <a:endParaRPr lang="he-IL" sz="1000" b="1" dirty="0"/>
          </a:p>
          <a:p>
            <a:pPr>
              <a:defRPr/>
            </a:pPr>
            <a:r>
              <a:rPr lang="he-IL" dirty="0"/>
              <a:t>כאשר חלים שינויים בסביבה, פרטים אחדים אינם מותאמים לתנאים החדשים ועלולים למות, אך </a:t>
            </a:r>
            <a:r>
              <a:rPr lang="he-IL" dirty="0" smtClean="0"/>
              <a:t>יש סיכוי </a:t>
            </a:r>
            <a:r>
              <a:rPr lang="he-IL" dirty="0"/>
              <a:t>גדול </a:t>
            </a:r>
            <a:r>
              <a:rPr lang="he-IL" dirty="0" smtClean="0"/>
              <a:t>שקיימים פרטים </a:t>
            </a:r>
            <a:r>
              <a:rPr lang="he-IL" dirty="0"/>
              <a:t>שמותאמים לתנאי הסביבה </a:t>
            </a:r>
            <a:r>
              <a:rPr lang="he-IL" dirty="0" smtClean="0"/>
              <a:t>שהשתנו, </a:t>
            </a:r>
            <a:r>
              <a:rPr lang="he-IL" dirty="0"/>
              <a:t>ויצליחו לשרוד. </a:t>
            </a:r>
            <a:endParaRPr lang="he-IL" dirty="0" smtClean="0"/>
          </a:p>
          <a:p>
            <a:pPr>
              <a:defRPr/>
            </a:pPr>
            <a:r>
              <a:rPr lang="he-IL" dirty="0" smtClean="0"/>
              <a:t>כך</a:t>
            </a:r>
            <a:r>
              <a:rPr lang="he-IL" dirty="0"/>
              <a:t>, למין המתרבה ברבייה זוויגית יש יתרון בסביבה משתנה.</a:t>
            </a:r>
          </a:p>
        </p:txBody>
      </p:sp>
      <p:pic>
        <p:nvPicPr>
          <p:cNvPr id="76807" name="תמונה 7" descr="שונות גנטית - צבעים.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2525712"/>
            <a:ext cx="2967038" cy="2224087"/>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6808" name="TextBox 8"/>
          <p:cNvSpPr txBox="1">
            <a:spLocks noChangeArrowheads="1"/>
          </p:cNvSpPr>
          <p:nvPr/>
        </p:nvSpPr>
        <p:spPr bwMode="auto">
          <a:xfrm>
            <a:off x="638722" y="5450929"/>
            <a:ext cx="7929562" cy="1080046"/>
          </a:xfrm>
          <a:prstGeom prst="rect">
            <a:avLst/>
          </a:prstGeom>
          <a:noFill/>
          <a:ln w="19050" cap="sq">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dirty="0"/>
              <a:t>השונוּת הגנטית היא זו המאפשרת את </a:t>
            </a:r>
            <a:r>
              <a:rPr lang="he-IL" dirty="0" smtClean="0"/>
              <a:t>הברֵרה הטבעית. הברֵרה הטבעית גורמת לעלייה בשיעור הפרטים המותאמים לסביבה באוכלוסייה, </a:t>
            </a:r>
            <a:r>
              <a:rPr lang="he-IL" dirty="0"/>
              <a:t>להשתנות האוכלוסיות ולהתפתחות מינים חדשים במהלך האבולוציה.</a:t>
            </a:r>
          </a:p>
        </p:txBody>
      </p:sp>
      <p:sp>
        <p:nvSpPr>
          <p:cNvPr id="76809" name="Rectangle 9">
            <a:hlinkClick r:id="rId5"/>
          </p:cNvPr>
          <p:cNvSpPr>
            <a:spLocks noChangeArrowheads="1"/>
          </p:cNvSpPr>
          <p:nvPr/>
        </p:nvSpPr>
        <p:spPr bwMode="auto">
          <a:xfrm>
            <a:off x="3181328" y="4757657"/>
            <a:ext cx="20002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rtl="0" eaLnBrk="0" hangingPunct="0"/>
            <a:r>
              <a:rPr lang="en-US" sz="1000" dirty="0">
                <a:cs typeface="Calibri" pitchFamily="34" charset="0"/>
              </a:rPr>
              <a:t>© freerange Stock Archives</a:t>
            </a:r>
            <a:endParaRPr lang="he-IL" sz="1000" dirty="0"/>
          </a:p>
        </p:txBody>
      </p:sp>
      <p:sp>
        <p:nvSpPr>
          <p:cNvPr id="2" name="מלבן 1"/>
          <p:cNvSpPr/>
          <p:nvPr/>
        </p:nvSpPr>
        <p:spPr>
          <a:xfrm>
            <a:off x="4391452" y="2226350"/>
            <a:ext cx="641522" cy="338554"/>
          </a:xfrm>
          <a:prstGeom prst="rect">
            <a:avLst/>
          </a:prstGeom>
        </p:spPr>
        <p:txBody>
          <a:bodyPr wrap="none">
            <a:spAutoFit/>
          </a:bodyPr>
          <a:lstStyle/>
          <a:p>
            <a:r>
              <a:rPr lang="he-IL" sz="1600" dirty="0">
                <a:solidFill>
                  <a:prstClr val="black"/>
                </a:solidFill>
              </a:rPr>
              <a:t>שונוּת</a:t>
            </a:r>
            <a:endParaRPr lang="he-IL"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439738" y="476672"/>
            <a:ext cx="8215312" cy="1223962"/>
          </a:xfrm>
          <a:prstGeom prst="rect">
            <a:avLst/>
          </a:prstGeom>
          <a:noFill/>
          <a:ln w="22225">
            <a:noFill/>
          </a:ln>
          <a:effectLst>
            <a:outerShdw sx="101000" sy="101000" algn="ctr" rotWithShape="0">
              <a:schemeClr val="bg1">
                <a:lumMod val="75000"/>
              </a:schemeClr>
            </a:outerShdw>
          </a:effectLst>
        </p:spPr>
        <p:txBody>
          <a:bodyPr rtlCol="1"/>
          <a:lstStyle/>
          <a:p>
            <a:pPr lvl="0" fontAlgn="auto">
              <a:spcBef>
                <a:spcPts val="0"/>
              </a:spcBef>
              <a:spcAft>
                <a:spcPts val="0"/>
              </a:spcAft>
              <a:defRPr/>
            </a:pPr>
            <a:r>
              <a:rPr lang="he-IL" dirty="0">
                <a:solidFill>
                  <a:prstClr val="black"/>
                </a:solidFill>
              </a:rPr>
              <a:t>הבסיס לרבייה </a:t>
            </a:r>
            <a:r>
              <a:rPr lang="he-IL" dirty="0" smtClean="0">
                <a:solidFill>
                  <a:prstClr val="black"/>
                </a:solidFill>
              </a:rPr>
              <a:t>האל</a:t>
            </a:r>
            <a:r>
              <a:rPr lang="he-IL" dirty="0" smtClean="0">
                <a:solidFill>
                  <a:prstClr val="black"/>
                </a:solidFill>
                <a:latin typeface="Arial"/>
                <a:cs typeface="Arial"/>
              </a:rPr>
              <a:t>־</a:t>
            </a:r>
            <a:r>
              <a:rPr lang="he-IL" dirty="0" smtClean="0">
                <a:solidFill>
                  <a:prstClr val="black"/>
                </a:solidFill>
              </a:rPr>
              <a:t>זוויגית </a:t>
            </a:r>
            <a:r>
              <a:rPr lang="he-IL" dirty="0">
                <a:solidFill>
                  <a:prstClr val="black"/>
                </a:solidFill>
              </a:rPr>
              <a:t>הוא תהליך המיטוזה. </a:t>
            </a:r>
          </a:p>
          <a:p>
            <a:pPr fontAlgn="auto">
              <a:spcBef>
                <a:spcPts val="0"/>
              </a:spcBef>
              <a:spcAft>
                <a:spcPts val="0"/>
              </a:spcAft>
              <a:defRPr/>
            </a:pPr>
            <a:r>
              <a:rPr lang="he-IL" dirty="0" smtClean="0">
                <a:solidFill>
                  <a:prstClr val="black"/>
                </a:solidFill>
                <a:latin typeface="Arial"/>
                <a:cs typeface="Arial"/>
              </a:rPr>
              <a:t>תהליך </a:t>
            </a:r>
            <a:r>
              <a:rPr lang="he-IL" dirty="0">
                <a:solidFill>
                  <a:prstClr val="black"/>
                </a:solidFill>
                <a:latin typeface="Arial"/>
                <a:cs typeface="Arial"/>
              </a:rPr>
              <a:t>המיטוזה הוא תהליך חלוקת תא, שבסופו מתקבלים שני תאי בת </a:t>
            </a:r>
            <a:r>
              <a:rPr lang="he-IL" u="sng" dirty="0">
                <a:solidFill>
                  <a:prstClr val="black"/>
                </a:solidFill>
                <a:latin typeface="Arial"/>
                <a:cs typeface="Arial"/>
              </a:rPr>
              <a:t>זהים לחלוטין </a:t>
            </a:r>
            <a:endParaRPr lang="he-IL" u="sng" dirty="0" smtClean="0">
              <a:solidFill>
                <a:prstClr val="black"/>
              </a:solidFill>
              <a:latin typeface="Arial"/>
              <a:cs typeface="Arial"/>
            </a:endParaRPr>
          </a:p>
          <a:p>
            <a:pPr fontAlgn="auto">
              <a:spcBef>
                <a:spcPts val="0"/>
              </a:spcBef>
              <a:spcAft>
                <a:spcPts val="0"/>
              </a:spcAft>
              <a:defRPr/>
            </a:pPr>
            <a:r>
              <a:rPr lang="he-IL" u="sng" dirty="0" smtClean="0">
                <a:solidFill>
                  <a:prstClr val="black"/>
                </a:solidFill>
                <a:latin typeface="Arial"/>
                <a:cs typeface="Arial"/>
              </a:rPr>
              <a:t>לתא </a:t>
            </a:r>
            <a:r>
              <a:rPr lang="he-IL" u="sng" dirty="0">
                <a:solidFill>
                  <a:prstClr val="black"/>
                </a:solidFill>
                <a:latin typeface="Arial"/>
                <a:cs typeface="Arial"/>
              </a:rPr>
              <a:t>המקורי</a:t>
            </a:r>
            <a:r>
              <a:rPr lang="he-IL" dirty="0">
                <a:solidFill>
                  <a:prstClr val="black"/>
                </a:solidFill>
                <a:latin typeface="Arial"/>
                <a:cs typeface="Arial"/>
              </a:rPr>
              <a:t>.</a:t>
            </a:r>
          </a:p>
          <a:p>
            <a:pPr algn="ctr" fontAlgn="auto">
              <a:spcBef>
                <a:spcPts val="0"/>
              </a:spcBef>
              <a:spcAft>
                <a:spcPts val="0"/>
              </a:spcAft>
              <a:defRPr/>
            </a:pPr>
            <a:r>
              <a:rPr lang="he-IL" u="sng" dirty="0" smtClean="0">
                <a:solidFill>
                  <a:prstClr val="black"/>
                </a:solidFill>
                <a:latin typeface="Arial"/>
                <a:cs typeface="Arial"/>
              </a:rPr>
              <a:t>תפקיד </a:t>
            </a:r>
            <a:r>
              <a:rPr lang="he-IL" u="sng" dirty="0">
                <a:solidFill>
                  <a:prstClr val="black"/>
                </a:solidFill>
                <a:latin typeface="Arial"/>
                <a:cs typeface="Arial"/>
              </a:rPr>
              <a:t>תהליך המיטוזה (חלוקת התא)</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D951E36-3AAA-4185-AAA9-D8C2A57BED62}" type="slidenum">
              <a:rPr lang="he-IL" smtClean="0"/>
              <a:pPr fontAlgn="base">
                <a:spcBef>
                  <a:spcPct val="0"/>
                </a:spcBef>
                <a:spcAft>
                  <a:spcPct val="0"/>
                </a:spcAft>
                <a:defRPr/>
              </a:pPr>
              <a:t>4</a:t>
            </a:fld>
            <a:endParaRPr lang="he-IL" dirty="0" smtClean="0"/>
          </a:p>
        </p:txBody>
      </p:sp>
      <p:sp>
        <p:nvSpPr>
          <p:cNvPr id="8704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תפקיד תהליך המיטוזה</a:t>
            </a:r>
            <a:endParaRPr lang="he-IL" sz="1800" dirty="0" smtClean="0"/>
          </a:p>
        </p:txBody>
      </p:sp>
      <p:grpSp>
        <p:nvGrpSpPr>
          <p:cNvPr id="7" name="קבוצה 6"/>
          <p:cNvGrpSpPr/>
          <p:nvPr/>
        </p:nvGrpSpPr>
        <p:grpSpPr>
          <a:xfrm>
            <a:off x="5076056" y="3284984"/>
            <a:ext cx="2905125" cy="2673028"/>
            <a:chOff x="4577328" y="3625279"/>
            <a:chExt cx="2905125" cy="2673028"/>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328" y="3717032"/>
              <a:ext cx="29051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5076056" y="3625279"/>
              <a:ext cx="1120820" cy="307777"/>
            </a:xfrm>
            <a:prstGeom prst="rect">
              <a:avLst/>
            </a:prstGeom>
          </p:spPr>
          <p:txBody>
            <a:bodyPr wrap="none">
              <a:spAutoFit/>
            </a:bodyPr>
            <a:lstStyle/>
            <a:p>
              <a:r>
                <a:rPr lang="he-IL" sz="1400" b="1" dirty="0" smtClean="0">
                  <a:solidFill>
                    <a:prstClr val="black"/>
                  </a:solidFill>
                  <a:latin typeface="Arial"/>
                  <a:cs typeface="Arial"/>
                </a:rPr>
                <a:t>ביצה מופרית</a:t>
              </a:r>
              <a:endParaRPr lang="he-IL" sz="1400" b="1" dirty="0"/>
            </a:p>
          </p:txBody>
        </p:sp>
        <p:sp>
          <p:nvSpPr>
            <p:cNvPr id="5" name="מלבן 4"/>
            <p:cNvSpPr/>
            <p:nvPr/>
          </p:nvSpPr>
          <p:spPr>
            <a:xfrm>
              <a:off x="5160932" y="4676388"/>
              <a:ext cx="1558440" cy="276999"/>
            </a:xfrm>
            <a:prstGeom prst="rect">
              <a:avLst/>
            </a:prstGeom>
          </p:spPr>
          <p:txBody>
            <a:bodyPr wrap="none">
              <a:spAutoFit/>
            </a:bodyPr>
            <a:lstStyle/>
            <a:p>
              <a:r>
                <a:rPr lang="he-IL" sz="1200" b="1" dirty="0" smtClean="0">
                  <a:latin typeface="Arial"/>
                  <a:cs typeface="Arial"/>
                </a:rPr>
                <a:t>סדרת חלוקות </a:t>
              </a:r>
              <a:r>
                <a:rPr lang="he-IL" sz="1200" b="1" dirty="0" smtClean="0">
                  <a:solidFill>
                    <a:prstClr val="black"/>
                  </a:solidFill>
                  <a:latin typeface="Arial"/>
                  <a:cs typeface="Arial"/>
                </a:rPr>
                <a:t>מיטוזה</a:t>
              </a:r>
              <a:endParaRPr lang="he-IL" sz="1200" b="1" dirty="0"/>
            </a:p>
          </p:txBody>
        </p:sp>
      </p:grpSp>
      <p:sp>
        <p:nvSpPr>
          <p:cNvPr id="20" name="Slide Number Placeholder 6"/>
          <p:cNvSpPr txBox="1">
            <a:spLocks/>
          </p:cNvSpPr>
          <p:nvPr/>
        </p:nvSpPr>
        <p:spPr bwMode="auto">
          <a:xfrm>
            <a:off x="355981" y="6492875"/>
            <a:ext cx="2133600" cy="365125"/>
          </a:xfrm>
          <a:prstGeom prst="rect">
            <a:avLst/>
          </a:prstGeom>
          <a:ln>
            <a:miter lim="800000"/>
            <a:headEnd/>
            <a:tailEnd/>
          </a:ln>
        </p:spPr>
        <p:txBody>
          <a:bodyPr vert="horz" wrap="square" lIns="91440" tIns="45720" rIns="91440" bIns="45720" numCol="1" rtlCol="1" anchor="t" anchorCtr="0" compatLnSpc="1">
            <a:prstTxWarp prst="textNoShape">
              <a:avLst/>
            </a:prstTxWarp>
          </a:bodyPr>
          <a:lstStyle>
            <a:defPPr>
              <a:defRPr lang="he-IL"/>
            </a:defPPr>
            <a:lvl1pPr algn="r" rtl="1" fontAlgn="auto">
              <a:spcBef>
                <a:spcPts val="0"/>
              </a:spcBef>
              <a:spcAft>
                <a:spcPts val="0"/>
              </a:spcAft>
              <a:defRPr sz="1200" kern="1200">
                <a:solidFill>
                  <a:schemeClr val="tx1">
                    <a:tint val="75000"/>
                  </a:schemeClr>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l">
              <a:defRPr/>
            </a:pPr>
            <a:fld id="{CF3E05DE-D562-45D7-9C7E-77754EB36BFF}" type="slidenum">
              <a:rPr lang="he-IL" smtClean="0">
                <a:solidFill>
                  <a:srgbClr val="A6A6A6"/>
                </a:solidFill>
              </a:rPr>
              <a:pPr algn="l">
                <a:defRPr/>
              </a:pPr>
              <a:t>4</a:t>
            </a:fld>
            <a:endParaRPr lang="he-IL" dirty="0" smtClean="0">
              <a:solidFill>
                <a:srgbClr val="A6A6A6"/>
              </a:solidFill>
            </a:endParaRPr>
          </a:p>
        </p:txBody>
      </p:sp>
      <p:sp>
        <p:nvSpPr>
          <p:cNvPr id="16" name="TextBox 15"/>
          <p:cNvSpPr txBox="1"/>
          <p:nvPr/>
        </p:nvSpPr>
        <p:spPr>
          <a:xfrm>
            <a:off x="4593153" y="1353418"/>
            <a:ext cx="4048125" cy="358775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schemeClr val="accent3"/>
                </a:solidFill>
                <a:latin typeface="Arial"/>
                <a:cs typeface="Arial"/>
              </a:rPr>
              <a:t>ביצורים </a:t>
            </a:r>
            <a:r>
              <a:rPr lang="he-IL" dirty="0" smtClean="0">
                <a:solidFill>
                  <a:schemeClr val="accent3"/>
                </a:solidFill>
                <a:latin typeface="Arial"/>
                <a:cs typeface="Arial"/>
              </a:rPr>
              <a:t>רב־תאיים</a:t>
            </a:r>
            <a:r>
              <a:rPr lang="he-IL" dirty="0">
                <a:solidFill>
                  <a:prstClr val="black"/>
                </a:solidFill>
                <a:latin typeface="Arial"/>
                <a:cs typeface="Arial"/>
              </a:rPr>
              <a:t>, תפקיד תהליך המיטוזה הוא </a:t>
            </a:r>
            <a:r>
              <a:rPr lang="he-IL" u="sng" dirty="0">
                <a:solidFill>
                  <a:schemeClr val="accent3"/>
                </a:solidFill>
                <a:latin typeface="Arial"/>
                <a:cs typeface="Arial"/>
              </a:rPr>
              <a:t>גדילה</a:t>
            </a:r>
            <a:r>
              <a:rPr lang="he-IL" dirty="0">
                <a:solidFill>
                  <a:prstClr val="black"/>
                </a:solidFill>
                <a:latin typeface="Arial"/>
                <a:cs typeface="Arial"/>
              </a:rPr>
              <a:t>. הוא מתרחש בכל חלקי הגוף בתקופה העוברית ובמשך כל החיים. חלוקת תא מיטוטית (=בתהליך מיטוזה) היא גם </a:t>
            </a:r>
            <a:r>
              <a:rPr lang="he-IL" dirty="0">
                <a:latin typeface="Arial"/>
                <a:cs typeface="Arial"/>
              </a:rPr>
              <a:t>הבסיס לגדילה ולתיקון של רקמות פגועות (כך </a:t>
            </a:r>
            <a:r>
              <a:rPr lang="he-IL" dirty="0" smtClean="0">
                <a:latin typeface="Arial"/>
                <a:cs typeface="Arial"/>
              </a:rPr>
              <a:t>פצע נרפא). </a:t>
            </a:r>
          </a:p>
          <a:p>
            <a:pPr fontAlgn="auto">
              <a:spcBef>
                <a:spcPts val="0"/>
              </a:spcBef>
              <a:spcAft>
                <a:spcPts val="0"/>
              </a:spcAft>
              <a:defRPr/>
            </a:pPr>
            <a:endParaRPr lang="he-IL" dirty="0">
              <a:latin typeface="Arial"/>
              <a:cs typeface="Arial"/>
            </a:endParaRPr>
          </a:p>
          <a:p>
            <a:pPr fontAlgn="auto">
              <a:spcBef>
                <a:spcPts val="0"/>
              </a:spcBef>
              <a:spcAft>
                <a:spcPts val="0"/>
              </a:spcAft>
              <a:defRPr/>
            </a:pPr>
            <a:endParaRPr lang="he-IL" dirty="0" smtClean="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smtClean="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smtClean="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smtClean="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p:txBody>
      </p:sp>
      <p:sp>
        <p:nvSpPr>
          <p:cNvPr id="17" name="TextBox 16"/>
          <p:cNvSpPr txBox="1"/>
          <p:nvPr/>
        </p:nvSpPr>
        <p:spPr>
          <a:xfrm>
            <a:off x="827584" y="1698501"/>
            <a:ext cx="2917825" cy="1514475"/>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smtClean="0">
                <a:solidFill>
                  <a:schemeClr val="accent3"/>
                </a:solidFill>
                <a:latin typeface="Arial"/>
                <a:cs typeface="Arial"/>
              </a:rPr>
              <a:t>ביצורים חד־תאיים </a:t>
            </a:r>
            <a:endParaRPr lang="he-IL" dirty="0">
              <a:solidFill>
                <a:schemeClr val="accent3"/>
              </a:solidFill>
              <a:latin typeface="Arial"/>
              <a:cs typeface="Arial"/>
            </a:endParaRPr>
          </a:p>
          <a:p>
            <a:pPr algn="ctr" fontAlgn="auto">
              <a:spcBef>
                <a:spcPts val="0"/>
              </a:spcBef>
              <a:spcAft>
                <a:spcPts val="0"/>
              </a:spcAft>
              <a:defRPr/>
            </a:pPr>
            <a:r>
              <a:rPr lang="he-IL" dirty="0">
                <a:solidFill>
                  <a:prstClr val="black"/>
                </a:solidFill>
                <a:latin typeface="Arial"/>
                <a:cs typeface="Arial"/>
              </a:rPr>
              <a:t>כגון סנדלית, תפקיד </a:t>
            </a:r>
            <a:endParaRPr lang="he-IL" dirty="0" smtClean="0">
              <a:solidFill>
                <a:prstClr val="black"/>
              </a:solidFill>
              <a:latin typeface="Arial"/>
              <a:cs typeface="Arial"/>
            </a:endParaRPr>
          </a:p>
          <a:p>
            <a:pPr algn="ctr" fontAlgn="auto">
              <a:spcBef>
                <a:spcPts val="0"/>
              </a:spcBef>
              <a:spcAft>
                <a:spcPts val="0"/>
              </a:spcAft>
              <a:defRPr/>
            </a:pPr>
            <a:r>
              <a:rPr lang="he-IL" dirty="0" smtClean="0">
                <a:solidFill>
                  <a:prstClr val="black"/>
                </a:solidFill>
                <a:latin typeface="Arial"/>
                <a:cs typeface="Arial"/>
              </a:rPr>
              <a:t>תהליך </a:t>
            </a:r>
            <a:r>
              <a:rPr lang="he-IL" dirty="0">
                <a:solidFill>
                  <a:prstClr val="black"/>
                </a:solidFill>
                <a:latin typeface="Arial"/>
                <a:cs typeface="Arial"/>
              </a:rPr>
              <a:t>המיטוזה הוא לשמש </a:t>
            </a:r>
            <a:r>
              <a:rPr lang="he-IL" dirty="0">
                <a:solidFill>
                  <a:schemeClr val="accent3"/>
                </a:solidFill>
                <a:latin typeface="Arial"/>
                <a:cs typeface="Arial"/>
              </a:rPr>
              <a:t>דרך </a:t>
            </a:r>
            <a:r>
              <a:rPr lang="he-IL" dirty="0" smtClean="0">
                <a:solidFill>
                  <a:schemeClr val="accent3"/>
                </a:solidFill>
                <a:latin typeface="Arial"/>
                <a:cs typeface="Arial"/>
              </a:rPr>
              <a:t>להִתְרַבּות</a:t>
            </a:r>
            <a:r>
              <a:rPr lang="he-IL" dirty="0" smtClean="0">
                <a:solidFill>
                  <a:prstClr val="black"/>
                </a:solidFill>
                <a:latin typeface="Arial"/>
                <a:cs typeface="Arial"/>
              </a:rPr>
              <a:t>.</a:t>
            </a:r>
            <a:endParaRPr lang="he-IL" dirty="0">
              <a:solidFill>
                <a:prstClr val="black"/>
              </a:solidFill>
              <a:latin typeface="Arial"/>
              <a:cs typeface="Arial"/>
            </a:endParaRPr>
          </a:p>
        </p:txBody>
      </p:sp>
      <p:grpSp>
        <p:nvGrpSpPr>
          <p:cNvPr id="8" name="קבוצה 7"/>
          <p:cNvGrpSpPr/>
          <p:nvPr/>
        </p:nvGrpSpPr>
        <p:grpSpPr>
          <a:xfrm>
            <a:off x="856604" y="3356992"/>
            <a:ext cx="2909888" cy="2457450"/>
            <a:chOff x="812800" y="3490913"/>
            <a:chExt cx="2909888" cy="2457450"/>
          </a:xfrm>
        </p:grpSpPr>
        <p:grpSp>
          <p:nvGrpSpPr>
            <p:cNvPr id="87047" name="קבוצה 8"/>
            <p:cNvGrpSpPr>
              <a:grpSpLocks/>
            </p:cNvGrpSpPr>
            <p:nvPr/>
          </p:nvGrpSpPr>
          <p:grpSpPr bwMode="auto">
            <a:xfrm>
              <a:off x="841375" y="3490913"/>
              <a:ext cx="2881313" cy="2100262"/>
              <a:chOff x="78392" y="3717031"/>
              <a:chExt cx="2880784" cy="2100460"/>
            </a:xfrm>
          </p:grpSpPr>
          <p:pic>
            <p:nvPicPr>
              <p:cNvPr id="8705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92" y="5041580"/>
                <a:ext cx="1354369" cy="77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4807" y="5041580"/>
                <a:ext cx="1354369" cy="77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717031"/>
                <a:ext cx="1354369" cy="77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a:off x="1043415" y="4493391"/>
                <a:ext cx="288872" cy="54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מחבר חץ ישר 5"/>
              <p:cNvCxnSpPr/>
              <p:nvPr/>
            </p:nvCxnSpPr>
            <p:spPr>
              <a:xfrm>
                <a:off x="1432281" y="4493391"/>
                <a:ext cx="346011" cy="54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7050" name="מלבן 1"/>
            <p:cNvSpPr>
              <a:spLocks noChangeArrowheads="1"/>
            </p:cNvSpPr>
            <p:nvPr/>
          </p:nvSpPr>
          <p:spPr bwMode="auto">
            <a:xfrm>
              <a:off x="812800" y="5732463"/>
              <a:ext cx="1639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solidFill>
                    <a:srgbClr val="000000"/>
                  </a:solidFill>
                </a:rPr>
                <a:t>istockphoto.com/Nancy Nehring</a:t>
              </a:r>
              <a:endParaRPr lang="he-IL" sz="800" dirty="0">
                <a:solidFill>
                  <a:srgbClr val="000000"/>
                </a:solidFill>
              </a:endParaRPr>
            </a:p>
          </p:txBody>
        </p:sp>
      </p:grpSp>
      <p:sp>
        <p:nvSpPr>
          <p:cNvPr id="9" name="מלבן 8"/>
          <p:cNvSpPr/>
          <p:nvPr/>
        </p:nvSpPr>
        <p:spPr>
          <a:xfrm>
            <a:off x="3851920" y="5805264"/>
            <a:ext cx="4932784" cy="923330"/>
          </a:xfrm>
          <a:prstGeom prst="rect">
            <a:avLst/>
          </a:prstGeom>
        </p:spPr>
        <p:txBody>
          <a:bodyPr wrap="square">
            <a:spAutoFit/>
          </a:bodyPr>
          <a:lstStyle/>
          <a:p>
            <a:pPr lvl="0" fontAlgn="auto">
              <a:spcBef>
                <a:spcPts val="0"/>
              </a:spcBef>
              <a:spcAft>
                <a:spcPts val="0"/>
              </a:spcAft>
              <a:defRPr/>
            </a:pPr>
            <a:r>
              <a:rPr lang="he-IL" dirty="0">
                <a:solidFill>
                  <a:schemeClr val="accent3"/>
                </a:solidFill>
                <a:latin typeface="Arial"/>
                <a:cs typeface="Arial"/>
              </a:rPr>
              <a:t>יש יצורים </a:t>
            </a:r>
            <a:r>
              <a:rPr lang="he-IL" dirty="0" smtClean="0">
                <a:solidFill>
                  <a:schemeClr val="accent3"/>
                </a:solidFill>
                <a:latin typeface="Arial"/>
                <a:cs typeface="Arial"/>
              </a:rPr>
              <a:t>רב־תאיים שבהם</a:t>
            </a:r>
            <a:r>
              <a:rPr lang="he-IL" dirty="0" smtClean="0">
                <a:latin typeface="Arial"/>
                <a:cs typeface="Arial"/>
              </a:rPr>
              <a:t>, נוסף על תהליך גדילה, </a:t>
            </a:r>
            <a:r>
              <a:rPr lang="he-IL" dirty="0" smtClean="0">
                <a:solidFill>
                  <a:schemeClr val="accent3"/>
                </a:solidFill>
                <a:latin typeface="Arial"/>
                <a:cs typeface="Arial"/>
              </a:rPr>
              <a:t>המיטוזה </a:t>
            </a:r>
            <a:r>
              <a:rPr lang="he-IL" dirty="0">
                <a:solidFill>
                  <a:schemeClr val="accent3"/>
                </a:solidFill>
                <a:latin typeface="Arial"/>
                <a:cs typeface="Arial"/>
              </a:rPr>
              <a:t>מעורבת </a:t>
            </a:r>
            <a:r>
              <a:rPr lang="he-IL" dirty="0" smtClean="0">
                <a:solidFill>
                  <a:schemeClr val="accent3"/>
                </a:solidFill>
                <a:latin typeface="Arial"/>
                <a:cs typeface="Arial"/>
              </a:rPr>
              <a:t>גם </a:t>
            </a:r>
            <a:r>
              <a:rPr lang="he-IL" u="sng" dirty="0">
                <a:solidFill>
                  <a:schemeClr val="accent3"/>
                </a:solidFill>
                <a:latin typeface="Arial"/>
                <a:cs typeface="Arial"/>
              </a:rPr>
              <a:t>בתהליכי רבייה </a:t>
            </a:r>
            <a:r>
              <a:rPr lang="he-IL" u="sng" dirty="0" smtClean="0">
                <a:solidFill>
                  <a:schemeClr val="accent3"/>
                </a:solidFill>
                <a:latin typeface="Arial"/>
                <a:cs typeface="Arial"/>
              </a:rPr>
              <a:t>אל־זוויגית</a:t>
            </a:r>
            <a:r>
              <a:rPr lang="he-IL" dirty="0">
                <a:solidFill>
                  <a:schemeClr val="accent3"/>
                </a:solidFill>
                <a:latin typeface="Arial"/>
                <a:cs typeface="Arial"/>
              </a:rPr>
              <a:t>. </a:t>
            </a:r>
            <a:endParaRPr lang="he-IL" dirty="0" smtClean="0">
              <a:solidFill>
                <a:schemeClr val="accent3"/>
              </a:solidFill>
              <a:latin typeface="Arial"/>
              <a:cs typeface="Arial"/>
            </a:endParaRPr>
          </a:p>
          <a:p>
            <a:pPr lvl="0" fontAlgn="auto">
              <a:spcBef>
                <a:spcPts val="0"/>
              </a:spcBef>
              <a:spcAft>
                <a:spcPts val="0"/>
              </a:spcAft>
              <a:defRPr/>
            </a:pPr>
            <a:r>
              <a:rPr lang="he-IL" dirty="0" smtClean="0">
                <a:latin typeface="Arial"/>
                <a:cs typeface="Arial"/>
              </a:rPr>
              <a:t>על </a:t>
            </a:r>
            <a:r>
              <a:rPr lang="he-IL" dirty="0">
                <a:latin typeface="Arial"/>
                <a:cs typeface="Arial"/>
              </a:rPr>
              <a:t>כך – בהמשך המצגת.</a:t>
            </a:r>
          </a:p>
        </p:txBody>
      </p:sp>
      <p:sp>
        <p:nvSpPr>
          <p:cNvPr id="23" name="Rectangle 3"/>
          <p:cNvSpPr/>
          <p:nvPr/>
        </p:nvSpPr>
        <p:spPr>
          <a:xfrm rot="5400000">
            <a:off x="2074580" y="3910196"/>
            <a:ext cx="4032448" cy="45719"/>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006786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419100"/>
            <a:ext cx="8215312"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26FF0E2-628E-447F-A082-78BC53C43F03}" type="slidenum">
              <a:rPr lang="he-IL" sz="1200" smtClean="0">
                <a:solidFill>
                  <a:schemeClr val="bg2">
                    <a:lumMod val="65000"/>
                  </a:schemeClr>
                </a:solidFill>
              </a:rPr>
              <a:pPr>
                <a:defRPr/>
              </a:pPr>
              <a:t>40</a:t>
            </a:fld>
            <a:endParaRPr lang="he-IL" sz="1200" dirty="0" smtClean="0">
              <a:solidFill>
                <a:schemeClr val="bg2">
                  <a:lumMod val="65000"/>
                </a:schemeClr>
              </a:solidFill>
            </a:endParaRPr>
          </a:p>
        </p:txBody>
      </p:sp>
      <p:sp>
        <p:nvSpPr>
          <p:cNvPr id="77828"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5: משפטי נכון/לא נכון</a:t>
            </a:r>
            <a:endParaRPr lang="he-IL" sz="1800" dirty="0" smtClean="0"/>
          </a:p>
        </p:txBody>
      </p:sp>
      <p:sp>
        <p:nvSpPr>
          <p:cNvPr id="26" name="TextBox 25"/>
          <p:cNvSpPr txBox="1"/>
          <p:nvPr/>
        </p:nvSpPr>
        <p:spPr>
          <a:xfrm>
            <a:off x="4356100" y="692150"/>
            <a:ext cx="4314825" cy="2305050"/>
          </a:xfrm>
          <a:prstGeom prst="rect">
            <a:avLst/>
          </a:prstGeom>
          <a:noFill/>
          <a:ln w="22225">
            <a:noFill/>
          </a:ln>
          <a:effectLst>
            <a:outerShdw sx="101000" sy="101000" algn="ctr" rotWithShape="0">
              <a:schemeClr val="bg1">
                <a:lumMod val="75000"/>
              </a:schemeClr>
            </a:outerShdw>
          </a:effectLst>
        </p:spPr>
        <p:txBody>
          <a:bodyPr/>
          <a:lstStyle/>
          <a:p>
            <a:pPr>
              <a:defRPr/>
            </a:pPr>
            <a:endParaRPr lang="he-IL" b="1" dirty="0">
              <a:solidFill>
                <a:srgbClr val="1D4C72"/>
              </a:solidFill>
            </a:endParaRPr>
          </a:p>
        </p:txBody>
      </p:sp>
      <p:sp>
        <p:nvSpPr>
          <p:cNvPr id="8" name="TextBox 7"/>
          <p:cNvSpPr txBox="1"/>
          <p:nvPr/>
        </p:nvSpPr>
        <p:spPr>
          <a:xfrm>
            <a:off x="428625" y="611188"/>
            <a:ext cx="8242300" cy="336092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chemeClr val="tx2"/>
                </a:solidFill>
              </a:rPr>
              <a:t>שאלה 5:</a:t>
            </a:r>
          </a:p>
          <a:p>
            <a:pPr marL="342900" indent="-342900" eaLnBrk="0" hangingPunct="0">
              <a:spcBef>
                <a:spcPct val="20000"/>
              </a:spcBef>
              <a:defRPr/>
            </a:pPr>
            <a:r>
              <a:rPr lang="he-IL" dirty="0">
                <a:solidFill>
                  <a:schemeClr val="tx2"/>
                </a:solidFill>
                <a:latin typeface="Arial"/>
                <a:cs typeface="Arial"/>
              </a:rPr>
              <a:t>לפניכם רשימת משפטים. אילו מהם נכונים ואילו מהם אינם נכונים בנוגע לרבייה </a:t>
            </a:r>
            <a:r>
              <a:rPr lang="he-IL" dirty="0" smtClean="0">
                <a:solidFill>
                  <a:schemeClr val="tx2"/>
                </a:solidFill>
                <a:latin typeface="Arial"/>
                <a:cs typeface="Arial"/>
              </a:rPr>
              <a:t>אל־זוויגית</a:t>
            </a:r>
            <a:r>
              <a:rPr lang="he-IL" dirty="0">
                <a:solidFill>
                  <a:schemeClr val="tx2"/>
                </a:solidFill>
                <a:latin typeface="Arial"/>
                <a:cs typeface="Arial"/>
              </a:rPr>
              <a:t>?</a:t>
            </a:r>
          </a:p>
          <a:p>
            <a:pPr marL="342900" indent="-342900" eaLnBrk="0" hangingPunct="0">
              <a:spcBef>
                <a:spcPct val="20000"/>
              </a:spcBef>
              <a:defRPr/>
            </a:pPr>
            <a:r>
              <a:rPr lang="he-IL" dirty="0" smtClean="0">
                <a:solidFill>
                  <a:schemeClr val="tx2"/>
                </a:solidFill>
                <a:latin typeface="Arial"/>
                <a:cs typeface="Arial"/>
              </a:rPr>
              <a:t>תהליכי </a:t>
            </a:r>
            <a:r>
              <a:rPr lang="he-IL" dirty="0">
                <a:solidFill>
                  <a:schemeClr val="tx2"/>
                </a:solidFill>
                <a:latin typeface="Arial"/>
                <a:cs typeface="Arial"/>
              </a:rPr>
              <a:t>המיטוזה והמיוזה מתרחשים: </a:t>
            </a:r>
            <a:endParaRPr lang="en-US" dirty="0">
              <a:solidFill>
                <a:schemeClr val="tx2"/>
              </a:solidFill>
              <a:latin typeface="Arial"/>
              <a:cs typeface="Arial"/>
            </a:endParaRPr>
          </a:p>
          <a:p>
            <a:pPr marL="342900" indent="-342900" eaLnBrk="0" hangingPunct="0">
              <a:spcBef>
                <a:spcPct val="20000"/>
              </a:spcBef>
              <a:defRPr/>
            </a:pPr>
            <a:r>
              <a:rPr lang="he-IL" dirty="0">
                <a:solidFill>
                  <a:schemeClr val="tx2"/>
                </a:solidFill>
                <a:latin typeface="Arial"/>
                <a:cs typeface="Arial"/>
              </a:rPr>
              <a:t>א. </a:t>
            </a:r>
            <a:r>
              <a:rPr lang="he-IL" dirty="0" smtClean="0">
                <a:solidFill>
                  <a:schemeClr val="tx2"/>
                </a:solidFill>
                <a:latin typeface="Arial"/>
                <a:cs typeface="Arial"/>
              </a:rPr>
              <a:t>במיוזה נוצרים תאים דיפלואידים מתאים הפלואידים.</a:t>
            </a:r>
          </a:p>
          <a:p>
            <a:pPr marL="342900" indent="-342900" eaLnBrk="0" hangingPunct="0">
              <a:spcBef>
                <a:spcPct val="20000"/>
              </a:spcBef>
              <a:defRPr/>
            </a:pPr>
            <a:endParaRPr lang="he-IL" dirty="0" smtClean="0">
              <a:solidFill>
                <a:schemeClr val="tx2"/>
              </a:solidFill>
              <a:latin typeface="Arial"/>
              <a:cs typeface="Arial"/>
            </a:endParaRPr>
          </a:p>
          <a:p>
            <a:pPr marL="342900" indent="-342900" eaLnBrk="0" hangingPunct="0">
              <a:spcBef>
                <a:spcPct val="20000"/>
              </a:spcBef>
              <a:defRPr/>
            </a:pPr>
            <a:r>
              <a:rPr lang="he-IL" dirty="0" smtClean="0">
                <a:solidFill>
                  <a:schemeClr val="tx2"/>
                </a:solidFill>
                <a:latin typeface="Arial"/>
                <a:cs typeface="Arial"/>
              </a:rPr>
              <a:t>ב. תהליך המיטוזה הוא הבסיס לתהליך הגדילה של גוף האדם</a:t>
            </a:r>
          </a:p>
          <a:p>
            <a:pPr marL="342900" indent="-342900" eaLnBrk="0" hangingPunct="0">
              <a:spcBef>
                <a:spcPct val="20000"/>
              </a:spcBef>
              <a:defRPr/>
            </a:pPr>
            <a:endParaRPr lang="he-IL" dirty="0" smtClean="0">
              <a:solidFill>
                <a:schemeClr val="tx2"/>
              </a:solidFill>
              <a:latin typeface="Arial"/>
              <a:cs typeface="Arial"/>
            </a:endParaRPr>
          </a:p>
          <a:p>
            <a:pPr marL="342900" indent="-342900" eaLnBrk="0" hangingPunct="0">
              <a:spcBef>
                <a:spcPct val="20000"/>
              </a:spcBef>
              <a:defRPr/>
            </a:pPr>
            <a:r>
              <a:rPr lang="he-IL" dirty="0" smtClean="0">
                <a:solidFill>
                  <a:schemeClr val="tx2"/>
                </a:solidFill>
                <a:latin typeface="Arial"/>
                <a:cs typeface="Arial"/>
              </a:rPr>
              <a:t>ג. ברבייה אל־זוויגית מעורבים תהליכי מיוזה.</a:t>
            </a:r>
          </a:p>
          <a:p>
            <a:pPr marL="342900" indent="-342900" eaLnBrk="0" hangingPunct="0">
              <a:spcBef>
                <a:spcPct val="20000"/>
              </a:spcBef>
              <a:defRPr/>
            </a:pPr>
            <a:endParaRPr lang="he-IL" dirty="0">
              <a:solidFill>
                <a:schemeClr val="tx2"/>
              </a:solidFill>
              <a:latin typeface="Arial"/>
              <a:cs typeface="Arial"/>
            </a:endParaRPr>
          </a:p>
          <a:p>
            <a:pPr marL="342900" indent="-342900" eaLnBrk="0" hangingPunct="0">
              <a:spcBef>
                <a:spcPct val="20000"/>
              </a:spcBef>
              <a:defRPr/>
            </a:pPr>
            <a:r>
              <a:rPr lang="he-IL" dirty="0" smtClean="0">
                <a:solidFill>
                  <a:schemeClr val="tx2"/>
                </a:solidFill>
                <a:latin typeface="Arial"/>
                <a:cs typeface="Arial"/>
              </a:rPr>
              <a:t>ד. גם מיוזה וגם מיטוזה מתרחשות בעת יצירת תאי רבייה.</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419100"/>
            <a:ext cx="8215312"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26FF0E2-628E-447F-A082-78BC53C43F03}" type="slidenum">
              <a:rPr lang="he-IL" sz="1200" smtClean="0">
                <a:solidFill>
                  <a:srgbClr val="FFFFFF">
                    <a:lumMod val="65000"/>
                  </a:srgbClr>
                </a:solidFill>
              </a:rPr>
              <a:pPr>
                <a:defRPr/>
              </a:pPr>
              <a:t>41</a:t>
            </a:fld>
            <a:endParaRPr lang="he-IL" sz="1200" dirty="0" smtClean="0">
              <a:solidFill>
                <a:srgbClr val="FFFFFF">
                  <a:lumMod val="65000"/>
                </a:srgbClr>
              </a:solidFill>
            </a:endParaRPr>
          </a:p>
        </p:txBody>
      </p:sp>
      <p:sp>
        <p:nvSpPr>
          <p:cNvPr id="77828"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26" name="TextBox 25"/>
          <p:cNvSpPr txBox="1"/>
          <p:nvPr/>
        </p:nvSpPr>
        <p:spPr>
          <a:xfrm>
            <a:off x="4356100" y="692150"/>
            <a:ext cx="4314825" cy="2305050"/>
          </a:xfrm>
          <a:prstGeom prst="rect">
            <a:avLst/>
          </a:prstGeom>
          <a:noFill/>
          <a:ln w="22225">
            <a:noFill/>
          </a:ln>
          <a:effectLst>
            <a:outerShdw sx="101000" sy="101000" algn="ctr" rotWithShape="0">
              <a:schemeClr val="bg1">
                <a:lumMod val="75000"/>
              </a:schemeClr>
            </a:outerShdw>
          </a:effectLst>
        </p:spPr>
        <p:txBody>
          <a:bodyPr/>
          <a:lstStyle/>
          <a:p>
            <a:pPr>
              <a:defRPr/>
            </a:pPr>
            <a:endParaRPr lang="he-IL" b="1" dirty="0">
              <a:solidFill>
                <a:srgbClr val="1D4C72"/>
              </a:solidFill>
            </a:endParaRPr>
          </a:p>
        </p:txBody>
      </p:sp>
      <p:sp>
        <p:nvSpPr>
          <p:cNvPr id="8" name="TextBox 7"/>
          <p:cNvSpPr txBox="1"/>
          <p:nvPr/>
        </p:nvSpPr>
        <p:spPr>
          <a:xfrm>
            <a:off x="428625" y="611188"/>
            <a:ext cx="8242300" cy="336092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5:</a:t>
            </a:r>
          </a:p>
          <a:p>
            <a:pPr marL="342900" indent="-342900" eaLnBrk="0" hangingPunct="0">
              <a:spcBef>
                <a:spcPct val="20000"/>
              </a:spcBef>
              <a:defRPr/>
            </a:pPr>
            <a:r>
              <a:rPr lang="he-IL" dirty="0">
                <a:solidFill>
                  <a:srgbClr val="1F497D"/>
                </a:solidFill>
                <a:latin typeface="Arial"/>
                <a:cs typeface="Arial"/>
              </a:rPr>
              <a:t>לפניכם רשימת משפטים. אילו מהם נכונים ואילו מהם אינם נכונים בנוגע לרבייה </a:t>
            </a:r>
            <a:r>
              <a:rPr lang="he-IL" dirty="0" smtClean="0">
                <a:solidFill>
                  <a:srgbClr val="1F497D"/>
                </a:solidFill>
                <a:latin typeface="Arial"/>
                <a:cs typeface="Arial"/>
              </a:rPr>
              <a:t>אל־זוויגית</a:t>
            </a:r>
            <a:r>
              <a:rPr lang="he-IL" dirty="0">
                <a:solidFill>
                  <a:srgbClr val="1F497D"/>
                </a:solidFill>
                <a:latin typeface="Arial"/>
                <a:cs typeface="Arial"/>
              </a:rPr>
              <a:t>?</a:t>
            </a:r>
          </a:p>
          <a:p>
            <a:pPr marL="342900" indent="-342900" eaLnBrk="0" hangingPunct="0">
              <a:spcBef>
                <a:spcPct val="20000"/>
              </a:spcBef>
              <a:defRPr/>
            </a:pPr>
            <a:r>
              <a:rPr lang="he-IL" dirty="0" smtClean="0">
                <a:solidFill>
                  <a:srgbClr val="1F497D"/>
                </a:solidFill>
                <a:latin typeface="Arial"/>
                <a:cs typeface="Arial"/>
              </a:rPr>
              <a:t>תהליכי </a:t>
            </a:r>
            <a:r>
              <a:rPr lang="he-IL" dirty="0">
                <a:solidFill>
                  <a:srgbClr val="1F497D"/>
                </a:solidFill>
                <a:latin typeface="Arial"/>
                <a:cs typeface="Arial"/>
              </a:rPr>
              <a:t>המיטוזה והמיוזה מתרחשים: </a:t>
            </a:r>
            <a:endParaRPr lang="en-US" dirty="0">
              <a:solidFill>
                <a:srgbClr val="1F497D"/>
              </a:solidFill>
              <a:latin typeface="Arial"/>
              <a:cs typeface="Arial"/>
            </a:endParaRPr>
          </a:p>
          <a:p>
            <a:pPr marL="342900" indent="-342900" eaLnBrk="0" hangingPunct="0">
              <a:spcBef>
                <a:spcPct val="20000"/>
              </a:spcBef>
              <a:defRPr/>
            </a:pPr>
            <a:r>
              <a:rPr lang="he-IL" dirty="0">
                <a:solidFill>
                  <a:srgbClr val="1F497D"/>
                </a:solidFill>
                <a:latin typeface="Arial"/>
                <a:cs typeface="Arial"/>
              </a:rPr>
              <a:t>א. </a:t>
            </a:r>
            <a:r>
              <a:rPr lang="he-IL" dirty="0" smtClean="0">
                <a:solidFill>
                  <a:srgbClr val="1F497D"/>
                </a:solidFill>
                <a:latin typeface="Arial"/>
                <a:cs typeface="Arial"/>
              </a:rPr>
              <a:t>במיוזה נוצרים תאים דיפלואידים מתאים הפלואידים. </a:t>
            </a:r>
            <a:r>
              <a:rPr lang="he-IL" dirty="0" smtClean="0">
                <a:solidFill>
                  <a:schemeClr val="accent3"/>
                </a:solidFill>
                <a:latin typeface="Arial"/>
                <a:cs typeface="Arial"/>
              </a:rPr>
              <a:t>לא נכון</a:t>
            </a:r>
          </a:p>
          <a:p>
            <a:pPr marL="342900" indent="-342900" eaLnBrk="0" hangingPunct="0">
              <a:spcBef>
                <a:spcPct val="20000"/>
              </a:spcBef>
              <a:defRPr/>
            </a:pPr>
            <a:endParaRPr lang="he-IL" dirty="0" smtClean="0">
              <a:solidFill>
                <a:srgbClr val="1F497D"/>
              </a:solidFill>
              <a:latin typeface="Arial"/>
              <a:cs typeface="Arial"/>
            </a:endParaRPr>
          </a:p>
          <a:p>
            <a:pPr marL="342900" indent="-342900" eaLnBrk="0" hangingPunct="0">
              <a:spcBef>
                <a:spcPct val="20000"/>
              </a:spcBef>
              <a:defRPr/>
            </a:pPr>
            <a:r>
              <a:rPr lang="he-IL" dirty="0" smtClean="0">
                <a:solidFill>
                  <a:srgbClr val="1F497D"/>
                </a:solidFill>
                <a:latin typeface="Arial"/>
                <a:cs typeface="Arial"/>
              </a:rPr>
              <a:t>ב. תהליך המיטוזה הוא הבסיס לתהליך הגדילה של גוף האדם. </a:t>
            </a:r>
            <a:r>
              <a:rPr lang="he-IL" dirty="0" smtClean="0">
                <a:solidFill>
                  <a:schemeClr val="accent3"/>
                </a:solidFill>
                <a:latin typeface="Arial"/>
                <a:cs typeface="Arial"/>
              </a:rPr>
              <a:t>נכון</a:t>
            </a:r>
          </a:p>
          <a:p>
            <a:pPr marL="342900" indent="-342900" eaLnBrk="0" hangingPunct="0">
              <a:spcBef>
                <a:spcPct val="20000"/>
              </a:spcBef>
              <a:defRPr/>
            </a:pPr>
            <a:endParaRPr lang="he-IL" dirty="0" smtClean="0">
              <a:solidFill>
                <a:srgbClr val="1F497D"/>
              </a:solidFill>
              <a:latin typeface="Arial"/>
              <a:cs typeface="Arial"/>
            </a:endParaRPr>
          </a:p>
          <a:p>
            <a:pPr marL="342900" indent="-342900" eaLnBrk="0" hangingPunct="0">
              <a:spcBef>
                <a:spcPct val="20000"/>
              </a:spcBef>
              <a:defRPr/>
            </a:pPr>
            <a:r>
              <a:rPr lang="he-IL" dirty="0" smtClean="0">
                <a:solidFill>
                  <a:srgbClr val="1F497D"/>
                </a:solidFill>
                <a:latin typeface="Arial"/>
                <a:cs typeface="Arial"/>
              </a:rPr>
              <a:t>ג. ברבייה אל־זוויגית מעורבים תהליכי מיוזה. </a:t>
            </a:r>
            <a:r>
              <a:rPr lang="he-IL" dirty="0" smtClean="0">
                <a:solidFill>
                  <a:schemeClr val="accent3"/>
                </a:solidFill>
                <a:latin typeface="Arial"/>
                <a:cs typeface="Arial"/>
              </a:rPr>
              <a:t>לא נכון</a:t>
            </a:r>
          </a:p>
          <a:p>
            <a:pPr marL="342900" indent="-342900" eaLnBrk="0" hangingPunct="0">
              <a:spcBef>
                <a:spcPct val="20000"/>
              </a:spcBef>
              <a:defRPr/>
            </a:pPr>
            <a:endParaRPr lang="he-IL" dirty="0">
              <a:solidFill>
                <a:srgbClr val="1F497D"/>
              </a:solidFill>
              <a:latin typeface="Arial"/>
              <a:cs typeface="Arial"/>
            </a:endParaRPr>
          </a:p>
          <a:p>
            <a:pPr marL="342900" indent="-342900" eaLnBrk="0" hangingPunct="0">
              <a:spcBef>
                <a:spcPct val="20000"/>
              </a:spcBef>
              <a:defRPr/>
            </a:pPr>
            <a:r>
              <a:rPr lang="he-IL" dirty="0" smtClean="0">
                <a:solidFill>
                  <a:srgbClr val="1F497D"/>
                </a:solidFill>
                <a:latin typeface="Arial"/>
                <a:cs typeface="Arial"/>
              </a:rPr>
              <a:t>ד. גם מיוזה וגם </a:t>
            </a:r>
            <a:r>
              <a:rPr lang="he-IL" dirty="0" smtClean="0">
                <a:solidFill>
                  <a:schemeClr val="tx2"/>
                </a:solidFill>
                <a:latin typeface="Arial"/>
                <a:cs typeface="Arial"/>
              </a:rPr>
              <a:t>מיטוזה מתרחשות </a:t>
            </a:r>
            <a:r>
              <a:rPr lang="he-IL" dirty="0" smtClean="0">
                <a:solidFill>
                  <a:srgbClr val="1F497D"/>
                </a:solidFill>
                <a:latin typeface="Arial"/>
                <a:cs typeface="Arial"/>
              </a:rPr>
              <a:t>בעת יצירת תאי רבייה. </a:t>
            </a:r>
            <a:r>
              <a:rPr lang="he-IL" dirty="0" smtClean="0">
                <a:solidFill>
                  <a:schemeClr val="accent3"/>
                </a:solidFill>
                <a:latin typeface="Arial"/>
                <a:cs typeface="Arial"/>
              </a:rPr>
              <a:t>לא נכון</a:t>
            </a:r>
          </a:p>
        </p:txBody>
      </p:sp>
    </p:spTree>
    <p:extLst>
      <p:ext uri="{BB962C8B-B14F-4D97-AF65-F5344CB8AC3E}">
        <p14:creationId xmlns:p14="http://schemas.microsoft.com/office/powerpoint/2010/main" val="3634036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A45D0DA-2D95-4385-8096-C74C7506AB4E}"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חלק ב': השוואה מיטוזה</a:t>
            </a:r>
            <a:r>
              <a:rPr lang="he-IL" sz="1800" b="1" dirty="0" smtClean="0">
                <a:solidFill>
                  <a:schemeClr val="accent3"/>
                </a:solidFill>
                <a:latin typeface="Arial"/>
                <a:ea typeface="+mn-ea"/>
                <a:cs typeface="Arial"/>
              </a:rPr>
              <a:t>־</a:t>
            </a:r>
            <a:r>
              <a:rPr lang="he-IL" sz="1800" b="1" dirty="0" smtClean="0">
                <a:solidFill>
                  <a:schemeClr val="accent3"/>
                </a:solidFill>
                <a:ea typeface="+mn-ea"/>
              </a:rPr>
              <a:t>מיוזה</a:t>
            </a:r>
            <a:endParaRPr lang="he-IL" sz="1800" dirty="0" smtClean="0">
              <a:solidFill>
                <a:schemeClr val="accent6">
                  <a:lumMod val="50000"/>
                  <a:lumOff val="50000"/>
                </a:schemeClr>
              </a:solidFill>
            </a:endParaRPr>
          </a:p>
        </p:txBody>
      </p:sp>
      <p:sp>
        <p:nvSpPr>
          <p:cNvPr id="7" name="TextBox 6"/>
          <p:cNvSpPr txBox="1"/>
          <p:nvPr/>
        </p:nvSpPr>
        <p:spPr>
          <a:xfrm>
            <a:off x="2555776" y="5450244"/>
            <a:ext cx="3822700" cy="3968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hlinkClick r:id="rId3"/>
              </a:rPr>
              <a:t>סימולציה: השוואה בין מיוזה למיטוזה</a:t>
            </a:r>
            <a:endParaRPr lang="he-IL" dirty="0">
              <a:solidFill>
                <a:prstClr val="black"/>
              </a:solidFill>
              <a:latin typeface="Arial"/>
              <a:cs typeface="Arial"/>
            </a:endParaRP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839" y="1420728"/>
            <a:ext cx="8676456" cy="402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663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3FEFC3D-D50C-4825-B055-1F13466C9342}" type="slidenum">
              <a:rPr lang="he-IL" sz="1200" smtClean="0">
                <a:solidFill>
                  <a:srgbClr val="FFFFFF">
                    <a:lumMod val="65000"/>
                  </a:srgbClr>
                </a:solidFill>
              </a:rPr>
              <a:pPr>
                <a:defRPr/>
              </a:pPr>
              <a:t>43</a:t>
            </a:fld>
            <a:endParaRPr lang="he-IL" sz="1200" dirty="0" smtClean="0">
              <a:solidFill>
                <a:srgbClr val="FFFFFF">
                  <a:lumMod val="65000"/>
                </a:srgbClr>
              </a:solidFill>
            </a:endParaRPr>
          </a:p>
        </p:txBody>
      </p:sp>
      <p:sp>
        <p:nvSpPr>
          <p:cNvPr id="6" name="כותרת 5"/>
          <p:cNvSpPr>
            <a:spLocks noGrp="1"/>
          </p:cNvSpPr>
          <p:nvPr>
            <p:ph type="ctrTitle"/>
          </p:nvPr>
        </p:nvSpPr>
        <p:spPr>
          <a:xfrm>
            <a:off x="871538" y="71438"/>
            <a:ext cx="7772400" cy="441325"/>
          </a:xfrm>
        </p:spPr>
        <p:txBody>
          <a:bodyPr/>
          <a:lstStyle/>
          <a:p>
            <a:pPr fontAlgn="auto">
              <a:defRPr/>
            </a:pPr>
            <a:r>
              <a:rPr lang="he-IL" sz="1800" b="1" dirty="0">
                <a:solidFill>
                  <a:srgbClr val="FF6600"/>
                </a:solidFill>
              </a:rPr>
              <a:t>שאלה 6: טבלת השוואה </a:t>
            </a:r>
            <a:r>
              <a:rPr lang="he-IL" sz="1800" b="1" dirty="0" err="1">
                <a:solidFill>
                  <a:srgbClr val="FF6600"/>
                </a:solidFill>
              </a:rPr>
              <a:t>מיטוזה־מיוזה</a:t>
            </a:r>
            <a:endParaRPr lang="he-IL" sz="1800" dirty="0" smtClean="0"/>
          </a:p>
        </p:txBody>
      </p:sp>
      <p:graphicFrame>
        <p:nvGraphicFramePr>
          <p:cNvPr id="2" name="טבלה 1"/>
          <p:cNvGraphicFramePr>
            <a:graphicFrameLocks noGrp="1"/>
          </p:cNvGraphicFramePr>
          <p:nvPr>
            <p:extLst>
              <p:ext uri="{D42A27DB-BD31-4B8C-83A1-F6EECF244321}">
                <p14:modId xmlns:p14="http://schemas.microsoft.com/office/powerpoint/2010/main" val="2358244137"/>
              </p:ext>
            </p:extLst>
          </p:nvPr>
        </p:nvGraphicFramePr>
        <p:xfrm>
          <a:off x="755576" y="1484784"/>
          <a:ext cx="7272808" cy="4659017"/>
        </p:xfrm>
        <a:graphic>
          <a:graphicData uri="http://schemas.openxmlformats.org/drawingml/2006/table">
            <a:tbl>
              <a:tblPr rtl="1" firstRow="1" bandRow="1">
                <a:tableStyleId>{5C22544A-7EE6-4342-B048-85BDC9FD1C3A}</a:tableStyleId>
              </a:tblPr>
              <a:tblGrid>
                <a:gridCol w="3131077"/>
                <a:gridCol w="2336893"/>
                <a:gridCol w="1804838"/>
              </a:tblGrid>
              <a:tr h="544273">
                <a:tc>
                  <a:txBody>
                    <a:bodyPr/>
                    <a:lstStyle/>
                    <a:p>
                      <a:pPr rtl="1"/>
                      <a:endParaRPr lang="he-IL" sz="1400" dirty="0"/>
                    </a:p>
                  </a:txBody>
                  <a:tcPr marL="91439" marR="91439" marT="45714" marB="4571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r>
                        <a:rPr lang="he-IL" sz="1600" dirty="0" smtClean="0"/>
                        <a:t>מיטוזה</a:t>
                      </a:r>
                      <a:endParaRPr lang="he-IL" sz="1600" dirty="0"/>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r>
                        <a:rPr lang="he-IL" sz="1600" dirty="0" smtClean="0"/>
                        <a:t>מיוזה</a:t>
                      </a:r>
                      <a:endParaRPr lang="he-IL" sz="1600" dirty="0"/>
                    </a:p>
                  </a:txBody>
                  <a:tcPr marL="91439" marR="91439" marT="45714" marB="4571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640068">
                <a:tc>
                  <a:txBody>
                    <a:bodyPr/>
                    <a:lstStyle/>
                    <a:p>
                      <a:pPr rtl="1"/>
                      <a:r>
                        <a:rPr lang="he-IL" sz="1400" kern="1200" dirty="0" smtClean="0">
                          <a:solidFill>
                            <a:schemeClr val="tx2"/>
                          </a:solidFill>
                          <a:latin typeface="Arial" pitchFamily="34" charset="0"/>
                          <a:ea typeface="+mn-ea"/>
                          <a:cs typeface="Arial" pitchFamily="34" charset="0"/>
                        </a:rPr>
                        <a:t>תפקידה ביצורים חד</a:t>
                      </a:r>
                      <a:r>
                        <a:rPr lang="he-IL" sz="1400" kern="1200" dirty="0" smtClean="0">
                          <a:solidFill>
                            <a:schemeClr val="tx2"/>
                          </a:solidFill>
                          <a:latin typeface="Arial"/>
                          <a:ea typeface="+mn-ea"/>
                          <a:cs typeface="Arial"/>
                        </a:rPr>
                        <a:t>־</a:t>
                      </a:r>
                      <a:r>
                        <a:rPr lang="he-IL" sz="1400" kern="1200" dirty="0" smtClean="0">
                          <a:solidFill>
                            <a:schemeClr val="tx2"/>
                          </a:solidFill>
                          <a:latin typeface="Arial" pitchFamily="34" charset="0"/>
                          <a:ea typeface="+mn-ea"/>
                          <a:cs typeface="Arial" pitchFamily="34" charset="0"/>
                        </a:rPr>
                        <a:t>תאיים וביצורים רב</a:t>
                      </a:r>
                      <a:r>
                        <a:rPr lang="he-IL" sz="1400" kern="1200" dirty="0" smtClean="0">
                          <a:solidFill>
                            <a:schemeClr val="tx2"/>
                          </a:solidFill>
                          <a:latin typeface="Arial"/>
                          <a:ea typeface="+mn-ea"/>
                          <a:cs typeface="Arial"/>
                        </a:rPr>
                        <a:t>־</a:t>
                      </a:r>
                      <a:r>
                        <a:rPr lang="he-IL" sz="1400" kern="1200" dirty="0" smtClean="0">
                          <a:solidFill>
                            <a:schemeClr val="tx2"/>
                          </a:solidFill>
                          <a:latin typeface="Arial" pitchFamily="34" charset="0"/>
                          <a:ea typeface="+mn-ea"/>
                          <a:cs typeface="Arial" pitchFamily="34" charset="0"/>
                        </a:rPr>
                        <a:t>תאיים:</a:t>
                      </a:r>
                      <a:endParaRPr lang="he-IL" sz="1400" kern="1200" dirty="0">
                        <a:solidFill>
                          <a:schemeClr val="tx2"/>
                        </a:solidFill>
                        <a:latin typeface="Arial" pitchFamily="34" charset="0"/>
                        <a:ea typeface="+mn-ea"/>
                        <a:cs typeface="Arial" pitchFamily="34" charset="0"/>
                      </a:endParaRPr>
                    </a:p>
                  </a:txBody>
                  <a:tcPr marL="91444" marR="91444"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600" dirty="0" smtClean="0"/>
                    </a:p>
                    <a:p>
                      <a:pPr rtl="1"/>
                      <a:endParaRPr lang="he-IL" sz="1600" dirty="0" smtClean="0"/>
                    </a:p>
                    <a:p>
                      <a:pPr rtl="1"/>
                      <a:endParaRPr lang="he-IL" sz="1600" dirty="0"/>
                    </a:p>
                  </a:txBody>
                  <a:tcPr marL="91444" marR="91444"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600" dirty="0"/>
                    </a:p>
                  </a:txBody>
                  <a:tcPr marL="91444" marR="91444"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40000"/>
                      </a:schemeClr>
                    </a:solidFill>
                  </a:tcPr>
                </a:tc>
              </a:tr>
              <a:tr h="640068">
                <a:tc>
                  <a:txBody>
                    <a:bodyPr/>
                    <a:lstStyle/>
                    <a:p>
                      <a:pPr rtl="1"/>
                      <a:r>
                        <a:rPr lang="he-IL" sz="1400" kern="1200" dirty="0" smtClean="0">
                          <a:solidFill>
                            <a:schemeClr val="tx2"/>
                          </a:solidFill>
                          <a:latin typeface="Arial" pitchFamily="34" charset="0"/>
                          <a:ea typeface="+mn-ea"/>
                          <a:cs typeface="Arial" pitchFamily="34" charset="0"/>
                        </a:rPr>
                        <a:t>היכן היא מתרחשת בגוף האורגניזם הרב</a:t>
                      </a:r>
                      <a:r>
                        <a:rPr lang="he-IL" sz="1400" kern="1200" dirty="0" smtClean="0">
                          <a:solidFill>
                            <a:schemeClr val="tx2"/>
                          </a:solidFill>
                          <a:latin typeface="Arial"/>
                          <a:ea typeface="+mn-ea"/>
                          <a:cs typeface="Arial"/>
                        </a:rPr>
                        <a:t>־</a:t>
                      </a:r>
                      <a:r>
                        <a:rPr lang="he-IL" sz="1400" kern="1200" dirty="0" smtClean="0">
                          <a:solidFill>
                            <a:schemeClr val="tx2"/>
                          </a:solidFill>
                          <a:latin typeface="Arial" pitchFamily="34" charset="0"/>
                          <a:ea typeface="+mn-ea"/>
                          <a:cs typeface="Arial" pitchFamily="34" charset="0"/>
                        </a:rPr>
                        <a:t>תאי</a:t>
                      </a:r>
                    </a:p>
                    <a:p>
                      <a:pPr rtl="1"/>
                      <a:r>
                        <a:rPr lang="he-IL" sz="1400" kern="1200" dirty="0" smtClean="0">
                          <a:solidFill>
                            <a:schemeClr val="tx2"/>
                          </a:solidFill>
                          <a:latin typeface="Arial" pitchFamily="34" charset="0"/>
                          <a:ea typeface="+mn-ea"/>
                          <a:cs typeface="Arial" pitchFamily="34" charset="0"/>
                        </a:rPr>
                        <a:t>(לדוגמה האדם)?</a:t>
                      </a:r>
                      <a:endParaRPr lang="he-IL" sz="1400" kern="1200" dirty="0">
                        <a:solidFill>
                          <a:schemeClr val="tx2"/>
                        </a:solidFill>
                        <a:latin typeface="Arial" pitchFamily="34" charset="0"/>
                        <a:ea typeface="+mn-ea"/>
                        <a:cs typeface="Arial" pitchFamily="34" charset="0"/>
                      </a:endParaRPr>
                    </a:p>
                  </a:txBody>
                  <a:tcPr marL="91444" marR="91444"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600" dirty="0" smtClean="0"/>
                    </a:p>
                    <a:p>
                      <a:pPr rtl="1"/>
                      <a:endParaRPr lang="he-IL" sz="1600" dirty="0" smtClean="0"/>
                    </a:p>
                    <a:p>
                      <a:pPr rtl="1"/>
                      <a:endParaRPr lang="he-IL" sz="1600" dirty="0"/>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600" dirty="0"/>
                    </a:p>
                  </a:txBody>
                  <a:tcPr marL="91439" marR="91439"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9976">
                <a:tc>
                  <a:txBody>
                    <a:bodyPr/>
                    <a:lstStyle/>
                    <a:p>
                      <a:pPr rtl="1"/>
                      <a:r>
                        <a:rPr lang="he-IL" sz="1400" kern="1200" dirty="0" smtClean="0">
                          <a:solidFill>
                            <a:schemeClr val="tx2"/>
                          </a:solidFill>
                          <a:latin typeface="Arial" pitchFamily="34" charset="0"/>
                          <a:ea typeface="+mn-ea"/>
                          <a:cs typeface="Arial" pitchFamily="34" charset="0"/>
                        </a:rPr>
                        <a:t>מתי היא מתרחשת במהלך חיי האורגניזם הרב</a:t>
                      </a:r>
                      <a:r>
                        <a:rPr lang="he-IL" sz="1400" kern="1200" dirty="0" smtClean="0">
                          <a:solidFill>
                            <a:schemeClr val="tx2"/>
                          </a:solidFill>
                          <a:latin typeface="Arial"/>
                          <a:ea typeface="+mn-ea"/>
                          <a:cs typeface="Arial"/>
                        </a:rPr>
                        <a:t>־</a:t>
                      </a:r>
                      <a:r>
                        <a:rPr lang="he-IL" sz="1400" kern="1200" dirty="0" smtClean="0">
                          <a:solidFill>
                            <a:schemeClr val="tx2"/>
                          </a:solidFill>
                          <a:latin typeface="Arial" pitchFamily="34" charset="0"/>
                          <a:ea typeface="+mn-ea"/>
                          <a:cs typeface="Arial" pitchFamily="34" charset="0"/>
                        </a:rPr>
                        <a:t>תאי</a:t>
                      </a:r>
                    </a:p>
                    <a:p>
                      <a:pPr rtl="1"/>
                      <a:r>
                        <a:rPr lang="he-IL" sz="1400" kern="1200" dirty="0" smtClean="0">
                          <a:solidFill>
                            <a:schemeClr val="tx2"/>
                          </a:solidFill>
                          <a:latin typeface="Arial" pitchFamily="34" charset="0"/>
                          <a:ea typeface="+mn-ea"/>
                          <a:cs typeface="Arial" pitchFamily="34" charset="0"/>
                        </a:rPr>
                        <a:t>(לדוגמה האדם)?</a:t>
                      </a:r>
                      <a:endParaRPr lang="he-IL" sz="1400" kern="1200" dirty="0">
                        <a:solidFill>
                          <a:schemeClr val="tx2"/>
                        </a:solidFill>
                        <a:latin typeface="Arial" pitchFamily="34" charset="0"/>
                        <a:ea typeface="+mn-ea"/>
                        <a:cs typeface="Arial" pitchFamily="34" charset="0"/>
                      </a:endParaRPr>
                    </a:p>
                  </a:txBody>
                  <a:tcPr marL="91444" marR="91444"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600" kern="1200" dirty="0" smtClean="0">
                        <a:solidFill>
                          <a:schemeClr val="dk1"/>
                        </a:solidFill>
                        <a:latin typeface="+mn-lt"/>
                        <a:ea typeface="+mn-ea"/>
                        <a:cs typeface="+mn-cs"/>
                      </a:endParaRPr>
                    </a:p>
                    <a:p>
                      <a:pPr rtl="1"/>
                      <a:endParaRPr lang="he-IL" sz="1600" kern="1200" dirty="0" smtClean="0">
                        <a:solidFill>
                          <a:schemeClr val="dk1"/>
                        </a:solidFill>
                        <a:latin typeface="+mn-lt"/>
                        <a:ea typeface="+mn-ea"/>
                        <a:cs typeface="+mn-cs"/>
                      </a:endParaRPr>
                    </a:p>
                    <a:p>
                      <a:pPr rtl="1"/>
                      <a:endParaRPr lang="he-IL" sz="1600" kern="1200" dirty="0">
                        <a:solidFill>
                          <a:schemeClr val="dk1"/>
                        </a:solidFill>
                        <a:latin typeface="+mn-lt"/>
                        <a:ea typeface="+mn-ea"/>
                        <a:cs typeface="+mn-cs"/>
                      </a:endParaRPr>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600" dirty="0" smtClean="0"/>
                    </a:p>
                  </a:txBody>
                  <a:tcPr marL="91439" marR="91439"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278">
                <a:tc>
                  <a:txBody>
                    <a:bodyPr/>
                    <a:lstStyle/>
                    <a:p>
                      <a:pPr rtl="1"/>
                      <a:r>
                        <a:rPr lang="he-IL" sz="1400" kern="1200" dirty="0" smtClean="0">
                          <a:solidFill>
                            <a:schemeClr val="tx2"/>
                          </a:solidFill>
                          <a:latin typeface="Arial" pitchFamily="34" charset="0"/>
                          <a:ea typeface="+mn-ea"/>
                          <a:cs typeface="Arial" pitchFamily="34" charset="0"/>
                        </a:rPr>
                        <a:t>האם יש בתהליך הפרדה בין כרומוזומים הומולוגיים?</a:t>
                      </a:r>
                      <a:endParaRPr lang="he-IL" sz="1400" kern="1200" dirty="0">
                        <a:solidFill>
                          <a:schemeClr val="tx2"/>
                        </a:solidFill>
                        <a:latin typeface="Arial" pitchFamily="34" charset="0"/>
                        <a:ea typeface="+mn-ea"/>
                        <a:cs typeface="Arial" pitchFamily="34" charset="0"/>
                      </a:endParaRPr>
                    </a:p>
                  </a:txBody>
                  <a:tcPr marL="91444" marR="91444"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600" dirty="0" smtClean="0"/>
                    </a:p>
                    <a:p>
                      <a:pPr rtl="1"/>
                      <a:endParaRPr lang="he-IL" sz="1600" dirty="0" smtClean="0"/>
                    </a:p>
                    <a:p>
                      <a:pPr rtl="1"/>
                      <a:endParaRPr lang="he-IL" sz="1600" dirty="0"/>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600" dirty="0"/>
                    </a:p>
                  </a:txBody>
                  <a:tcPr marL="91439" marR="91439"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68">
                <a:tc>
                  <a:txBody>
                    <a:bodyPr/>
                    <a:lstStyle/>
                    <a:p>
                      <a:pPr rtl="1"/>
                      <a:r>
                        <a:rPr lang="he-IL" sz="1400" kern="1200" dirty="0" smtClean="0">
                          <a:solidFill>
                            <a:schemeClr val="tx2"/>
                          </a:solidFill>
                          <a:latin typeface="Arial" pitchFamily="34" charset="0"/>
                          <a:ea typeface="+mn-ea"/>
                          <a:cs typeface="Arial" pitchFamily="34" charset="0"/>
                        </a:rPr>
                        <a:t>תאי הבת הם</a:t>
                      </a:r>
                    </a:p>
                    <a:p>
                      <a:pPr rtl="1"/>
                      <a:r>
                        <a:rPr lang="he-IL" sz="1400" kern="1200" noProof="1" smtClean="0">
                          <a:solidFill>
                            <a:schemeClr val="tx2"/>
                          </a:solidFill>
                          <a:latin typeface="Arial" pitchFamily="34" charset="0"/>
                          <a:ea typeface="+mn-ea"/>
                          <a:cs typeface="Arial" pitchFamily="34" charset="0"/>
                        </a:rPr>
                        <a:t>הפלואידים / דיפלואידים:</a:t>
                      </a:r>
                      <a:endParaRPr lang="he-IL" sz="1400" kern="1200" noProof="1">
                        <a:solidFill>
                          <a:schemeClr val="tx2"/>
                        </a:solidFill>
                        <a:latin typeface="Arial" pitchFamily="34" charset="0"/>
                        <a:ea typeface="+mn-ea"/>
                        <a:cs typeface="Arial" pitchFamily="34" charset="0"/>
                      </a:endParaRPr>
                    </a:p>
                  </a:txBody>
                  <a:tcPr marL="91439" marR="91439" marT="45714" marB="4571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endParaRPr lang="he-IL" sz="1600" dirty="0" smtClean="0"/>
                    </a:p>
                    <a:p>
                      <a:pPr rtl="1"/>
                      <a:endParaRPr lang="he-IL" sz="1600" dirty="0" smtClean="0"/>
                    </a:p>
                    <a:p>
                      <a:pPr rtl="1"/>
                      <a:endParaRPr lang="he-IL" sz="1600" dirty="0"/>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endParaRPr lang="he-IL" sz="1600" noProof="1"/>
                    </a:p>
                  </a:txBody>
                  <a:tcPr marL="91439" marR="91439"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9" name="TextBox 8"/>
          <p:cNvSpPr txBox="1"/>
          <p:nvPr/>
        </p:nvSpPr>
        <p:spPr>
          <a:xfrm>
            <a:off x="539750" y="642938"/>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a:t>
            </a:r>
            <a:r>
              <a:rPr lang="he-IL" b="1" dirty="0" smtClean="0">
                <a:solidFill>
                  <a:srgbClr val="1D4C72"/>
                </a:solidFill>
              </a:rPr>
              <a:t>6:</a:t>
            </a:r>
            <a:endParaRPr lang="he-IL" dirty="0">
              <a:solidFill>
                <a:srgbClr val="1D4C72"/>
              </a:solidFill>
            </a:endParaRPr>
          </a:p>
          <a:p>
            <a:pPr>
              <a:defRPr/>
            </a:pPr>
            <a:r>
              <a:rPr lang="he-IL" dirty="0">
                <a:solidFill>
                  <a:srgbClr val="1F497D"/>
                </a:solidFill>
              </a:rPr>
              <a:t>השוו בין המיטוזה למיוזה בעזרת הטבלה הבאה:</a:t>
            </a:r>
          </a:p>
        </p:txBody>
      </p:sp>
      <p:sp>
        <p:nvSpPr>
          <p:cNvPr id="10" name="Rectangle 3"/>
          <p:cNvSpPr/>
          <p:nvPr/>
        </p:nvSpPr>
        <p:spPr>
          <a:xfrm>
            <a:off x="357188" y="419100"/>
            <a:ext cx="8215312"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סוגר מסולסל ימני 2"/>
          <p:cNvSpPr/>
          <p:nvPr/>
        </p:nvSpPr>
        <p:spPr>
          <a:xfrm>
            <a:off x="7990289" y="2968000"/>
            <a:ext cx="319980" cy="2693248"/>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solidFill>
                <a:prstClr val="black"/>
              </a:solidFill>
            </a:endParaRPr>
          </a:p>
        </p:txBody>
      </p:sp>
      <p:sp>
        <p:nvSpPr>
          <p:cNvPr id="4" name="מלבן 3"/>
          <p:cNvSpPr/>
          <p:nvPr/>
        </p:nvSpPr>
        <p:spPr>
          <a:xfrm>
            <a:off x="8310269" y="4016719"/>
            <a:ext cx="582211" cy="307777"/>
          </a:xfrm>
          <a:prstGeom prst="rect">
            <a:avLst/>
          </a:prstGeom>
        </p:spPr>
        <p:txBody>
          <a:bodyPr wrap="none">
            <a:spAutoFit/>
          </a:bodyPr>
          <a:lstStyle/>
          <a:p>
            <a:r>
              <a:rPr lang="he-IL" sz="1400" dirty="0" smtClean="0">
                <a:solidFill>
                  <a:srgbClr val="1F497D"/>
                </a:solidFill>
              </a:rPr>
              <a:t>באדם</a:t>
            </a:r>
            <a:endParaRPr lang="he-IL" sz="1400" dirty="0">
              <a:solidFill>
                <a:prstClr val="black"/>
              </a:solidFill>
            </a:endParaRPr>
          </a:p>
        </p:txBody>
      </p:sp>
    </p:spTree>
    <p:extLst>
      <p:ext uri="{BB962C8B-B14F-4D97-AF65-F5344CB8AC3E}">
        <p14:creationId xmlns:p14="http://schemas.microsoft.com/office/powerpoint/2010/main" val="453604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3FEFC3D-D50C-4825-B055-1F13466C9342}" type="slidenum">
              <a:rPr lang="he-IL" sz="1200" smtClean="0">
                <a:solidFill>
                  <a:schemeClr val="bg2">
                    <a:lumMod val="65000"/>
                  </a:schemeClr>
                </a:solidFill>
              </a:rPr>
              <a:pPr>
                <a:defRPr/>
              </a:pPr>
              <a:t>44</a:t>
            </a:fld>
            <a:endParaRPr lang="he-IL" sz="1200" dirty="0" smtClean="0">
              <a:solidFill>
                <a:schemeClr val="bg2">
                  <a:lumMod val="65000"/>
                </a:schemeClr>
              </a:solidFill>
            </a:endParaRPr>
          </a:p>
        </p:txBody>
      </p:sp>
      <p:sp>
        <p:nvSpPr>
          <p:cNvPr id="6" name="כותרת 5"/>
          <p:cNvSpPr>
            <a:spLocks noGrp="1"/>
          </p:cNvSpPr>
          <p:nvPr>
            <p:ph type="ctrTitle"/>
          </p:nvPr>
        </p:nvSpPr>
        <p:spPr>
          <a:xfrm>
            <a:off x="871538"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aphicFrame>
        <p:nvGraphicFramePr>
          <p:cNvPr id="2" name="טבלה 1"/>
          <p:cNvGraphicFramePr>
            <a:graphicFrameLocks noGrp="1"/>
          </p:cNvGraphicFramePr>
          <p:nvPr>
            <p:extLst>
              <p:ext uri="{D42A27DB-BD31-4B8C-83A1-F6EECF244321}">
                <p14:modId xmlns:p14="http://schemas.microsoft.com/office/powerpoint/2010/main" val="4072039122"/>
              </p:ext>
            </p:extLst>
          </p:nvPr>
        </p:nvGraphicFramePr>
        <p:xfrm>
          <a:off x="755576" y="1484784"/>
          <a:ext cx="7272808" cy="4426899"/>
        </p:xfrm>
        <a:graphic>
          <a:graphicData uri="http://schemas.openxmlformats.org/drawingml/2006/table">
            <a:tbl>
              <a:tblPr rtl="1" firstRow="1" bandRow="1">
                <a:tableStyleId>{5C22544A-7EE6-4342-B048-85BDC9FD1C3A}</a:tableStyleId>
              </a:tblPr>
              <a:tblGrid>
                <a:gridCol w="3131077"/>
                <a:gridCol w="2336893"/>
                <a:gridCol w="1804838"/>
              </a:tblGrid>
              <a:tr h="544273">
                <a:tc>
                  <a:txBody>
                    <a:bodyPr/>
                    <a:lstStyle/>
                    <a:p>
                      <a:pPr rtl="1"/>
                      <a:endParaRPr lang="he-IL" sz="1400" dirty="0"/>
                    </a:p>
                  </a:txBody>
                  <a:tcPr marL="91439" marR="91439" marT="45714" marB="4571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r>
                        <a:rPr lang="he-IL" sz="1600" dirty="0" smtClean="0"/>
                        <a:t>מיטוזה</a:t>
                      </a:r>
                      <a:endParaRPr lang="he-IL" sz="1600" dirty="0"/>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1"/>
                      <a:r>
                        <a:rPr lang="he-IL" sz="1600" dirty="0" smtClean="0"/>
                        <a:t>מיוזה</a:t>
                      </a:r>
                      <a:endParaRPr lang="he-IL" sz="1600" dirty="0"/>
                    </a:p>
                  </a:txBody>
                  <a:tcPr marL="91439" marR="91439" marT="45714" marB="4571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640068">
                <a:tc>
                  <a:txBody>
                    <a:bodyPr/>
                    <a:lstStyle/>
                    <a:p>
                      <a:pPr rtl="1"/>
                      <a:r>
                        <a:rPr lang="he-IL" sz="1400" kern="1200" dirty="0" smtClean="0">
                          <a:solidFill>
                            <a:schemeClr val="tx2"/>
                          </a:solidFill>
                          <a:latin typeface="Arial" pitchFamily="34" charset="0"/>
                          <a:ea typeface="+mn-ea"/>
                          <a:cs typeface="Arial" pitchFamily="34" charset="0"/>
                        </a:rPr>
                        <a:t>תפקידה ביצורים חד</a:t>
                      </a:r>
                      <a:r>
                        <a:rPr lang="he-IL" sz="1400" kern="1200" dirty="0" smtClean="0">
                          <a:solidFill>
                            <a:schemeClr val="tx2"/>
                          </a:solidFill>
                          <a:latin typeface="Arial"/>
                          <a:ea typeface="+mn-ea"/>
                          <a:cs typeface="Arial"/>
                        </a:rPr>
                        <a:t>־</a:t>
                      </a:r>
                      <a:r>
                        <a:rPr lang="he-IL" sz="1400" kern="1200" dirty="0" smtClean="0">
                          <a:solidFill>
                            <a:schemeClr val="tx2"/>
                          </a:solidFill>
                          <a:latin typeface="Arial" pitchFamily="34" charset="0"/>
                          <a:ea typeface="+mn-ea"/>
                          <a:cs typeface="Arial" pitchFamily="34" charset="0"/>
                        </a:rPr>
                        <a:t>תאיים וביצורים רב</a:t>
                      </a:r>
                      <a:r>
                        <a:rPr lang="he-IL" sz="1400" kern="1200" dirty="0" smtClean="0">
                          <a:solidFill>
                            <a:schemeClr val="tx2"/>
                          </a:solidFill>
                          <a:latin typeface="Arial"/>
                          <a:ea typeface="+mn-ea"/>
                          <a:cs typeface="Arial"/>
                        </a:rPr>
                        <a:t>־</a:t>
                      </a:r>
                      <a:r>
                        <a:rPr lang="he-IL" sz="1400" kern="1200" dirty="0" smtClean="0">
                          <a:solidFill>
                            <a:schemeClr val="tx2"/>
                          </a:solidFill>
                          <a:latin typeface="Arial" pitchFamily="34" charset="0"/>
                          <a:ea typeface="+mn-ea"/>
                          <a:cs typeface="Arial" pitchFamily="34" charset="0"/>
                        </a:rPr>
                        <a:t>תאיים:</a:t>
                      </a:r>
                      <a:endParaRPr lang="he-IL" sz="1400" kern="1200" dirty="0">
                        <a:solidFill>
                          <a:schemeClr val="tx2"/>
                        </a:solidFill>
                        <a:latin typeface="Arial" pitchFamily="34" charset="0"/>
                        <a:ea typeface="+mn-ea"/>
                        <a:cs typeface="Arial" pitchFamily="34" charset="0"/>
                      </a:endParaRPr>
                    </a:p>
                  </a:txBody>
                  <a:tcPr marL="91444" marR="91444"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600" dirty="0" smtClean="0"/>
                        <a:t>בחד</a:t>
                      </a:r>
                      <a:r>
                        <a:rPr lang="he-IL" sz="1600" dirty="0" smtClean="0">
                          <a:latin typeface="Arial"/>
                          <a:cs typeface="Arial"/>
                        </a:rPr>
                        <a:t>־</a:t>
                      </a:r>
                      <a:r>
                        <a:rPr lang="he-IL" sz="1600" dirty="0" smtClean="0"/>
                        <a:t>תאיים: התרבות,</a:t>
                      </a:r>
                    </a:p>
                    <a:p>
                      <a:pPr rtl="1"/>
                      <a:r>
                        <a:rPr lang="he-IL" sz="1600" dirty="0" smtClean="0"/>
                        <a:t>ברב</a:t>
                      </a:r>
                      <a:r>
                        <a:rPr lang="he-IL" sz="1600" dirty="0" smtClean="0">
                          <a:latin typeface="Arial"/>
                          <a:cs typeface="Arial"/>
                        </a:rPr>
                        <a:t>־</a:t>
                      </a:r>
                      <a:r>
                        <a:rPr lang="he-IL" sz="1600" dirty="0" smtClean="0"/>
                        <a:t>תאיים: גדילה.</a:t>
                      </a:r>
                    </a:p>
                    <a:p>
                      <a:pPr rtl="1"/>
                      <a:r>
                        <a:rPr lang="he-IL" sz="1600" dirty="0" smtClean="0"/>
                        <a:t>ברב</a:t>
                      </a:r>
                      <a:r>
                        <a:rPr lang="he-IL" sz="1600" dirty="0" smtClean="0">
                          <a:latin typeface="Arial"/>
                          <a:cs typeface="Arial"/>
                        </a:rPr>
                        <a:t>־</a:t>
                      </a:r>
                      <a:r>
                        <a:rPr lang="he-IL" sz="1600" dirty="0" smtClean="0"/>
                        <a:t>תאיים מסוימים גם לרבייה אל</a:t>
                      </a:r>
                      <a:r>
                        <a:rPr lang="he-IL" sz="1600" dirty="0" smtClean="0">
                          <a:latin typeface="Arial"/>
                          <a:cs typeface="Arial"/>
                        </a:rPr>
                        <a:t>־</a:t>
                      </a:r>
                      <a:r>
                        <a:rPr lang="he-IL" sz="1600" dirty="0" smtClean="0"/>
                        <a:t>מינית</a:t>
                      </a:r>
                      <a:endParaRPr lang="he-IL" sz="1600" dirty="0"/>
                    </a:p>
                  </a:txBody>
                  <a:tcPr marL="91444" marR="91444"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1600" dirty="0"/>
                    </a:p>
                  </a:txBody>
                  <a:tcPr marL="91444" marR="91444"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40000"/>
                      </a:schemeClr>
                    </a:solidFill>
                  </a:tcPr>
                </a:tc>
              </a:tr>
              <a:tr h="640068">
                <a:tc>
                  <a:txBody>
                    <a:bodyPr/>
                    <a:lstStyle/>
                    <a:p>
                      <a:pPr rtl="1"/>
                      <a:r>
                        <a:rPr lang="he-IL" sz="1400" kern="1200" dirty="0" smtClean="0">
                          <a:solidFill>
                            <a:schemeClr val="tx2"/>
                          </a:solidFill>
                          <a:latin typeface="Arial" pitchFamily="34" charset="0"/>
                          <a:ea typeface="+mn-ea"/>
                          <a:cs typeface="Arial" pitchFamily="34" charset="0"/>
                        </a:rPr>
                        <a:t>היכן היא מתרחשת בגוף האורגניזם הרב</a:t>
                      </a:r>
                      <a:r>
                        <a:rPr lang="he-IL" sz="1400" kern="1200" dirty="0" smtClean="0">
                          <a:solidFill>
                            <a:schemeClr val="tx2"/>
                          </a:solidFill>
                          <a:latin typeface="Arial"/>
                          <a:ea typeface="+mn-ea"/>
                          <a:cs typeface="Arial"/>
                        </a:rPr>
                        <a:t>־</a:t>
                      </a:r>
                      <a:r>
                        <a:rPr lang="he-IL" sz="1400" kern="1200" dirty="0" smtClean="0">
                          <a:solidFill>
                            <a:schemeClr val="tx2"/>
                          </a:solidFill>
                          <a:latin typeface="Arial" pitchFamily="34" charset="0"/>
                          <a:ea typeface="+mn-ea"/>
                          <a:cs typeface="Arial" pitchFamily="34" charset="0"/>
                        </a:rPr>
                        <a:t>תאי</a:t>
                      </a:r>
                    </a:p>
                    <a:p>
                      <a:pPr rtl="1"/>
                      <a:r>
                        <a:rPr lang="he-IL" sz="1400" kern="1200" dirty="0" smtClean="0">
                          <a:solidFill>
                            <a:schemeClr val="tx2"/>
                          </a:solidFill>
                          <a:latin typeface="Arial" pitchFamily="34" charset="0"/>
                          <a:ea typeface="+mn-ea"/>
                          <a:cs typeface="Arial" pitchFamily="34" charset="0"/>
                        </a:rPr>
                        <a:t>(לדוגמה האדם)?</a:t>
                      </a:r>
                      <a:endParaRPr lang="he-IL" sz="1400" kern="1200" dirty="0">
                        <a:solidFill>
                          <a:schemeClr val="tx2"/>
                        </a:solidFill>
                        <a:latin typeface="Arial" pitchFamily="34" charset="0"/>
                        <a:ea typeface="+mn-ea"/>
                        <a:cs typeface="Arial" pitchFamily="34" charset="0"/>
                      </a:endParaRPr>
                    </a:p>
                  </a:txBody>
                  <a:tcPr marL="91444" marR="91444"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600" dirty="0" smtClean="0"/>
                        <a:t>בכל חלקי הגוף</a:t>
                      </a:r>
                      <a:endParaRPr lang="he-IL" sz="1600" dirty="0"/>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600" dirty="0" smtClean="0"/>
                        <a:t>באברי המין</a:t>
                      </a:r>
                    </a:p>
                    <a:p>
                      <a:pPr rtl="1"/>
                      <a:r>
                        <a:rPr lang="he-IL" sz="1600" dirty="0" smtClean="0"/>
                        <a:t>(שחלות ואשכים)</a:t>
                      </a:r>
                      <a:endParaRPr lang="he-IL" sz="1600" dirty="0"/>
                    </a:p>
                  </a:txBody>
                  <a:tcPr marL="91439" marR="91439"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9976">
                <a:tc>
                  <a:txBody>
                    <a:bodyPr/>
                    <a:lstStyle/>
                    <a:p>
                      <a:pPr rtl="1"/>
                      <a:r>
                        <a:rPr lang="he-IL" sz="1400" kern="1200" dirty="0" smtClean="0">
                          <a:solidFill>
                            <a:schemeClr val="tx2"/>
                          </a:solidFill>
                          <a:latin typeface="Arial" pitchFamily="34" charset="0"/>
                          <a:ea typeface="+mn-ea"/>
                          <a:cs typeface="Arial" pitchFamily="34" charset="0"/>
                        </a:rPr>
                        <a:t>מתי היא מתרחשת במהלך חיי האורגניזם הרב</a:t>
                      </a:r>
                      <a:r>
                        <a:rPr lang="he-IL" sz="1400" kern="1200" dirty="0" smtClean="0">
                          <a:solidFill>
                            <a:schemeClr val="tx2"/>
                          </a:solidFill>
                          <a:latin typeface="Arial"/>
                          <a:ea typeface="+mn-ea"/>
                          <a:cs typeface="Arial"/>
                        </a:rPr>
                        <a:t>־</a:t>
                      </a:r>
                      <a:r>
                        <a:rPr lang="he-IL" sz="1400" kern="1200" dirty="0" smtClean="0">
                          <a:solidFill>
                            <a:schemeClr val="tx2"/>
                          </a:solidFill>
                          <a:latin typeface="Arial" pitchFamily="34" charset="0"/>
                          <a:ea typeface="+mn-ea"/>
                          <a:cs typeface="Arial" pitchFamily="34" charset="0"/>
                        </a:rPr>
                        <a:t>תאי</a:t>
                      </a:r>
                    </a:p>
                    <a:p>
                      <a:pPr rtl="1"/>
                      <a:r>
                        <a:rPr lang="he-IL" sz="1400" kern="1200" dirty="0" smtClean="0">
                          <a:solidFill>
                            <a:schemeClr val="tx2"/>
                          </a:solidFill>
                          <a:latin typeface="Arial" pitchFamily="34" charset="0"/>
                          <a:ea typeface="+mn-ea"/>
                          <a:cs typeface="Arial" pitchFamily="34" charset="0"/>
                        </a:rPr>
                        <a:t>(לדוגמה האדם)?</a:t>
                      </a:r>
                      <a:endParaRPr lang="he-IL" sz="1400" kern="1200" dirty="0">
                        <a:solidFill>
                          <a:schemeClr val="tx2"/>
                        </a:solidFill>
                        <a:latin typeface="Arial" pitchFamily="34" charset="0"/>
                        <a:ea typeface="+mn-ea"/>
                        <a:cs typeface="Arial" pitchFamily="34" charset="0"/>
                      </a:endParaRPr>
                    </a:p>
                  </a:txBody>
                  <a:tcPr marL="91444" marR="91444"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600" kern="1200" dirty="0" smtClean="0">
                          <a:solidFill>
                            <a:schemeClr val="dk1"/>
                          </a:solidFill>
                          <a:latin typeface="+mn-lt"/>
                          <a:ea typeface="+mn-ea"/>
                          <a:cs typeface="+mn-cs"/>
                        </a:rPr>
                        <a:t>לאורך כל החיים (תהליכי גדילה, ריפוי פצעים)</a:t>
                      </a:r>
                      <a:endParaRPr lang="he-IL" sz="1600" kern="1200" dirty="0">
                        <a:solidFill>
                          <a:schemeClr val="dk1"/>
                        </a:solidFill>
                        <a:latin typeface="+mn-lt"/>
                        <a:ea typeface="+mn-ea"/>
                        <a:cs typeface="+mn-cs"/>
                      </a:endParaRPr>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600" dirty="0" smtClean="0"/>
                        <a:t>במהלך יצירת תאי הרבייה</a:t>
                      </a:r>
                      <a:r>
                        <a:rPr lang="he-IL" sz="1600" dirty="0"/>
                        <a:t>*</a:t>
                      </a:r>
                      <a:endParaRPr lang="he-IL" sz="1600" dirty="0" smtClean="0"/>
                    </a:p>
                  </a:txBody>
                  <a:tcPr marL="91439" marR="91439"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278">
                <a:tc>
                  <a:txBody>
                    <a:bodyPr/>
                    <a:lstStyle/>
                    <a:p>
                      <a:pPr rtl="1"/>
                      <a:r>
                        <a:rPr lang="he-IL" sz="1400" kern="1200" dirty="0" smtClean="0">
                          <a:solidFill>
                            <a:schemeClr val="tx2"/>
                          </a:solidFill>
                          <a:latin typeface="Arial" pitchFamily="34" charset="0"/>
                          <a:ea typeface="+mn-ea"/>
                          <a:cs typeface="Arial" pitchFamily="34" charset="0"/>
                        </a:rPr>
                        <a:t>האם יש בתהליך הפרדה בין כרומוזומים הומולוגיים?</a:t>
                      </a:r>
                      <a:endParaRPr lang="he-IL" sz="1400" kern="1200" dirty="0">
                        <a:solidFill>
                          <a:schemeClr val="tx2"/>
                        </a:solidFill>
                        <a:latin typeface="Arial" pitchFamily="34" charset="0"/>
                        <a:ea typeface="+mn-ea"/>
                        <a:cs typeface="Arial" pitchFamily="34" charset="0"/>
                      </a:endParaRPr>
                    </a:p>
                  </a:txBody>
                  <a:tcPr marL="91444" marR="91444"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600" dirty="0" smtClean="0"/>
                        <a:t>לא</a:t>
                      </a:r>
                      <a:endParaRPr lang="he-IL" sz="1600" dirty="0"/>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600" dirty="0" smtClean="0"/>
                        <a:t>כן</a:t>
                      </a:r>
                      <a:endParaRPr lang="he-IL" sz="1600" dirty="0"/>
                    </a:p>
                  </a:txBody>
                  <a:tcPr marL="91439" marR="91439"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68">
                <a:tc>
                  <a:txBody>
                    <a:bodyPr/>
                    <a:lstStyle/>
                    <a:p>
                      <a:pPr rtl="1"/>
                      <a:r>
                        <a:rPr lang="he-IL" sz="1400" kern="1200" dirty="0" smtClean="0">
                          <a:solidFill>
                            <a:schemeClr val="tx2"/>
                          </a:solidFill>
                          <a:latin typeface="Arial" pitchFamily="34" charset="0"/>
                          <a:ea typeface="+mn-ea"/>
                          <a:cs typeface="Arial" pitchFamily="34" charset="0"/>
                        </a:rPr>
                        <a:t>תאי הבת הם</a:t>
                      </a:r>
                    </a:p>
                    <a:p>
                      <a:pPr rtl="1"/>
                      <a:r>
                        <a:rPr lang="he-IL" sz="1400" kern="1200" noProof="1" smtClean="0">
                          <a:solidFill>
                            <a:schemeClr val="tx2"/>
                          </a:solidFill>
                          <a:latin typeface="Arial" pitchFamily="34" charset="0"/>
                          <a:ea typeface="+mn-ea"/>
                          <a:cs typeface="Arial" pitchFamily="34" charset="0"/>
                        </a:rPr>
                        <a:t>הפלואידים / דיפלואידים:</a:t>
                      </a:r>
                      <a:endParaRPr lang="he-IL" sz="1400" kern="1200" noProof="1">
                        <a:solidFill>
                          <a:schemeClr val="tx2"/>
                        </a:solidFill>
                        <a:latin typeface="Arial" pitchFamily="34" charset="0"/>
                        <a:ea typeface="+mn-ea"/>
                        <a:cs typeface="Arial" pitchFamily="34" charset="0"/>
                      </a:endParaRPr>
                    </a:p>
                  </a:txBody>
                  <a:tcPr marL="91439" marR="91439" marT="45714" marB="4571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600" dirty="0" smtClean="0"/>
                        <a:t>דיפלואידים</a:t>
                      </a:r>
                      <a:endParaRPr lang="he-IL" sz="1600" dirty="0"/>
                    </a:p>
                  </a:txBody>
                  <a:tcPr marL="91439" marR="91439"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1"/>
                      <a:r>
                        <a:rPr lang="he-IL" sz="1600" noProof="1" smtClean="0"/>
                        <a:t>הפלואידים</a:t>
                      </a:r>
                      <a:endParaRPr lang="he-IL" sz="1600" noProof="1"/>
                    </a:p>
                  </a:txBody>
                  <a:tcPr marL="91439" marR="91439"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9" name="TextBox 8"/>
          <p:cNvSpPr txBox="1"/>
          <p:nvPr/>
        </p:nvSpPr>
        <p:spPr>
          <a:xfrm>
            <a:off x="539750" y="642938"/>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a:t>
            </a:r>
            <a:r>
              <a:rPr lang="he-IL" b="1" dirty="0" smtClean="0">
                <a:solidFill>
                  <a:srgbClr val="1D4C72"/>
                </a:solidFill>
              </a:rPr>
              <a:t>6:</a:t>
            </a:r>
            <a:endParaRPr lang="he-IL" dirty="0">
              <a:solidFill>
                <a:srgbClr val="1D4C72"/>
              </a:solidFill>
            </a:endParaRPr>
          </a:p>
          <a:p>
            <a:pPr>
              <a:defRPr/>
            </a:pPr>
            <a:r>
              <a:rPr lang="he-IL" dirty="0">
                <a:solidFill>
                  <a:schemeClr val="tx2"/>
                </a:solidFill>
              </a:rPr>
              <a:t>השוו בין המיטוזה למיוזה בעזרת הטבלה הבאה:</a:t>
            </a:r>
          </a:p>
        </p:txBody>
      </p:sp>
      <p:sp>
        <p:nvSpPr>
          <p:cNvPr id="10" name="Rectangle 3"/>
          <p:cNvSpPr/>
          <p:nvPr/>
        </p:nvSpPr>
        <p:spPr>
          <a:xfrm>
            <a:off x="357188" y="419100"/>
            <a:ext cx="8215312"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TextBox 10"/>
          <p:cNvSpPr txBox="1"/>
          <p:nvPr/>
        </p:nvSpPr>
        <p:spPr>
          <a:xfrm>
            <a:off x="531813" y="5786438"/>
            <a:ext cx="8183562" cy="6461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smtClean="0"/>
              <a:t>*באורגניזמים </a:t>
            </a:r>
            <a:r>
              <a:rPr lang="he-IL" dirty="0"/>
              <a:t>שונים, יצירת תאי הרבייה מתרחשת בשלבים שונים במהלך החיים. </a:t>
            </a:r>
            <a:endParaRPr lang="he-IL" dirty="0" smtClean="0"/>
          </a:p>
          <a:p>
            <a:pPr>
              <a:defRPr/>
            </a:pPr>
            <a:r>
              <a:rPr lang="he-IL" dirty="0" smtClean="0"/>
              <a:t>ביונקים </a:t>
            </a:r>
            <a:r>
              <a:rPr lang="he-IL" dirty="0"/>
              <a:t>כמו האדם, יצירת תאי הרבייה והבשלתם מתחילה עם ההתבגרות המינית.</a:t>
            </a:r>
          </a:p>
        </p:txBody>
      </p:sp>
      <p:sp>
        <p:nvSpPr>
          <p:cNvPr id="3" name="סוגר מסולסל ימני 2"/>
          <p:cNvSpPr/>
          <p:nvPr/>
        </p:nvSpPr>
        <p:spPr>
          <a:xfrm>
            <a:off x="7990289" y="2780152"/>
            <a:ext cx="319980" cy="2693248"/>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 name="מלבן 3"/>
          <p:cNvSpPr/>
          <p:nvPr/>
        </p:nvSpPr>
        <p:spPr>
          <a:xfrm>
            <a:off x="8310269" y="4016719"/>
            <a:ext cx="582211" cy="307777"/>
          </a:xfrm>
          <a:prstGeom prst="rect">
            <a:avLst/>
          </a:prstGeom>
        </p:spPr>
        <p:txBody>
          <a:bodyPr wrap="none">
            <a:spAutoFit/>
          </a:bodyPr>
          <a:lstStyle/>
          <a:p>
            <a:r>
              <a:rPr lang="he-IL" sz="1400" dirty="0" smtClean="0">
                <a:solidFill>
                  <a:srgbClr val="1F497D"/>
                </a:solidFill>
              </a:rPr>
              <a:t>באדם</a:t>
            </a:r>
            <a:endParaRPr lang="he-IL"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03145741-8E4C-4EE4-9AB7-99CB564BF1EF}" type="slidenum">
              <a:rPr lang="he-IL" sz="1200" smtClean="0">
                <a:solidFill>
                  <a:schemeClr val="bg2">
                    <a:lumMod val="65000"/>
                  </a:schemeClr>
                </a:solidFill>
              </a:rPr>
              <a:pPr>
                <a:defRPr/>
              </a:pPr>
              <a:t>45</a:t>
            </a:fld>
            <a:endParaRPr lang="he-IL" sz="1200" dirty="0" smtClean="0">
              <a:solidFill>
                <a:schemeClr val="bg2">
                  <a:lumMod val="65000"/>
                </a:schemeClr>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7" name="כותרת 6"/>
          <p:cNvSpPr>
            <a:spLocks noGrp="1"/>
          </p:cNvSpPr>
          <p:nvPr>
            <p:ph type="title" idx="4294967295"/>
          </p:nvPr>
        </p:nvSpPr>
        <p:spPr>
          <a:xfrm>
            <a:off x="357188" y="131763"/>
            <a:ext cx="8229600" cy="368300"/>
          </a:xfrm>
          <a:prstGeom prst="rect">
            <a:avLst/>
          </a:prstGeom>
        </p:spPr>
        <p:txBody>
          <a:bodyPr/>
          <a:lstStyle/>
          <a:p>
            <a:pPr>
              <a:defRPr/>
            </a:pPr>
            <a:r>
              <a:rPr lang="he-IL" sz="1800" b="1" dirty="0" smtClean="0">
                <a:solidFill>
                  <a:srgbClr val="FF6600"/>
                </a:solidFill>
                <a:latin typeface="+mn-lt"/>
                <a:ea typeface="+mn-ea"/>
                <a:cs typeface="+mn-cs"/>
              </a:rPr>
              <a:t>שאלה 7</a:t>
            </a:r>
          </a:p>
        </p:txBody>
      </p:sp>
      <p:sp>
        <p:nvSpPr>
          <p:cNvPr id="8" name="TextBox 7"/>
          <p:cNvSpPr txBox="1"/>
          <p:nvPr/>
        </p:nvSpPr>
        <p:spPr>
          <a:xfrm>
            <a:off x="338138" y="746125"/>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7 </a:t>
            </a:r>
            <a:r>
              <a:rPr lang="he-IL" b="1" dirty="0">
                <a:solidFill>
                  <a:srgbClr val="1D4C72"/>
                </a:solidFill>
              </a:rPr>
              <a:t>(בגרות 2009):</a:t>
            </a:r>
          </a:p>
          <a:p>
            <a:pPr>
              <a:defRPr/>
            </a:pPr>
            <a:r>
              <a:rPr lang="he-IL" dirty="0" smtClean="0">
                <a:solidFill>
                  <a:srgbClr val="1D4C72"/>
                </a:solidFill>
              </a:rPr>
              <a:t>הסבירו </a:t>
            </a:r>
            <a:r>
              <a:rPr lang="he-IL" dirty="0">
                <a:solidFill>
                  <a:srgbClr val="1D4C72"/>
                </a:solidFill>
              </a:rPr>
              <a:t>מדוע באוכלוסייה המתרבה ברבייה </a:t>
            </a:r>
            <a:r>
              <a:rPr lang="he-IL" dirty="0">
                <a:solidFill>
                  <a:schemeClr val="tx2"/>
                </a:solidFill>
              </a:rPr>
              <a:t>זוויגית יש שונוּת רבה יותר </a:t>
            </a:r>
            <a:r>
              <a:rPr lang="he-IL" dirty="0" smtClean="0">
                <a:solidFill>
                  <a:schemeClr val="tx2"/>
                </a:solidFill>
              </a:rPr>
              <a:t>מן השונות באוכלוסייה </a:t>
            </a:r>
            <a:r>
              <a:rPr lang="he-IL" dirty="0">
                <a:solidFill>
                  <a:schemeClr val="tx2"/>
                </a:solidFill>
              </a:rPr>
              <a:t>המתרבה ברבייה </a:t>
            </a:r>
            <a:r>
              <a:rPr lang="he-IL" dirty="0" smtClean="0">
                <a:solidFill>
                  <a:schemeClr val="tx2"/>
                </a:solidFill>
              </a:rPr>
              <a:t>אל</a:t>
            </a:r>
            <a:r>
              <a:rPr lang="he-IL" dirty="0" smtClean="0">
                <a:solidFill>
                  <a:schemeClr val="tx2"/>
                </a:solidFill>
                <a:latin typeface="Arial"/>
                <a:cs typeface="Arial"/>
              </a:rPr>
              <a:t>־</a:t>
            </a:r>
            <a:r>
              <a:rPr lang="he-IL" dirty="0" smtClean="0">
                <a:solidFill>
                  <a:schemeClr val="tx2"/>
                </a:solidFill>
              </a:rPr>
              <a:t>זוויגית</a:t>
            </a:r>
            <a:r>
              <a:rPr lang="he-IL" dirty="0">
                <a:solidFill>
                  <a:schemeClr val="tx2"/>
                </a:solidFill>
              </a:rPr>
              <a:t>?</a:t>
            </a:r>
          </a:p>
          <a:p>
            <a:pPr>
              <a:defRPr/>
            </a:pPr>
            <a:r>
              <a:rPr lang="he-IL" dirty="0" smtClean="0">
                <a:solidFill>
                  <a:schemeClr val="tx2"/>
                </a:solidFill>
              </a:rPr>
              <a:t>בתשובתכם מנו </a:t>
            </a:r>
            <a:r>
              <a:rPr lang="he-IL" dirty="0">
                <a:solidFill>
                  <a:schemeClr val="tx2"/>
                </a:solidFill>
              </a:rPr>
              <a:t>שתי סיבות.</a:t>
            </a:r>
            <a:endParaRPr lang="en-US" dirty="0">
              <a:solidFill>
                <a:schemeClr val="tx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90F63B4E-1B4F-40D2-89AE-5D621CF68163}" type="slidenum">
              <a:rPr lang="he-IL" sz="1200" smtClean="0">
                <a:solidFill>
                  <a:schemeClr val="bg2">
                    <a:lumMod val="65000"/>
                  </a:schemeClr>
                </a:solidFill>
              </a:rPr>
              <a:pPr>
                <a:defRPr/>
              </a:pPr>
              <a:t>46</a:t>
            </a:fld>
            <a:endParaRPr lang="he-IL" sz="1200" dirty="0" smtClean="0">
              <a:solidFill>
                <a:schemeClr val="bg2">
                  <a:lumMod val="65000"/>
                </a:schemeClr>
              </a:solidFill>
            </a:endParaRPr>
          </a:p>
        </p:txBody>
      </p:sp>
      <p:sp>
        <p:nvSpPr>
          <p:cNvPr id="7" name="Rectangle 12"/>
          <p:cNvSpPr/>
          <p:nvPr/>
        </p:nvSpPr>
        <p:spPr>
          <a:xfrm>
            <a:off x="357188" y="2640012"/>
            <a:ext cx="8196262" cy="381332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schemeClr val="tx1"/>
                </a:solidFill>
              </a:rPr>
              <a:t>באוכלוסייה המתרבה ברבייה זוויגית יש שונות רבה יותר כי:</a:t>
            </a:r>
            <a:endParaRPr lang="en-US" dirty="0">
              <a:solidFill>
                <a:schemeClr val="tx1"/>
              </a:solidFill>
            </a:endParaRPr>
          </a:p>
          <a:p>
            <a:pPr lvl="0">
              <a:buFont typeface="Arial" pitchFamily="34" charset="0"/>
              <a:buChar char="•"/>
              <a:defRPr/>
            </a:pPr>
            <a:r>
              <a:rPr lang="he-IL" dirty="0">
                <a:solidFill>
                  <a:schemeClr val="tx1"/>
                </a:solidFill>
              </a:rPr>
              <a:t> </a:t>
            </a:r>
            <a:r>
              <a:rPr lang="he-IL" dirty="0" smtClean="0">
                <a:solidFill>
                  <a:schemeClr val="tx1"/>
                </a:solidFill>
              </a:rPr>
              <a:t>בכל יצור יש מגוון גדול של גמטות </a:t>
            </a:r>
            <a:r>
              <a:rPr lang="he-IL" dirty="0">
                <a:solidFill>
                  <a:schemeClr val="tx1"/>
                </a:solidFill>
              </a:rPr>
              <a:t>שונות זו מזו </a:t>
            </a:r>
            <a:r>
              <a:rPr lang="he-IL" dirty="0" smtClean="0">
                <a:solidFill>
                  <a:schemeClr val="tx1"/>
                </a:solidFill>
              </a:rPr>
              <a:t>בגלל:</a:t>
            </a:r>
            <a:endParaRPr lang="he-IL" dirty="0">
              <a:solidFill>
                <a:schemeClr val="tx1"/>
              </a:solidFill>
            </a:endParaRPr>
          </a:p>
          <a:p>
            <a:pPr lvl="0">
              <a:defRPr/>
            </a:pPr>
            <a:r>
              <a:rPr lang="he-IL" dirty="0">
                <a:solidFill>
                  <a:schemeClr val="tx1"/>
                </a:solidFill>
              </a:rPr>
              <a:t>  - ההפרדה הבלתי תלויה של הומולוגים במיוזה.</a:t>
            </a:r>
            <a:endParaRPr lang="en-US" dirty="0">
              <a:solidFill>
                <a:schemeClr val="tx1"/>
              </a:solidFill>
            </a:endParaRPr>
          </a:p>
          <a:p>
            <a:pPr lvl="0">
              <a:defRPr/>
            </a:pPr>
            <a:r>
              <a:rPr lang="he-IL" dirty="0">
                <a:solidFill>
                  <a:schemeClr val="tx1"/>
                </a:solidFill>
              </a:rPr>
              <a:t>  - </a:t>
            </a:r>
            <a:r>
              <a:rPr lang="he-IL" dirty="0" smtClean="0">
                <a:solidFill>
                  <a:schemeClr val="tx1"/>
                </a:solidFill>
              </a:rPr>
              <a:t>שחלוף</a:t>
            </a:r>
            <a:endParaRPr lang="he-IL" dirty="0">
              <a:solidFill>
                <a:schemeClr val="tx1"/>
              </a:solidFill>
            </a:endParaRPr>
          </a:p>
          <a:p>
            <a:pPr lvl="0">
              <a:defRPr/>
            </a:pPr>
            <a:r>
              <a:rPr lang="he-IL" dirty="0">
                <a:solidFill>
                  <a:schemeClr val="tx1"/>
                </a:solidFill>
              </a:rPr>
              <a:t>  - </a:t>
            </a:r>
            <a:r>
              <a:rPr lang="he-IL" dirty="0" smtClean="0">
                <a:solidFill>
                  <a:schemeClr val="tx1"/>
                </a:solidFill>
              </a:rPr>
              <a:t>מוטציות</a:t>
            </a:r>
          </a:p>
          <a:p>
            <a:pPr lvl="0">
              <a:defRPr/>
            </a:pPr>
            <a:endParaRPr lang="he-IL" dirty="0">
              <a:solidFill>
                <a:schemeClr val="tx1"/>
              </a:solidFill>
            </a:endParaRPr>
          </a:p>
          <a:p>
            <a:pPr>
              <a:buFont typeface="Arial" pitchFamily="34" charset="0"/>
              <a:buChar char="•"/>
              <a:defRPr/>
            </a:pPr>
            <a:r>
              <a:rPr lang="he-IL" dirty="0" smtClean="0">
                <a:solidFill>
                  <a:schemeClr val="tx1"/>
                </a:solidFill>
              </a:rPr>
              <a:t>ברבייה </a:t>
            </a:r>
            <a:r>
              <a:rPr lang="he-IL" dirty="0">
                <a:solidFill>
                  <a:schemeClr val="tx1"/>
                </a:solidFill>
              </a:rPr>
              <a:t>זוויגית יש פגישה אקראית בין שתי גמטות של שני יצורים בעלי </a:t>
            </a:r>
            <a:r>
              <a:rPr lang="he-IL" dirty="0" smtClean="0">
                <a:solidFill>
                  <a:schemeClr val="tx1"/>
                </a:solidFill>
              </a:rPr>
              <a:t>מספר רב של גמטות שונות ובעלי מטען גנטי שונה. ההסתברות למפגש נוסף בין אותו הסוג של תא זרע לאותו הסוג של תא ביצה שואף לאפס.</a:t>
            </a:r>
            <a:endParaRPr lang="en-US" dirty="0">
              <a:solidFill>
                <a:schemeClr val="tx1"/>
              </a:solidFill>
            </a:endParaRPr>
          </a:p>
          <a:p>
            <a:pPr>
              <a:buFont typeface="Arial" pitchFamily="34" charset="0"/>
              <a:buChar char="•"/>
              <a:defRPr/>
            </a:pPr>
            <a:endParaRPr lang="he-IL" dirty="0">
              <a:solidFill>
                <a:schemeClr val="tx1"/>
              </a:solidFill>
            </a:endParaRPr>
          </a:p>
          <a:p>
            <a:pPr>
              <a:defRPr/>
            </a:pPr>
            <a:r>
              <a:rPr lang="he-IL" dirty="0">
                <a:solidFill>
                  <a:schemeClr val="tx1"/>
                </a:solidFill>
              </a:rPr>
              <a:t>ברבייה </a:t>
            </a:r>
            <a:r>
              <a:rPr lang="he-IL" dirty="0" smtClean="0">
                <a:solidFill>
                  <a:schemeClr val="tx1"/>
                </a:solidFill>
              </a:rPr>
              <a:t>אל</a:t>
            </a:r>
            <a:r>
              <a:rPr lang="he-IL" dirty="0" smtClean="0">
                <a:solidFill>
                  <a:schemeClr val="tx1"/>
                </a:solidFill>
                <a:latin typeface="Arial"/>
                <a:cs typeface="Arial"/>
              </a:rPr>
              <a:t>־</a:t>
            </a:r>
            <a:r>
              <a:rPr lang="he-IL" dirty="0" smtClean="0">
                <a:solidFill>
                  <a:schemeClr val="tx1"/>
                </a:solidFill>
              </a:rPr>
              <a:t>זוויגית </a:t>
            </a:r>
            <a:r>
              <a:rPr lang="he-IL" dirty="0">
                <a:solidFill>
                  <a:schemeClr val="tx1"/>
                </a:solidFill>
              </a:rPr>
              <a:t>הצאצאים זהים </a:t>
            </a:r>
            <a:r>
              <a:rPr lang="he-IL" dirty="0" smtClean="0">
                <a:solidFill>
                  <a:schemeClr val="tx1"/>
                </a:solidFill>
              </a:rPr>
              <a:t>להורים כי </a:t>
            </a:r>
            <a:r>
              <a:rPr lang="he-IL" dirty="0" smtClean="0">
                <a:solidFill>
                  <a:prstClr val="black"/>
                </a:solidFill>
              </a:rPr>
              <a:t>הם נוצרים בתהליכי מיטוזה, </a:t>
            </a:r>
            <a:r>
              <a:rPr lang="he-IL" dirty="0">
                <a:solidFill>
                  <a:prstClr val="black"/>
                </a:solidFill>
              </a:rPr>
              <a:t>ועל כן השונות באוכלוסייה אינה גדולה.</a:t>
            </a:r>
            <a:endParaRPr lang="en-US" dirty="0">
              <a:solidFill>
                <a:prstClr val="black"/>
              </a:solidFill>
            </a:endParaRPr>
          </a:p>
          <a:p>
            <a:pPr>
              <a:defRPr/>
            </a:pPr>
            <a:r>
              <a:rPr lang="he-IL" dirty="0">
                <a:solidFill>
                  <a:prstClr val="black"/>
                </a:solidFill>
              </a:rPr>
              <a:t> </a:t>
            </a:r>
            <a:endParaRPr lang="en-US" dirty="0">
              <a:solidFill>
                <a:prstClr val="black"/>
              </a:solidFill>
            </a:endParaRPr>
          </a:p>
          <a:p>
            <a:pPr>
              <a:defRPr/>
            </a:pPr>
            <a:endParaRPr lang="he-IL" dirty="0">
              <a:solidFill>
                <a:prstClr val="black"/>
              </a:solidFill>
            </a:endParaRPr>
          </a:p>
        </p:txBody>
      </p:sp>
      <p:sp>
        <p:nvSpPr>
          <p:cNvPr id="9" name="Rectangle 3"/>
          <p:cNvSpPr/>
          <p:nvPr/>
        </p:nvSpPr>
        <p:spPr>
          <a:xfrm>
            <a:off x="231775" y="4730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כותרת 7"/>
          <p:cNvSpPr>
            <a:spLocks noGrp="1"/>
          </p:cNvSpPr>
          <p:nvPr>
            <p:ph type="title" idx="4294967295"/>
          </p:nvPr>
        </p:nvSpPr>
        <p:spPr>
          <a:xfrm>
            <a:off x="285750" y="88900"/>
            <a:ext cx="8229600" cy="357188"/>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0" name="TextBox 9"/>
          <p:cNvSpPr txBox="1"/>
          <p:nvPr/>
        </p:nvSpPr>
        <p:spPr>
          <a:xfrm>
            <a:off x="338138" y="746125"/>
            <a:ext cx="8183562" cy="12003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7 </a:t>
            </a:r>
            <a:r>
              <a:rPr lang="he-IL" b="1" dirty="0">
                <a:solidFill>
                  <a:srgbClr val="1D4C72"/>
                </a:solidFill>
              </a:rPr>
              <a:t>(בגרות 2009):</a:t>
            </a:r>
          </a:p>
          <a:p>
            <a:pPr>
              <a:defRPr/>
            </a:pPr>
            <a:r>
              <a:rPr lang="he-IL" dirty="0" smtClean="0">
                <a:solidFill>
                  <a:srgbClr val="1D4C72"/>
                </a:solidFill>
              </a:rPr>
              <a:t>הסבירו מדוע </a:t>
            </a:r>
            <a:r>
              <a:rPr lang="he-IL" dirty="0" smtClean="0">
                <a:solidFill>
                  <a:schemeClr val="tx2"/>
                </a:solidFill>
              </a:rPr>
              <a:t>באוכלוסייה המתרבה ברבייה זוויגית יש שונוּת רבה יותר מן השונות באוכלוסייה המתרבה ברבייה אל</a:t>
            </a:r>
            <a:r>
              <a:rPr lang="he-IL" dirty="0" smtClean="0">
                <a:solidFill>
                  <a:schemeClr val="tx2"/>
                </a:solidFill>
                <a:latin typeface="Arial"/>
                <a:cs typeface="Arial"/>
              </a:rPr>
              <a:t>־</a:t>
            </a:r>
            <a:r>
              <a:rPr lang="he-IL" dirty="0" smtClean="0">
                <a:solidFill>
                  <a:schemeClr val="tx2"/>
                </a:solidFill>
              </a:rPr>
              <a:t>זוויגית?</a:t>
            </a:r>
          </a:p>
          <a:p>
            <a:pPr>
              <a:defRPr/>
            </a:pPr>
            <a:r>
              <a:rPr lang="he-IL" dirty="0" smtClean="0">
                <a:solidFill>
                  <a:schemeClr val="tx2"/>
                </a:solidFill>
              </a:rPr>
              <a:t>בתשובתכם מנו </a:t>
            </a:r>
            <a:r>
              <a:rPr lang="he-IL" dirty="0">
                <a:solidFill>
                  <a:schemeClr val="tx2"/>
                </a:solidFill>
              </a:rPr>
              <a:t>שתי סיבות.</a:t>
            </a:r>
            <a:endParaRPr lang="en-US" dirty="0">
              <a:solidFill>
                <a:schemeClr val="tx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FC44B243-9702-4C84-8959-E572FAA2CF1D}" type="slidenum">
              <a:rPr lang="he-IL" sz="1200" smtClean="0">
                <a:solidFill>
                  <a:schemeClr val="bg2">
                    <a:lumMod val="65000"/>
                  </a:schemeClr>
                </a:solidFill>
              </a:rPr>
              <a:pPr>
                <a:defRPr/>
              </a:pPr>
              <a:t>47</a:t>
            </a:fld>
            <a:endParaRPr lang="he-IL" sz="1200" dirty="0" smtClean="0">
              <a:solidFill>
                <a:schemeClr val="bg2">
                  <a:lumMod val="65000"/>
                </a:schemeClr>
              </a:solidFill>
            </a:endParaRPr>
          </a:p>
        </p:txBody>
      </p:sp>
      <p:sp>
        <p:nvSpPr>
          <p:cNvPr id="9" name="Rectangle 3"/>
          <p:cNvSpPr/>
          <p:nvPr/>
        </p:nvSpPr>
        <p:spPr>
          <a:xfrm>
            <a:off x="231775" y="4730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כותרת 7"/>
          <p:cNvSpPr>
            <a:spLocks noGrp="1"/>
          </p:cNvSpPr>
          <p:nvPr>
            <p:ph type="title" idx="4294967295"/>
          </p:nvPr>
        </p:nvSpPr>
        <p:spPr>
          <a:xfrm>
            <a:off x="285750" y="88900"/>
            <a:ext cx="8229600" cy="357188"/>
          </a:xfrm>
          <a:prstGeom prst="rect">
            <a:avLst/>
          </a:prstGeom>
        </p:spPr>
        <p:txBody>
          <a:bodyPr/>
          <a:lstStyle/>
          <a:p>
            <a:pPr>
              <a:defRPr/>
            </a:pPr>
            <a:r>
              <a:rPr lang="he-IL" sz="1800" b="1" dirty="0" smtClean="0">
                <a:solidFill>
                  <a:srgbClr val="FF6600"/>
                </a:solidFill>
                <a:latin typeface="+mn-lt"/>
                <a:ea typeface="+mn-ea"/>
                <a:cs typeface="+mn-cs"/>
              </a:rPr>
              <a:t>שאלה 8</a:t>
            </a:r>
          </a:p>
        </p:txBody>
      </p:sp>
      <p:sp>
        <p:nvSpPr>
          <p:cNvPr id="11" name="TextBox 10"/>
          <p:cNvSpPr txBox="1"/>
          <p:nvPr/>
        </p:nvSpPr>
        <p:spPr>
          <a:xfrm>
            <a:off x="338138" y="746125"/>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8 </a:t>
            </a:r>
            <a:r>
              <a:rPr lang="he-IL" b="1" dirty="0">
                <a:solidFill>
                  <a:srgbClr val="1D4C72"/>
                </a:solidFill>
              </a:rPr>
              <a:t>(בגרות 2007):</a:t>
            </a:r>
          </a:p>
          <a:p>
            <a:pPr>
              <a:defRPr/>
            </a:pPr>
            <a:r>
              <a:rPr lang="he-IL" dirty="0">
                <a:solidFill>
                  <a:srgbClr val="1D4C72"/>
                </a:solidFill>
              </a:rPr>
              <a:t>חוקרים שעוסקים בפיתוח צמחים בעלי תכונות רצויות </a:t>
            </a:r>
            <a:r>
              <a:rPr lang="he-IL" dirty="0" smtClean="0">
                <a:solidFill>
                  <a:srgbClr val="1D4C72"/>
                </a:solidFill>
              </a:rPr>
              <a:t>לחקלאים </a:t>
            </a:r>
            <a:r>
              <a:rPr lang="he-IL" dirty="0">
                <a:solidFill>
                  <a:srgbClr val="1D4C72"/>
                </a:solidFill>
              </a:rPr>
              <a:t>מרבים אותם תחילה </a:t>
            </a:r>
            <a:endParaRPr lang="he-IL" dirty="0" smtClean="0">
              <a:solidFill>
                <a:srgbClr val="1D4C72"/>
              </a:solidFill>
            </a:endParaRPr>
          </a:p>
          <a:p>
            <a:pPr>
              <a:defRPr/>
            </a:pPr>
            <a:r>
              <a:rPr lang="he-IL" dirty="0" smtClean="0">
                <a:solidFill>
                  <a:srgbClr val="1D4C72"/>
                </a:solidFill>
              </a:rPr>
              <a:t>ברבייה </a:t>
            </a:r>
            <a:r>
              <a:rPr lang="he-IL" dirty="0">
                <a:solidFill>
                  <a:srgbClr val="1D4C72"/>
                </a:solidFill>
              </a:rPr>
              <a:t>זוויגית, ורק אחר כך ברבייה </a:t>
            </a:r>
            <a:r>
              <a:rPr lang="he-IL" dirty="0" smtClean="0">
                <a:solidFill>
                  <a:srgbClr val="1D4C72"/>
                </a:solidFill>
              </a:rPr>
              <a:t>אל</a:t>
            </a:r>
            <a:r>
              <a:rPr lang="he-IL" dirty="0" smtClean="0">
                <a:solidFill>
                  <a:srgbClr val="1D4C72"/>
                </a:solidFill>
                <a:latin typeface="Arial"/>
                <a:cs typeface="Arial"/>
              </a:rPr>
              <a:t>־</a:t>
            </a:r>
            <a:r>
              <a:rPr lang="he-IL" dirty="0" smtClean="0">
                <a:solidFill>
                  <a:srgbClr val="1D4C72"/>
                </a:solidFill>
              </a:rPr>
              <a:t>זוויגית</a:t>
            </a:r>
            <a:r>
              <a:rPr lang="he-IL" dirty="0">
                <a:solidFill>
                  <a:srgbClr val="1D4C72"/>
                </a:solidFill>
              </a:rPr>
              <a:t>. </a:t>
            </a:r>
            <a:r>
              <a:rPr lang="he-IL" dirty="0" smtClean="0">
                <a:solidFill>
                  <a:srgbClr val="1D4C72"/>
                </a:solidFill>
              </a:rPr>
              <a:t>הסבירו </a:t>
            </a:r>
            <a:r>
              <a:rPr lang="he-IL" dirty="0">
                <a:solidFill>
                  <a:srgbClr val="1D4C72"/>
                </a:solidFill>
              </a:rPr>
              <a:t>מדוע.</a:t>
            </a:r>
            <a:endParaRPr lang="en-US" dirty="0">
              <a:solidFill>
                <a:srgbClr val="1D4C7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59EDC32-8DCA-4A5C-886F-81F30D718D7E}" type="slidenum">
              <a:rPr lang="he-IL" sz="1200" smtClean="0">
                <a:solidFill>
                  <a:schemeClr val="bg2">
                    <a:lumMod val="65000"/>
                  </a:schemeClr>
                </a:solidFill>
              </a:rPr>
              <a:pPr>
                <a:defRPr/>
              </a:pPr>
              <a:t>48</a:t>
            </a:fld>
            <a:endParaRPr lang="he-IL" sz="1200" dirty="0" smtClean="0">
              <a:solidFill>
                <a:schemeClr val="bg2">
                  <a:lumMod val="65000"/>
                </a:schemeClr>
              </a:solidFill>
            </a:endParaRPr>
          </a:p>
        </p:txBody>
      </p:sp>
      <p:sp>
        <p:nvSpPr>
          <p:cNvPr id="7" name="Rectangle 12"/>
          <p:cNvSpPr/>
          <p:nvPr/>
        </p:nvSpPr>
        <p:spPr>
          <a:xfrm>
            <a:off x="357188" y="2640013"/>
            <a:ext cx="8196262" cy="15033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schemeClr val="tx1"/>
                </a:solidFill>
              </a:rPr>
              <a:t>רבייה </a:t>
            </a:r>
            <a:r>
              <a:rPr lang="he-IL" b="1" dirty="0">
                <a:solidFill>
                  <a:schemeClr val="tx1"/>
                </a:solidFill>
              </a:rPr>
              <a:t>זוויגית</a:t>
            </a:r>
            <a:r>
              <a:rPr lang="he-IL" dirty="0">
                <a:solidFill>
                  <a:schemeClr val="tx1"/>
                </a:solidFill>
              </a:rPr>
              <a:t> יוצרת צירופים חדשים ושונות גנטית רבה בין הפרטים, ולכן רבייה כזו מאפשרת ברירת תכונות רצויות.</a:t>
            </a:r>
          </a:p>
          <a:p>
            <a:pPr>
              <a:defRPr/>
            </a:pPr>
            <a:r>
              <a:rPr lang="he-IL" dirty="0">
                <a:solidFill>
                  <a:schemeClr val="tx1"/>
                </a:solidFill>
              </a:rPr>
              <a:t>לאחר שפותח צמח בעל התכונות הרצויות, הרבייה </a:t>
            </a:r>
            <a:r>
              <a:rPr lang="he-IL" dirty="0" smtClean="0">
                <a:solidFill>
                  <a:schemeClr val="tx1"/>
                </a:solidFill>
              </a:rPr>
              <a:t>ה</a:t>
            </a:r>
            <a:r>
              <a:rPr lang="he-IL" b="1" dirty="0" smtClean="0">
                <a:solidFill>
                  <a:schemeClr val="tx1"/>
                </a:solidFill>
              </a:rPr>
              <a:t>אל</a:t>
            </a:r>
            <a:r>
              <a:rPr lang="he-IL" b="1" dirty="0" smtClean="0">
                <a:solidFill>
                  <a:schemeClr val="tx1"/>
                </a:solidFill>
                <a:latin typeface="Arial"/>
                <a:cs typeface="Arial"/>
              </a:rPr>
              <a:t>־</a:t>
            </a:r>
            <a:r>
              <a:rPr lang="he-IL" b="1" dirty="0" smtClean="0">
                <a:solidFill>
                  <a:schemeClr val="tx1"/>
                </a:solidFill>
              </a:rPr>
              <a:t>זוויגית</a:t>
            </a:r>
            <a:r>
              <a:rPr lang="he-IL" dirty="0">
                <a:solidFill>
                  <a:schemeClr val="tx1"/>
                </a:solidFill>
              </a:rPr>
              <a:t>, שיש בה אחידות גנטית, מאפשרת לשמר את התכונות האלה (כלומר, להעבירן מדור לדור).</a:t>
            </a:r>
            <a:endParaRPr lang="en-US" dirty="0">
              <a:solidFill>
                <a:schemeClr val="tx1"/>
              </a:solidFill>
            </a:endParaRPr>
          </a:p>
          <a:p>
            <a:pPr>
              <a:defRPr/>
            </a:pPr>
            <a:endParaRPr lang="he-IL" dirty="0">
              <a:solidFill>
                <a:prstClr val="black"/>
              </a:solidFill>
            </a:endParaRPr>
          </a:p>
        </p:txBody>
      </p:sp>
      <p:sp>
        <p:nvSpPr>
          <p:cNvPr id="9" name="Rectangle 3"/>
          <p:cNvSpPr/>
          <p:nvPr/>
        </p:nvSpPr>
        <p:spPr>
          <a:xfrm>
            <a:off x="231775" y="4730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כותרת 7"/>
          <p:cNvSpPr>
            <a:spLocks noGrp="1"/>
          </p:cNvSpPr>
          <p:nvPr>
            <p:ph type="title" idx="4294967295"/>
          </p:nvPr>
        </p:nvSpPr>
        <p:spPr>
          <a:xfrm>
            <a:off x="285750" y="88900"/>
            <a:ext cx="8229600" cy="357188"/>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1" name="TextBox 10"/>
          <p:cNvSpPr txBox="1"/>
          <p:nvPr/>
        </p:nvSpPr>
        <p:spPr>
          <a:xfrm>
            <a:off x="338138" y="746125"/>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8 </a:t>
            </a:r>
            <a:r>
              <a:rPr lang="he-IL" b="1" dirty="0">
                <a:solidFill>
                  <a:srgbClr val="1D4C72"/>
                </a:solidFill>
              </a:rPr>
              <a:t>(בגרות 2007):</a:t>
            </a:r>
          </a:p>
          <a:p>
            <a:pPr>
              <a:defRPr/>
            </a:pPr>
            <a:r>
              <a:rPr lang="he-IL" dirty="0">
                <a:solidFill>
                  <a:srgbClr val="1D4C72"/>
                </a:solidFill>
              </a:rPr>
              <a:t>חוקרים שעוסקים בפיתוח צמחים בעלי תכונות רצויות לחקלאים מרבים אותם תחילה </a:t>
            </a:r>
            <a:endParaRPr lang="he-IL" dirty="0" smtClean="0">
              <a:solidFill>
                <a:srgbClr val="1D4C72"/>
              </a:solidFill>
            </a:endParaRPr>
          </a:p>
          <a:p>
            <a:pPr>
              <a:defRPr/>
            </a:pPr>
            <a:r>
              <a:rPr lang="he-IL" dirty="0" smtClean="0">
                <a:solidFill>
                  <a:srgbClr val="1D4C72"/>
                </a:solidFill>
              </a:rPr>
              <a:t>ברבייה </a:t>
            </a:r>
            <a:r>
              <a:rPr lang="he-IL" dirty="0">
                <a:solidFill>
                  <a:srgbClr val="1D4C72"/>
                </a:solidFill>
              </a:rPr>
              <a:t>זוויגית, ורק אחר כך ברבייה </a:t>
            </a:r>
            <a:r>
              <a:rPr lang="he-IL" dirty="0" smtClean="0">
                <a:solidFill>
                  <a:srgbClr val="1D4C72"/>
                </a:solidFill>
              </a:rPr>
              <a:t>אל</a:t>
            </a:r>
            <a:r>
              <a:rPr lang="he-IL" dirty="0" smtClean="0">
                <a:solidFill>
                  <a:srgbClr val="1D4C72"/>
                </a:solidFill>
                <a:latin typeface="Arial"/>
                <a:cs typeface="Arial"/>
              </a:rPr>
              <a:t>־</a:t>
            </a:r>
            <a:r>
              <a:rPr lang="he-IL" dirty="0" smtClean="0">
                <a:solidFill>
                  <a:srgbClr val="1D4C72"/>
                </a:solidFill>
              </a:rPr>
              <a:t>זוויגית</a:t>
            </a:r>
            <a:r>
              <a:rPr lang="he-IL" dirty="0">
                <a:solidFill>
                  <a:srgbClr val="1D4C72"/>
                </a:solidFill>
              </a:rPr>
              <a:t>. </a:t>
            </a:r>
            <a:r>
              <a:rPr lang="he-IL" dirty="0" smtClean="0">
                <a:solidFill>
                  <a:srgbClr val="1D4C72"/>
                </a:solidFill>
              </a:rPr>
              <a:t>הסבירו </a:t>
            </a:r>
            <a:r>
              <a:rPr lang="he-IL" dirty="0">
                <a:solidFill>
                  <a:srgbClr val="1D4C72"/>
                </a:solidFill>
              </a:rPr>
              <a:t>מדוע.</a:t>
            </a:r>
            <a:endParaRPr lang="en-US" dirty="0">
              <a:solidFill>
                <a:srgbClr val="1D4C7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59EDC32-8DCA-4A5C-886F-81F30D718D7E}" type="slidenum">
              <a:rPr lang="he-IL" sz="1200" smtClean="0">
                <a:solidFill>
                  <a:srgbClr val="FFFFFF">
                    <a:lumMod val="65000"/>
                  </a:srgbClr>
                </a:solidFill>
              </a:rPr>
              <a:pPr>
                <a:defRPr/>
              </a:pPr>
              <a:t>49</a:t>
            </a:fld>
            <a:endParaRPr lang="he-IL" sz="1200" dirty="0" smtClean="0">
              <a:solidFill>
                <a:srgbClr val="FFFFFF">
                  <a:lumMod val="65000"/>
                </a:srgbClr>
              </a:solidFill>
            </a:endParaRPr>
          </a:p>
        </p:txBody>
      </p:sp>
      <p:sp>
        <p:nvSpPr>
          <p:cNvPr id="9" name="Rectangle 3"/>
          <p:cNvSpPr/>
          <p:nvPr/>
        </p:nvSpPr>
        <p:spPr>
          <a:xfrm>
            <a:off x="231775" y="4730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כותרת 7"/>
          <p:cNvSpPr>
            <a:spLocks noGrp="1"/>
          </p:cNvSpPr>
          <p:nvPr>
            <p:ph type="title" idx="4294967295"/>
          </p:nvPr>
        </p:nvSpPr>
        <p:spPr>
          <a:xfrm>
            <a:off x="285750" y="88900"/>
            <a:ext cx="8229600" cy="357188"/>
          </a:xfrm>
          <a:prstGeom prst="rect">
            <a:avLst/>
          </a:prstGeom>
        </p:spPr>
        <p:txBody>
          <a:bodyPr/>
          <a:lstStyle/>
          <a:p>
            <a:pPr>
              <a:defRPr/>
            </a:pPr>
            <a:r>
              <a:rPr lang="he-IL" sz="1800" b="1" dirty="0" smtClean="0">
                <a:solidFill>
                  <a:srgbClr val="FF6600"/>
                </a:solidFill>
                <a:latin typeface="+mn-lt"/>
                <a:ea typeface="+mn-ea"/>
                <a:cs typeface="+mn-cs"/>
              </a:rPr>
              <a:t>שאלה 9: בשילוב עם דרכי החקר המדעי*</a:t>
            </a:r>
          </a:p>
        </p:txBody>
      </p:sp>
      <p:sp>
        <p:nvSpPr>
          <p:cNvPr id="11" name="TextBox 10"/>
          <p:cNvSpPr txBox="1"/>
          <p:nvPr/>
        </p:nvSpPr>
        <p:spPr>
          <a:xfrm>
            <a:off x="443835" y="692696"/>
            <a:ext cx="8183562" cy="50783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9: </a:t>
            </a:r>
          </a:p>
          <a:p>
            <a:pPr fontAlgn="auto">
              <a:spcBef>
                <a:spcPts val="0"/>
              </a:spcBef>
              <a:spcAft>
                <a:spcPts val="0"/>
              </a:spcAft>
              <a:defRPr/>
            </a:pPr>
            <a:r>
              <a:rPr lang="he-IL" dirty="0" smtClean="0">
                <a:solidFill>
                  <a:schemeClr val="tx2"/>
                </a:solidFill>
              </a:rPr>
              <a:t>חוקרים בדקו את מספר הכרומוזומים בתאי שני יצורים ממינים שונים. ביצור א' הם מצאו שרוב התאים מכילים 78 כרומוזומים ומספר מועט של תאים מכילים </a:t>
            </a:r>
            <a:r>
              <a:rPr lang="he-IL" noProof="1" smtClean="0">
                <a:solidFill>
                  <a:schemeClr val="tx2"/>
                </a:solidFill>
              </a:rPr>
              <a:t>39</a:t>
            </a:r>
            <a:r>
              <a:rPr lang="he-IL" dirty="0" smtClean="0">
                <a:solidFill>
                  <a:schemeClr val="tx2"/>
                </a:solidFill>
              </a:rPr>
              <a:t> כרומוזומים. ואילו ביצור ב' הם מצאו שכל התאים מכילים 80 כרומוזומים.</a:t>
            </a:r>
          </a:p>
          <a:p>
            <a:pPr fontAlgn="auto">
              <a:spcBef>
                <a:spcPts val="0"/>
              </a:spcBef>
              <a:spcAft>
                <a:spcPts val="0"/>
              </a:spcAft>
              <a:defRPr/>
            </a:pPr>
            <a:r>
              <a:rPr lang="he-IL" dirty="0" smtClean="0">
                <a:solidFill>
                  <a:schemeClr val="tx2"/>
                </a:solidFill>
              </a:rPr>
              <a:t>התוצאות מתוארות בגרף הבא:</a:t>
            </a: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smtClean="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smtClean="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smtClean="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smtClean="0">
              <a:solidFill>
                <a:srgbClr val="1D4C72"/>
              </a:solidFill>
            </a:endParaRPr>
          </a:p>
          <a:p>
            <a:pPr fontAlgn="auto">
              <a:spcBef>
                <a:spcPts val="0"/>
              </a:spcBef>
              <a:spcAft>
                <a:spcPts val="0"/>
              </a:spcAft>
              <a:defRPr/>
            </a:pPr>
            <a:r>
              <a:rPr lang="he-IL" dirty="0" smtClean="0">
                <a:solidFill>
                  <a:srgbClr val="1D4C72"/>
                </a:solidFill>
              </a:rPr>
              <a:t>א. תנו הסבר אפשרי לתוצאות. מה </a:t>
            </a:r>
            <a:r>
              <a:rPr lang="he-IL" dirty="0" smtClean="0">
                <a:solidFill>
                  <a:schemeClr val="tx2"/>
                </a:solidFill>
              </a:rPr>
              <a:t>סביר להניח בנוגע לדרך הרבייה של כל אחד משני היצורים?</a:t>
            </a:r>
          </a:p>
          <a:p>
            <a:pPr fontAlgn="auto">
              <a:spcBef>
                <a:spcPts val="0"/>
              </a:spcBef>
              <a:spcAft>
                <a:spcPts val="0"/>
              </a:spcAft>
              <a:defRPr/>
            </a:pPr>
            <a:r>
              <a:rPr lang="he-IL" dirty="0" smtClean="0">
                <a:solidFill>
                  <a:schemeClr val="tx2"/>
                </a:solidFill>
              </a:rPr>
              <a:t>ב. מהם המשתנים הבלתי תלוי והתלוי בגרף?</a:t>
            </a:r>
          </a:p>
          <a:p>
            <a:pPr fontAlgn="auto">
              <a:spcBef>
                <a:spcPts val="0"/>
              </a:spcBef>
              <a:spcAft>
                <a:spcPts val="0"/>
              </a:spcAft>
              <a:defRPr/>
            </a:pPr>
            <a:r>
              <a:rPr lang="he-IL" dirty="0" smtClean="0">
                <a:solidFill>
                  <a:schemeClr val="tx2"/>
                </a:solidFill>
              </a:rPr>
              <a:t>ג. מדוע גרף עמודות מתאים לתיאור התוצאות?</a:t>
            </a:r>
          </a:p>
          <a:p>
            <a:pPr fontAlgn="auto">
              <a:spcBef>
                <a:spcPts val="0"/>
              </a:spcBef>
              <a:spcAft>
                <a:spcPts val="0"/>
              </a:spcAft>
              <a:defRPr/>
            </a:pPr>
            <a:endParaRPr lang="en-US" dirty="0">
              <a:solidFill>
                <a:srgbClr val="1D4C72"/>
              </a:solidFill>
            </a:endParaRPr>
          </a:p>
        </p:txBody>
      </p:sp>
      <p:grpSp>
        <p:nvGrpSpPr>
          <p:cNvPr id="20" name="קבוצה 19"/>
          <p:cNvGrpSpPr/>
          <p:nvPr/>
        </p:nvGrpSpPr>
        <p:grpSpPr>
          <a:xfrm>
            <a:off x="2711078" y="2204864"/>
            <a:ext cx="4032448" cy="2035969"/>
            <a:chOff x="1835696" y="3933056"/>
            <a:chExt cx="4032448" cy="2035969"/>
          </a:xfrm>
        </p:grpSpPr>
        <p:grpSp>
          <p:nvGrpSpPr>
            <p:cNvPr id="18" name="קבוצה 17"/>
            <p:cNvGrpSpPr/>
            <p:nvPr/>
          </p:nvGrpSpPr>
          <p:grpSpPr>
            <a:xfrm>
              <a:off x="3851920" y="3933056"/>
              <a:ext cx="2016224" cy="2035969"/>
              <a:chOff x="3851920" y="3933056"/>
              <a:chExt cx="2016224" cy="2035969"/>
            </a:xfrm>
          </p:grpSpPr>
          <p:cxnSp>
            <p:nvCxnSpPr>
              <p:cNvPr id="5" name="מחבר חץ ישר 4"/>
              <p:cNvCxnSpPr/>
              <p:nvPr/>
            </p:nvCxnSpPr>
            <p:spPr>
              <a:xfrm flipV="1">
                <a:off x="3851920" y="3933056"/>
                <a:ext cx="0"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מלבן 13"/>
              <p:cNvSpPr/>
              <p:nvPr/>
            </p:nvSpPr>
            <p:spPr>
              <a:xfrm>
                <a:off x="4139952" y="4509120"/>
                <a:ext cx="289967" cy="1008112"/>
              </a:xfrm>
              <a:prstGeom prst="rect">
                <a:avLst/>
              </a:prstGeom>
              <a:solidFill>
                <a:srgbClr val="038E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מלבן 15"/>
              <p:cNvSpPr/>
              <p:nvPr/>
            </p:nvSpPr>
            <p:spPr>
              <a:xfrm>
                <a:off x="4437335" y="4985384"/>
                <a:ext cx="289967" cy="531848"/>
              </a:xfrm>
              <a:prstGeom prst="rect">
                <a:avLst/>
              </a:prstGeom>
              <a:solidFill>
                <a:srgbClr val="038E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מלבן 16"/>
              <p:cNvSpPr/>
              <p:nvPr/>
            </p:nvSpPr>
            <p:spPr>
              <a:xfrm>
                <a:off x="5364088" y="4437112"/>
                <a:ext cx="289967" cy="10801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מלבן 14"/>
              <p:cNvSpPr/>
              <p:nvPr/>
            </p:nvSpPr>
            <p:spPr>
              <a:xfrm>
                <a:off x="5173882" y="5661248"/>
                <a:ext cx="665567" cy="307777"/>
              </a:xfrm>
              <a:prstGeom prst="rect">
                <a:avLst/>
              </a:prstGeom>
            </p:spPr>
            <p:txBody>
              <a:bodyPr wrap="none">
                <a:spAutoFit/>
              </a:bodyPr>
              <a:lstStyle/>
              <a:p>
                <a:r>
                  <a:rPr lang="he-IL" sz="1400" b="1" dirty="0" smtClean="0">
                    <a:solidFill>
                      <a:srgbClr val="FF0000"/>
                    </a:solidFill>
                  </a:rPr>
                  <a:t>יצור ב'</a:t>
                </a:r>
                <a:endParaRPr lang="he-IL" sz="1400" b="1" dirty="0">
                  <a:solidFill>
                    <a:srgbClr val="FF0000"/>
                  </a:solidFill>
                </a:endParaRPr>
              </a:p>
            </p:txBody>
          </p:sp>
          <p:sp>
            <p:nvSpPr>
              <p:cNvPr id="19" name="מלבן 18"/>
              <p:cNvSpPr/>
              <p:nvPr/>
            </p:nvSpPr>
            <p:spPr>
              <a:xfrm>
                <a:off x="4104551" y="5661248"/>
                <a:ext cx="665567" cy="307777"/>
              </a:xfrm>
              <a:prstGeom prst="rect">
                <a:avLst/>
              </a:prstGeom>
            </p:spPr>
            <p:txBody>
              <a:bodyPr wrap="none">
                <a:spAutoFit/>
              </a:bodyPr>
              <a:lstStyle/>
              <a:p>
                <a:r>
                  <a:rPr lang="he-IL" sz="1400" b="1" dirty="0" smtClean="0">
                    <a:solidFill>
                      <a:srgbClr val="038EED"/>
                    </a:solidFill>
                  </a:rPr>
                  <a:t>יצור א'</a:t>
                </a:r>
                <a:endParaRPr lang="he-IL" sz="1400" b="1" dirty="0">
                  <a:solidFill>
                    <a:srgbClr val="038EED"/>
                  </a:solidFill>
                </a:endParaRPr>
              </a:p>
            </p:txBody>
          </p:sp>
          <p:cxnSp>
            <p:nvCxnSpPr>
              <p:cNvPr id="13" name="מחבר חץ ישר 12"/>
              <p:cNvCxnSpPr/>
              <p:nvPr/>
            </p:nvCxnSpPr>
            <p:spPr>
              <a:xfrm>
                <a:off x="3851920" y="5517232"/>
                <a:ext cx="2016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מלבן 20"/>
            <p:cNvSpPr/>
            <p:nvPr/>
          </p:nvSpPr>
          <p:spPr>
            <a:xfrm>
              <a:off x="1835696" y="4275473"/>
              <a:ext cx="1824538" cy="307777"/>
            </a:xfrm>
            <a:prstGeom prst="rect">
              <a:avLst/>
            </a:prstGeom>
          </p:spPr>
          <p:txBody>
            <a:bodyPr wrap="none">
              <a:spAutoFit/>
            </a:bodyPr>
            <a:lstStyle/>
            <a:p>
              <a:r>
                <a:rPr lang="he-IL" sz="1400" b="1" dirty="0" smtClean="0"/>
                <a:t>מספר כרומוזומים בתא</a:t>
              </a:r>
              <a:endParaRPr lang="he-IL" sz="1400" b="1" dirty="0"/>
            </a:p>
          </p:txBody>
        </p:sp>
      </p:grpSp>
      <p:sp>
        <p:nvSpPr>
          <p:cNvPr id="22" name="מלבן 21"/>
          <p:cNvSpPr/>
          <p:nvPr/>
        </p:nvSpPr>
        <p:spPr>
          <a:xfrm>
            <a:off x="971600" y="6093296"/>
            <a:ext cx="7134183" cy="369332"/>
          </a:xfrm>
          <a:prstGeom prst="rect">
            <a:avLst/>
          </a:prstGeom>
        </p:spPr>
        <p:txBody>
          <a:bodyPr wrap="square">
            <a:spAutoFit/>
          </a:bodyPr>
          <a:lstStyle/>
          <a:p>
            <a:r>
              <a:rPr lang="he-IL" dirty="0" smtClean="0">
                <a:solidFill>
                  <a:srgbClr val="1D4C72"/>
                </a:solidFill>
              </a:rPr>
              <a:t>* </a:t>
            </a:r>
            <a:r>
              <a:rPr lang="he-IL" sz="1600" dirty="0" smtClean="0">
                <a:solidFill>
                  <a:srgbClr val="1D4C72"/>
                </a:solidFill>
              </a:rPr>
              <a:t>הכנה למיומנויות הנדרשות בבחינת הבגרות במעבדה.</a:t>
            </a:r>
            <a:endParaRPr lang="he-IL" sz="1600" dirty="0"/>
          </a:p>
        </p:txBody>
      </p:sp>
    </p:spTree>
    <p:extLst>
      <p:ext uri="{BB962C8B-B14F-4D97-AF65-F5344CB8AC3E}">
        <p14:creationId xmlns:p14="http://schemas.microsoft.com/office/powerpoint/2010/main" val="2426172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2857500" y="677862"/>
            <a:ext cx="5643563" cy="3759249"/>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לקראת תחילת חלוקת </a:t>
            </a:r>
            <a:r>
              <a:rPr lang="he-IL" dirty="0" smtClean="0">
                <a:solidFill>
                  <a:prstClr val="black"/>
                </a:solidFill>
              </a:rPr>
              <a:t>התא:</a:t>
            </a:r>
            <a:endParaRPr lang="he-IL" dirty="0">
              <a:solidFill>
                <a:prstClr val="black"/>
              </a:solidFill>
            </a:endParaRPr>
          </a:p>
          <a:p>
            <a:pPr>
              <a:defRPr/>
            </a:pPr>
            <a:r>
              <a:rPr lang="he-IL" dirty="0">
                <a:solidFill>
                  <a:prstClr val="black"/>
                </a:solidFill>
              </a:rPr>
              <a:t>חל שלב שכפול </a:t>
            </a:r>
            <a:r>
              <a:rPr lang="he-IL" dirty="0" smtClean="0">
                <a:solidFill>
                  <a:prstClr val="black"/>
                </a:solidFill>
              </a:rPr>
              <a:t>ה</a:t>
            </a:r>
            <a:r>
              <a:rPr lang="he-IL" dirty="0" smtClean="0">
                <a:solidFill>
                  <a:prstClr val="black"/>
                </a:solidFill>
                <a:latin typeface="Arial"/>
                <a:cs typeface="Arial"/>
              </a:rPr>
              <a:t>־</a:t>
            </a:r>
            <a:r>
              <a:rPr lang="en-US" dirty="0" smtClean="0">
                <a:solidFill>
                  <a:prstClr val="black"/>
                </a:solidFill>
              </a:rPr>
              <a:t>DNA</a:t>
            </a:r>
            <a:r>
              <a:rPr lang="he-IL" dirty="0" smtClean="0">
                <a:solidFill>
                  <a:prstClr val="black"/>
                </a:solidFill>
              </a:rPr>
              <a:t> </a:t>
            </a:r>
            <a:r>
              <a:rPr lang="he-IL" dirty="0">
                <a:solidFill>
                  <a:prstClr val="black"/>
                </a:solidFill>
              </a:rPr>
              <a:t>שמאורגן בכרומוזומים:</a:t>
            </a:r>
          </a:p>
          <a:p>
            <a:pPr>
              <a:defRPr/>
            </a:pPr>
            <a:endParaRPr lang="he-IL" dirty="0">
              <a:solidFill>
                <a:prstClr val="black"/>
              </a:solidFill>
            </a:endParaRPr>
          </a:p>
          <a:p>
            <a:pPr marL="342900" indent="-342900">
              <a:buAutoNum type="arabicPeriod"/>
              <a:defRPr/>
            </a:pPr>
            <a:r>
              <a:rPr lang="he-IL" dirty="0" smtClean="0">
                <a:solidFill>
                  <a:srgbClr val="000000"/>
                </a:solidFill>
              </a:rPr>
              <a:t>לפני </a:t>
            </a:r>
            <a:r>
              <a:rPr lang="he-IL" dirty="0">
                <a:solidFill>
                  <a:srgbClr val="000000"/>
                </a:solidFill>
              </a:rPr>
              <a:t>השכפול, כל כרומוזום מורכב ממולקולת </a:t>
            </a:r>
            <a:r>
              <a:rPr lang="en-US" dirty="0">
                <a:solidFill>
                  <a:srgbClr val="000000"/>
                </a:solidFill>
              </a:rPr>
              <a:t>DNA</a:t>
            </a:r>
            <a:r>
              <a:rPr lang="he-IL" dirty="0">
                <a:solidFill>
                  <a:srgbClr val="000000"/>
                </a:solidFill>
              </a:rPr>
              <a:t> </a:t>
            </a:r>
            <a:endParaRPr lang="he-IL" dirty="0" smtClean="0">
              <a:solidFill>
                <a:srgbClr val="000000"/>
              </a:solidFill>
            </a:endParaRPr>
          </a:p>
          <a:p>
            <a:pPr>
              <a:defRPr/>
            </a:pPr>
            <a:r>
              <a:rPr lang="he-IL" dirty="0">
                <a:solidFill>
                  <a:srgbClr val="000000"/>
                </a:solidFill>
              </a:rPr>
              <a:t> </a:t>
            </a:r>
            <a:r>
              <a:rPr lang="he-IL" dirty="0" smtClean="0">
                <a:solidFill>
                  <a:srgbClr val="000000"/>
                </a:solidFill>
              </a:rPr>
              <a:t>    (</a:t>
            </a:r>
            <a:r>
              <a:rPr lang="he-IL" noProof="1" smtClean="0">
                <a:solidFill>
                  <a:srgbClr val="000000"/>
                </a:solidFill>
              </a:rPr>
              <a:t>דו</a:t>
            </a:r>
            <a:r>
              <a:rPr lang="he-IL" noProof="1" smtClean="0">
                <a:solidFill>
                  <a:srgbClr val="000000"/>
                </a:solidFill>
                <a:latin typeface="Arial"/>
                <a:cs typeface="Arial"/>
              </a:rPr>
              <a:t>־</a:t>
            </a:r>
            <a:r>
              <a:rPr lang="he-IL" noProof="1" smtClean="0">
                <a:solidFill>
                  <a:srgbClr val="000000"/>
                </a:solidFill>
              </a:rPr>
              <a:t>גדילית</a:t>
            </a:r>
            <a:r>
              <a:rPr lang="he-IL" dirty="0" smtClean="0">
                <a:solidFill>
                  <a:srgbClr val="000000"/>
                </a:solidFill>
              </a:rPr>
              <a:t>) אחת</a:t>
            </a:r>
            <a:r>
              <a:rPr lang="he-IL" dirty="0">
                <a:solidFill>
                  <a:srgbClr val="000000"/>
                </a:solidFill>
              </a:rPr>
              <a:t>.</a:t>
            </a:r>
          </a:p>
          <a:p>
            <a:pPr>
              <a:defRPr/>
            </a:pPr>
            <a:endParaRPr lang="he-IL" dirty="0">
              <a:solidFill>
                <a:srgbClr val="000000"/>
              </a:solidFill>
            </a:endParaRPr>
          </a:p>
          <a:p>
            <a:pPr marL="266700" indent="-266700">
              <a:defRPr/>
            </a:pPr>
            <a:r>
              <a:rPr lang="he-IL" dirty="0"/>
              <a:t>2. לאחר </a:t>
            </a:r>
            <a:r>
              <a:rPr lang="he-IL" dirty="0">
                <a:solidFill>
                  <a:srgbClr val="000000"/>
                </a:solidFill>
              </a:rPr>
              <a:t>השכפול, כל כרומוזום מורכב משתי מולקולות </a:t>
            </a:r>
            <a:r>
              <a:rPr lang="en-US" dirty="0">
                <a:solidFill>
                  <a:srgbClr val="000000"/>
                </a:solidFill>
              </a:rPr>
              <a:t>DNA</a:t>
            </a:r>
            <a:r>
              <a:rPr lang="he-IL" dirty="0">
                <a:solidFill>
                  <a:srgbClr val="000000"/>
                </a:solidFill>
              </a:rPr>
              <a:t> זהות, המסודרות בשתי כרומטידות זהות לחלוטין – </a:t>
            </a:r>
            <a:r>
              <a:rPr lang="he-IL" dirty="0">
                <a:solidFill>
                  <a:srgbClr val="FF6600"/>
                </a:solidFill>
              </a:rPr>
              <a:t>כרומטידות אחיות</a:t>
            </a:r>
            <a:r>
              <a:rPr lang="he-IL" dirty="0">
                <a:solidFill>
                  <a:srgbClr val="000000"/>
                </a:solidFill>
              </a:rPr>
              <a:t>, </a:t>
            </a:r>
            <a:r>
              <a:rPr lang="he-IL" dirty="0" smtClean="0">
                <a:solidFill>
                  <a:srgbClr val="000000"/>
                </a:solidFill>
              </a:rPr>
              <a:t>שכל </a:t>
            </a:r>
            <a:r>
              <a:rPr lang="he-IL" dirty="0">
                <a:solidFill>
                  <a:srgbClr val="000000"/>
                </a:solidFill>
              </a:rPr>
              <a:t>אחת מהן בנויה ממולקולת </a:t>
            </a:r>
            <a:r>
              <a:rPr lang="en-US" dirty="0">
                <a:solidFill>
                  <a:srgbClr val="000000"/>
                </a:solidFill>
              </a:rPr>
              <a:t>DNA</a:t>
            </a:r>
            <a:r>
              <a:rPr lang="he-IL" dirty="0">
                <a:solidFill>
                  <a:srgbClr val="000000"/>
                </a:solidFill>
              </a:rPr>
              <a:t> </a:t>
            </a:r>
            <a:r>
              <a:rPr lang="he-IL" dirty="0" smtClean="0">
                <a:solidFill>
                  <a:srgbClr val="000000"/>
                </a:solidFill>
              </a:rPr>
              <a:t>(</a:t>
            </a:r>
            <a:r>
              <a:rPr lang="he-IL" noProof="1" smtClean="0">
                <a:solidFill>
                  <a:srgbClr val="000000"/>
                </a:solidFill>
              </a:rPr>
              <a:t>דו</a:t>
            </a:r>
            <a:r>
              <a:rPr lang="he-IL" noProof="1" smtClean="0">
                <a:solidFill>
                  <a:srgbClr val="000000"/>
                </a:solidFill>
                <a:latin typeface="Arial"/>
                <a:cs typeface="Arial"/>
              </a:rPr>
              <a:t>־</a:t>
            </a:r>
            <a:r>
              <a:rPr lang="he-IL" noProof="1" smtClean="0">
                <a:solidFill>
                  <a:srgbClr val="000000"/>
                </a:solidFill>
              </a:rPr>
              <a:t>גדילית</a:t>
            </a:r>
            <a:r>
              <a:rPr lang="he-IL" dirty="0" smtClean="0">
                <a:solidFill>
                  <a:srgbClr val="000000"/>
                </a:solidFill>
              </a:rPr>
              <a:t>) </a:t>
            </a:r>
            <a:r>
              <a:rPr lang="he-IL" dirty="0">
                <a:solidFill>
                  <a:srgbClr val="000000"/>
                </a:solidFill>
              </a:rPr>
              <a:t>אחת.</a:t>
            </a:r>
          </a:p>
          <a:p>
            <a:pPr>
              <a:defRPr/>
            </a:pPr>
            <a:endParaRPr lang="he-IL" dirty="0">
              <a:solidFill>
                <a:srgbClr val="000000"/>
              </a:solidFill>
            </a:endParaRPr>
          </a:p>
          <a:p>
            <a:pPr>
              <a:defRPr/>
            </a:pPr>
            <a:r>
              <a:rPr lang="he-IL" dirty="0">
                <a:solidFill>
                  <a:srgbClr val="000000"/>
                </a:solidFill>
              </a:rPr>
              <a:t>בתחילת החלוקה כל כרומוזום מסתלסל ונדחס, ולכן </a:t>
            </a:r>
            <a:r>
              <a:rPr lang="he-IL" dirty="0"/>
              <a:t>אפשר לראותו במיקרוסקופ.</a:t>
            </a:r>
            <a:endParaRPr lang="he-IL" dirty="0">
              <a:solidFill>
                <a:srgbClr val="000000"/>
              </a:solidFill>
            </a:endParaRPr>
          </a:p>
          <a:p>
            <a:pPr>
              <a:defRPr/>
            </a:pPr>
            <a:endParaRPr lang="he-IL" dirty="0">
              <a:solidFill>
                <a:prstClr val="black"/>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p:txBody>
      </p:sp>
      <p:sp>
        <p:nvSpPr>
          <p:cNvPr id="4608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לפני המיטוזה הכרומוזומים משתכפלים</a:t>
            </a:r>
            <a:endParaRPr lang="he-IL" sz="1800" dirty="0" smtClean="0"/>
          </a:p>
        </p:txBody>
      </p:sp>
      <p:grpSp>
        <p:nvGrpSpPr>
          <p:cNvPr id="46085" name="קבוצה 28"/>
          <p:cNvGrpSpPr>
            <a:grpSpLocks/>
          </p:cNvGrpSpPr>
          <p:nvPr/>
        </p:nvGrpSpPr>
        <p:grpSpPr bwMode="auto">
          <a:xfrm>
            <a:off x="4051300" y="4476750"/>
            <a:ext cx="3592513" cy="1381125"/>
            <a:chOff x="3336925" y="5085184"/>
            <a:chExt cx="3592513" cy="1381125"/>
          </a:xfrm>
        </p:grpSpPr>
        <p:grpSp>
          <p:nvGrpSpPr>
            <p:cNvPr id="46091" name="קבוצה 9"/>
            <p:cNvGrpSpPr>
              <a:grpSpLocks/>
            </p:cNvGrpSpPr>
            <p:nvPr/>
          </p:nvGrpSpPr>
          <p:grpSpPr bwMode="auto">
            <a:xfrm>
              <a:off x="4681537" y="5085184"/>
              <a:ext cx="892969" cy="1381125"/>
              <a:chOff x="2042319" y="1484784"/>
              <a:chExt cx="892969" cy="1381125"/>
            </a:xfrm>
          </p:grpSpPr>
          <p:pic>
            <p:nvPicPr>
              <p:cNvPr id="460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2319"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2459038"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6492" y="2108671"/>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6174" y="2098438"/>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5862638" y="5486822"/>
              <a:ext cx="1066800" cy="577850"/>
            </a:xfrm>
            <a:prstGeom prst="rect">
              <a:avLst/>
            </a:prstGeom>
            <a:noFill/>
            <a:ln w="22225">
              <a:noFill/>
            </a:ln>
            <a:effectLst>
              <a:outerShdw sx="101000" sy="101000" algn="ctr" rotWithShape="0">
                <a:schemeClr val="bg1">
                  <a:lumMod val="75000"/>
                </a:schemeClr>
              </a:outerShdw>
            </a:effectLst>
          </p:spPr>
          <p:txBody>
            <a:bodyPr/>
            <a:lstStyle/>
            <a:p>
              <a:pPr>
                <a:lnSpc>
                  <a:spcPct val="130000"/>
                </a:lnSpc>
                <a:defRPr/>
              </a:pPr>
              <a:r>
                <a:rPr lang="he-IL" dirty="0">
                  <a:solidFill>
                    <a:srgbClr val="000000"/>
                  </a:solidFill>
                </a:rPr>
                <a:t>כרומטידה</a:t>
              </a:r>
            </a:p>
            <a:p>
              <a:pPr>
                <a:defRPr/>
              </a:pPr>
              <a:endParaRPr lang="he-IL" dirty="0">
                <a:solidFill>
                  <a:srgbClr val="000000"/>
                </a:solidFill>
              </a:endParaRPr>
            </a:p>
            <a:p>
              <a:pPr>
                <a:defRPr/>
              </a:pPr>
              <a:endParaRPr lang="he-IL" dirty="0">
                <a:solidFill>
                  <a:srgbClr val="000000"/>
                </a:solidFill>
              </a:endParaRPr>
            </a:p>
          </p:txBody>
        </p:sp>
        <p:sp>
          <p:nvSpPr>
            <p:cNvPr id="17" name="TextBox 16"/>
            <p:cNvSpPr txBox="1"/>
            <p:nvPr/>
          </p:nvSpPr>
          <p:spPr>
            <a:xfrm>
              <a:off x="3336925" y="5486822"/>
              <a:ext cx="1068388" cy="577850"/>
            </a:xfrm>
            <a:prstGeom prst="rect">
              <a:avLst/>
            </a:prstGeom>
            <a:noFill/>
            <a:ln w="22225">
              <a:noFill/>
            </a:ln>
            <a:effectLst>
              <a:outerShdw sx="101000" sy="101000" algn="ctr" rotWithShape="0">
                <a:schemeClr val="bg1">
                  <a:lumMod val="75000"/>
                </a:schemeClr>
              </a:outerShdw>
            </a:effectLst>
          </p:spPr>
          <p:txBody>
            <a:bodyPr/>
            <a:lstStyle/>
            <a:p>
              <a:pPr>
                <a:lnSpc>
                  <a:spcPct val="130000"/>
                </a:lnSpc>
                <a:defRPr/>
              </a:pPr>
              <a:r>
                <a:rPr lang="he-IL" dirty="0">
                  <a:solidFill>
                    <a:srgbClr val="000000"/>
                  </a:solidFill>
                </a:rPr>
                <a:t>כרומטידה</a:t>
              </a:r>
            </a:p>
            <a:p>
              <a:pPr>
                <a:defRPr/>
              </a:pPr>
              <a:endParaRPr lang="he-IL" dirty="0">
                <a:solidFill>
                  <a:srgbClr val="000000"/>
                </a:solidFill>
              </a:endParaRPr>
            </a:p>
            <a:p>
              <a:pPr>
                <a:defRPr/>
              </a:pPr>
              <a:endParaRPr lang="he-IL" dirty="0">
                <a:solidFill>
                  <a:srgbClr val="000000"/>
                </a:solidFill>
              </a:endParaRPr>
            </a:p>
          </p:txBody>
        </p:sp>
        <p:cxnSp>
          <p:nvCxnSpPr>
            <p:cNvPr id="18" name="מחבר חץ ישר 17"/>
            <p:cNvCxnSpPr>
              <a:stCxn id="16" idx="1"/>
            </p:cNvCxnSpPr>
            <p:nvPr/>
          </p:nvCxnSpPr>
          <p:spPr>
            <a:xfrm flipH="1" flipV="1">
              <a:off x="5573713" y="5775747"/>
              <a:ext cx="288925" cy="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a:stCxn id="17" idx="3"/>
            </p:cNvCxnSpPr>
            <p:nvPr/>
          </p:nvCxnSpPr>
          <p:spPr>
            <a:xfrm>
              <a:off x="4405313" y="5775747"/>
              <a:ext cx="276225" cy="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19" name="Slide Number Placeholder 8"/>
          <p:cNvSpPr>
            <a:spLocks noGrp="1"/>
          </p:cNvSpPr>
          <p:nvPr>
            <p:ph type="sldNum" sz="quarter" idx="12"/>
          </p:nvPr>
        </p:nvSpPr>
        <p:spPr bwMode="auto">
          <a:xfrm>
            <a:off x="379413" y="65309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6F337DB-5967-40A7-9417-B481B26D30A6}" type="slidenum">
              <a:rPr lang="he-IL" sz="1100" smtClean="0">
                <a:solidFill>
                  <a:schemeClr val="bg1">
                    <a:lumMod val="75000"/>
                  </a:schemeClr>
                </a:solidFill>
              </a:rPr>
              <a:pPr fontAlgn="base">
                <a:spcBef>
                  <a:spcPct val="0"/>
                </a:spcBef>
                <a:spcAft>
                  <a:spcPct val="0"/>
                </a:spcAft>
                <a:defRPr/>
              </a:pPr>
              <a:t>5</a:t>
            </a:fld>
            <a:endParaRPr lang="he-IL" sz="1100" dirty="0" smtClean="0">
              <a:solidFill>
                <a:schemeClr val="bg1">
                  <a:lumMod val="75000"/>
                </a:schemeClr>
              </a:solidFill>
            </a:endParaRPr>
          </a:p>
        </p:txBody>
      </p:sp>
      <p:grpSp>
        <p:nvGrpSpPr>
          <p:cNvPr id="46087" name="קבוצה 22"/>
          <p:cNvGrpSpPr>
            <a:grpSpLocks/>
          </p:cNvGrpSpPr>
          <p:nvPr/>
        </p:nvGrpSpPr>
        <p:grpSpPr bwMode="auto">
          <a:xfrm>
            <a:off x="250825" y="725488"/>
            <a:ext cx="2606675" cy="2917825"/>
            <a:chOff x="254000" y="677863"/>
            <a:chExt cx="2606675" cy="2917825"/>
          </a:xfrm>
        </p:grpSpPr>
        <p:pic>
          <p:nvPicPr>
            <p:cNvPr id="4608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00" y="677863"/>
              <a:ext cx="26066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מלבן 19"/>
            <p:cNvSpPr/>
            <p:nvPr/>
          </p:nvSpPr>
          <p:spPr>
            <a:xfrm>
              <a:off x="1357313" y="1598613"/>
              <a:ext cx="128587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59EDC32-8DCA-4A5C-886F-81F30D718D7E}" type="slidenum">
              <a:rPr lang="he-IL" sz="1200" smtClean="0">
                <a:solidFill>
                  <a:srgbClr val="FFFFFF">
                    <a:lumMod val="65000"/>
                  </a:srgbClr>
                </a:solidFill>
              </a:rPr>
              <a:pPr>
                <a:defRPr/>
              </a:pPr>
              <a:t>50</a:t>
            </a:fld>
            <a:endParaRPr lang="he-IL" sz="1200" dirty="0" smtClean="0">
              <a:solidFill>
                <a:srgbClr val="FFFFFF">
                  <a:lumMod val="65000"/>
                </a:srgbClr>
              </a:solidFill>
            </a:endParaRPr>
          </a:p>
        </p:txBody>
      </p:sp>
      <p:sp>
        <p:nvSpPr>
          <p:cNvPr id="9" name="Rectangle 3"/>
          <p:cNvSpPr/>
          <p:nvPr/>
        </p:nvSpPr>
        <p:spPr>
          <a:xfrm>
            <a:off x="231775" y="47307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כותרת 7"/>
          <p:cNvSpPr>
            <a:spLocks noGrp="1"/>
          </p:cNvSpPr>
          <p:nvPr>
            <p:ph type="title" idx="4294967295"/>
          </p:nvPr>
        </p:nvSpPr>
        <p:spPr>
          <a:xfrm>
            <a:off x="285750" y="88900"/>
            <a:ext cx="8229600" cy="357188"/>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1" name="TextBox 10"/>
          <p:cNvSpPr txBox="1"/>
          <p:nvPr/>
        </p:nvSpPr>
        <p:spPr>
          <a:xfrm>
            <a:off x="338138" y="746125"/>
            <a:ext cx="8183562" cy="397031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9: </a:t>
            </a:r>
          </a:p>
          <a:p>
            <a:pPr fontAlgn="auto">
              <a:spcBef>
                <a:spcPts val="0"/>
              </a:spcBef>
              <a:spcAft>
                <a:spcPts val="0"/>
              </a:spcAft>
              <a:defRPr/>
            </a:pPr>
            <a:endParaRPr lang="he-IL" dirty="0" smtClean="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smtClean="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smtClean="0">
              <a:solidFill>
                <a:srgbClr val="1D4C72"/>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smtClean="0">
              <a:solidFill>
                <a:srgbClr val="1D4C72"/>
              </a:solidFill>
            </a:endParaRPr>
          </a:p>
          <a:p>
            <a:pPr fontAlgn="auto">
              <a:spcBef>
                <a:spcPts val="0"/>
              </a:spcBef>
              <a:spcAft>
                <a:spcPts val="0"/>
              </a:spcAft>
              <a:defRPr/>
            </a:pPr>
            <a:endParaRPr lang="he-IL" dirty="0" smtClean="0">
              <a:solidFill>
                <a:srgbClr val="1D4C72"/>
              </a:solidFill>
            </a:endParaRPr>
          </a:p>
          <a:p>
            <a:pPr fontAlgn="auto">
              <a:spcBef>
                <a:spcPts val="0"/>
              </a:spcBef>
              <a:spcAft>
                <a:spcPts val="0"/>
              </a:spcAft>
              <a:defRPr/>
            </a:pPr>
            <a:r>
              <a:rPr lang="he-IL" dirty="0" smtClean="0">
                <a:solidFill>
                  <a:schemeClr val="tx2"/>
                </a:solidFill>
              </a:rPr>
              <a:t>א. תנו הסבר אפשרי לתוצאות. מה סביר להניח בנוגע לדרך הרבייה של כל אחד משני היצורים?</a:t>
            </a:r>
          </a:p>
          <a:p>
            <a:pPr fontAlgn="auto">
              <a:spcBef>
                <a:spcPts val="0"/>
              </a:spcBef>
              <a:spcAft>
                <a:spcPts val="0"/>
              </a:spcAft>
              <a:defRPr/>
            </a:pPr>
            <a:r>
              <a:rPr lang="he-IL" dirty="0" smtClean="0">
                <a:solidFill>
                  <a:schemeClr val="tx2"/>
                </a:solidFill>
              </a:rPr>
              <a:t>ב. מהם המשתנים הבלתי תלוי והתלוי בגרף?</a:t>
            </a:r>
          </a:p>
          <a:p>
            <a:pPr fontAlgn="auto">
              <a:spcBef>
                <a:spcPts val="0"/>
              </a:spcBef>
              <a:spcAft>
                <a:spcPts val="0"/>
              </a:spcAft>
              <a:defRPr/>
            </a:pPr>
            <a:r>
              <a:rPr lang="he-IL" dirty="0" smtClean="0">
                <a:solidFill>
                  <a:schemeClr val="tx2"/>
                </a:solidFill>
              </a:rPr>
              <a:t>ג. מדוע גרף עמודות מתאים לתיאור התוצאות?</a:t>
            </a:r>
          </a:p>
          <a:p>
            <a:pPr fontAlgn="auto">
              <a:spcBef>
                <a:spcPts val="0"/>
              </a:spcBef>
              <a:spcAft>
                <a:spcPts val="0"/>
              </a:spcAft>
              <a:defRPr/>
            </a:pPr>
            <a:endParaRPr lang="en-US" dirty="0">
              <a:solidFill>
                <a:schemeClr val="tx2"/>
              </a:solidFill>
            </a:endParaRPr>
          </a:p>
        </p:txBody>
      </p:sp>
      <p:sp>
        <p:nvSpPr>
          <p:cNvPr id="22" name="Rectangle 12"/>
          <p:cNvSpPr/>
          <p:nvPr/>
        </p:nvSpPr>
        <p:spPr>
          <a:xfrm>
            <a:off x="665683" y="4581128"/>
            <a:ext cx="8196262" cy="187220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smtClean="0">
                <a:solidFill>
                  <a:schemeClr val="tx1"/>
                </a:solidFill>
              </a:rPr>
              <a:t>א. סביר להניח שיצור א' מתרבה ברבייה זוויגית. רוב תאיו הם דיפלואידים ומכילים 78 כרומוזומים. התאים המכילים </a:t>
            </a:r>
            <a:r>
              <a:rPr lang="he-IL" noProof="1" smtClean="0">
                <a:solidFill>
                  <a:schemeClr val="tx1"/>
                </a:solidFill>
              </a:rPr>
              <a:t>38</a:t>
            </a:r>
            <a:r>
              <a:rPr lang="he-IL" dirty="0" smtClean="0">
                <a:solidFill>
                  <a:schemeClr val="tx1"/>
                </a:solidFill>
              </a:rPr>
              <a:t> כרומוזומים הם תאי הרבייה שנוצרו בתהליך מיוזה.</a:t>
            </a:r>
          </a:p>
          <a:p>
            <a:pPr>
              <a:defRPr/>
            </a:pPr>
            <a:r>
              <a:rPr lang="he-IL" dirty="0" smtClean="0">
                <a:solidFill>
                  <a:schemeClr val="tx1"/>
                </a:solidFill>
              </a:rPr>
              <a:t>ב. משתנה בלתי תלוי: היצור (א' או ב').</a:t>
            </a:r>
          </a:p>
          <a:p>
            <a:pPr>
              <a:defRPr/>
            </a:pPr>
            <a:r>
              <a:rPr lang="he-IL" dirty="0">
                <a:solidFill>
                  <a:schemeClr val="tx1"/>
                </a:solidFill>
              </a:rPr>
              <a:t> </a:t>
            </a:r>
            <a:r>
              <a:rPr lang="he-IL" dirty="0" smtClean="0">
                <a:solidFill>
                  <a:schemeClr val="tx1"/>
                </a:solidFill>
              </a:rPr>
              <a:t>   משתנה תלוי: מספר הכרומוזומים בתא.</a:t>
            </a:r>
          </a:p>
          <a:p>
            <a:pPr>
              <a:defRPr/>
            </a:pPr>
            <a:r>
              <a:rPr lang="he-IL" dirty="0" smtClean="0">
                <a:solidFill>
                  <a:schemeClr val="tx1"/>
                </a:solidFill>
              </a:rPr>
              <a:t>ג. המשתנה הבלתי תלוי הוא בדיד ולכן גרף עמודות מתאים לתיאור תוצאות הניסוי.</a:t>
            </a:r>
            <a:endParaRPr lang="he-IL" dirty="0">
              <a:solidFill>
                <a:prstClr val="black"/>
              </a:solidFill>
            </a:endParaRPr>
          </a:p>
        </p:txBody>
      </p:sp>
      <p:grpSp>
        <p:nvGrpSpPr>
          <p:cNvPr id="23" name="קבוצה 22"/>
          <p:cNvGrpSpPr/>
          <p:nvPr/>
        </p:nvGrpSpPr>
        <p:grpSpPr>
          <a:xfrm>
            <a:off x="2639276" y="746125"/>
            <a:ext cx="4032448" cy="2035969"/>
            <a:chOff x="1835696" y="3933056"/>
            <a:chExt cx="4032448" cy="2035969"/>
          </a:xfrm>
        </p:grpSpPr>
        <p:grpSp>
          <p:nvGrpSpPr>
            <p:cNvPr id="24" name="קבוצה 23"/>
            <p:cNvGrpSpPr/>
            <p:nvPr/>
          </p:nvGrpSpPr>
          <p:grpSpPr>
            <a:xfrm>
              <a:off x="3851920" y="3933056"/>
              <a:ext cx="2016224" cy="2035969"/>
              <a:chOff x="3851920" y="3933056"/>
              <a:chExt cx="2016224" cy="2035969"/>
            </a:xfrm>
          </p:grpSpPr>
          <p:cxnSp>
            <p:nvCxnSpPr>
              <p:cNvPr id="26" name="מחבר חץ ישר 25"/>
              <p:cNvCxnSpPr/>
              <p:nvPr/>
            </p:nvCxnSpPr>
            <p:spPr>
              <a:xfrm flipV="1">
                <a:off x="3851920" y="3933056"/>
                <a:ext cx="0"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מלבן 26"/>
              <p:cNvSpPr/>
              <p:nvPr/>
            </p:nvSpPr>
            <p:spPr>
              <a:xfrm>
                <a:off x="4139952" y="4509120"/>
                <a:ext cx="289967" cy="1008112"/>
              </a:xfrm>
              <a:prstGeom prst="rect">
                <a:avLst/>
              </a:prstGeom>
              <a:solidFill>
                <a:srgbClr val="038E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מלבן 27"/>
              <p:cNvSpPr/>
              <p:nvPr/>
            </p:nvSpPr>
            <p:spPr>
              <a:xfrm>
                <a:off x="4437335" y="4985384"/>
                <a:ext cx="289967" cy="531848"/>
              </a:xfrm>
              <a:prstGeom prst="rect">
                <a:avLst/>
              </a:prstGeom>
              <a:solidFill>
                <a:srgbClr val="038E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מלבן 28"/>
              <p:cNvSpPr/>
              <p:nvPr/>
            </p:nvSpPr>
            <p:spPr>
              <a:xfrm>
                <a:off x="5364088" y="4437112"/>
                <a:ext cx="289967" cy="10801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0" name="מלבן 29"/>
              <p:cNvSpPr/>
              <p:nvPr/>
            </p:nvSpPr>
            <p:spPr>
              <a:xfrm>
                <a:off x="5173882" y="5661248"/>
                <a:ext cx="665567" cy="307777"/>
              </a:xfrm>
              <a:prstGeom prst="rect">
                <a:avLst/>
              </a:prstGeom>
            </p:spPr>
            <p:txBody>
              <a:bodyPr wrap="none">
                <a:spAutoFit/>
              </a:bodyPr>
              <a:lstStyle/>
              <a:p>
                <a:r>
                  <a:rPr lang="he-IL" sz="1400" b="1" dirty="0" smtClean="0">
                    <a:solidFill>
                      <a:srgbClr val="FF0000"/>
                    </a:solidFill>
                  </a:rPr>
                  <a:t>יצור ב'</a:t>
                </a:r>
                <a:endParaRPr lang="he-IL" sz="1400" b="1" dirty="0">
                  <a:solidFill>
                    <a:srgbClr val="FF0000"/>
                  </a:solidFill>
                </a:endParaRPr>
              </a:p>
            </p:txBody>
          </p:sp>
          <p:sp>
            <p:nvSpPr>
              <p:cNvPr id="31" name="מלבן 30"/>
              <p:cNvSpPr/>
              <p:nvPr/>
            </p:nvSpPr>
            <p:spPr>
              <a:xfrm>
                <a:off x="4104551" y="5661248"/>
                <a:ext cx="665567" cy="307777"/>
              </a:xfrm>
              <a:prstGeom prst="rect">
                <a:avLst/>
              </a:prstGeom>
            </p:spPr>
            <p:txBody>
              <a:bodyPr wrap="none">
                <a:spAutoFit/>
              </a:bodyPr>
              <a:lstStyle/>
              <a:p>
                <a:r>
                  <a:rPr lang="he-IL" sz="1400" b="1" dirty="0" smtClean="0">
                    <a:solidFill>
                      <a:srgbClr val="038EED"/>
                    </a:solidFill>
                  </a:rPr>
                  <a:t>יצור א'</a:t>
                </a:r>
                <a:endParaRPr lang="he-IL" sz="1400" b="1" dirty="0">
                  <a:solidFill>
                    <a:srgbClr val="038EED"/>
                  </a:solidFill>
                </a:endParaRPr>
              </a:p>
            </p:txBody>
          </p:sp>
          <p:cxnSp>
            <p:nvCxnSpPr>
              <p:cNvPr id="32" name="מחבר חץ ישר 31"/>
              <p:cNvCxnSpPr/>
              <p:nvPr/>
            </p:nvCxnSpPr>
            <p:spPr>
              <a:xfrm>
                <a:off x="3851920" y="5517232"/>
                <a:ext cx="2016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מלבן 24"/>
            <p:cNvSpPr/>
            <p:nvPr/>
          </p:nvSpPr>
          <p:spPr>
            <a:xfrm>
              <a:off x="1835696" y="4275473"/>
              <a:ext cx="1824538" cy="307777"/>
            </a:xfrm>
            <a:prstGeom prst="rect">
              <a:avLst/>
            </a:prstGeom>
          </p:spPr>
          <p:txBody>
            <a:bodyPr wrap="none">
              <a:spAutoFit/>
            </a:bodyPr>
            <a:lstStyle/>
            <a:p>
              <a:r>
                <a:rPr lang="he-IL" sz="1400" b="1" dirty="0" smtClean="0"/>
                <a:t>מספר כרומוזומים בתא</a:t>
              </a:r>
              <a:endParaRPr lang="he-IL" sz="1400" b="1" dirty="0"/>
            </a:p>
          </p:txBody>
        </p:sp>
      </p:grpSp>
    </p:spTree>
    <p:extLst>
      <p:ext uri="{BB962C8B-B14F-4D97-AF65-F5344CB8AC3E}">
        <p14:creationId xmlns:p14="http://schemas.microsoft.com/office/powerpoint/2010/main" val="3983195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הכרומוזומים – מתאי הרבייה ועד העובר המתפתח</a:t>
            </a:r>
            <a:endParaRPr lang="he-IL" sz="1800" dirty="0" smtClean="0">
              <a:solidFill>
                <a:schemeClr val="accent6">
                  <a:lumMod val="50000"/>
                  <a:lumOff val="50000"/>
                </a:schemeClr>
              </a:solidFill>
            </a:endParaRPr>
          </a:p>
        </p:txBody>
      </p:sp>
      <p:sp>
        <p:nvSpPr>
          <p:cNvPr id="7" name="TextBox 6"/>
          <p:cNvSpPr txBox="1"/>
          <p:nvPr/>
        </p:nvSpPr>
        <p:spPr>
          <a:xfrm>
            <a:off x="624681" y="509588"/>
            <a:ext cx="8183563" cy="120032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prstClr val="black"/>
                </a:solidFill>
              </a:rPr>
              <a:t>בסימולציה הבאה מודגשים השינויים במספר הכרומוזומים בשלבי התפתחות שונים של יצור דמיוני בעל שני זוגות </a:t>
            </a:r>
            <a:r>
              <a:rPr lang="he-IL" dirty="0"/>
              <a:t>כרומוזומים </a:t>
            </a:r>
            <a:r>
              <a:rPr lang="he-IL" dirty="0" smtClean="0"/>
              <a:t>הומולוגים</a:t>
            </a:r>
            <a:r>
              <a:rPr lang="he-IL" dirty="0"/>
              <a:t>,  מתאי הרבייה (תא זרע ותא ביצית) עד העובר המתפתח. שימו לב לשינויים במצב התאים השונים </a:t>
            </a:r>
            <a:r>
              <a:rPr lang="he-IL" dirty="0">
                <a:solidFill>
                  <a:prstClr val="black"/>
                </a:solidFill>
              </a:rPr>
              <a:t>(הפלואידים/דיפלואידים).</a:t>
            </a:r>
          </a:p>
          <a:p>
            <a:pPr>
              <a:defRPr/>
            </a:pPr>
            <a:endParaRPr lang="he-IL" dirty="0">
              <a:solidFill>
                <a:prstClr val="black"/>
              </a:solidFill>
            </a:endParaRPr>
          </a:p>
        </p:txBody>
      </p:sp>
      <p:sp>
        <p:nvSpPr>
          <p:cNvPr id="8" name="Slide Number Placeholder 8"/>
          <p:cNvSpPr>
            <a:spLocks noGrp="1"/>
          </p:cNvSpPr>
          <p:nvPr>
            <p:ph type="sldNum" sz="quarter" idx="12"/>
          </p:nvPr>
        </p:nvSpPr>
        <p:spPr bwMode="auto">
          <a:xfrm>
            <a:off x="379413" y="65309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0A080DD-0ABB-4C6F-B168-588B5C103006}" type="slidenum">
              <a:rPr lang="he-IL" sz="1100" smtClean="0">
                <a:solidFill>
                  <a:prstClr val="white">
                    <a:lumMod val="75000"/>
                  </a:prstClr>
                </a:solidFill>
              </a:rPr>
              <a:pPr fontAlgn="base">
                <a:spcBef>
                  <a:spcPct val="0"/>
                </a:spcBef>
                <a:spcAft>
                  <a:spcPct val="0"/>
                </a:spcAft>
                <a:defRPr/>
              </a:pPr>
              <a:t>51</a:t>
            </a:fld>
            <a:endParaRPr lang="he-IL" sz="1100" dirty="0" smtClean="0">
              <a:solidFill>
                <a:prstClr val="white">
                  <a:lumMod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327" y="2132856"/>
            <a:ext cx="8699153" cy="403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מלבן 8"/>
          <p:cNvSpPr/>
          <p:nvPr/>
        </p:nvSpPr>
        <p:spPr>
          <a:xfrm>
            <a:off x="1043608" y="6114782"/>
            <a:ext cx="5958854" cy="338554"/>
          </a:xfrm>
          <a:prstGeom prst="rect">
            <a:avLst/>
          </a:prstGeom>
        </p:spPr>
        <p:txBody>
          <a:bodyPr wrap="square">
            <a:spAutoFit/>
          </a:bodyPr>
          <a:lstStyle/>
          <a:p>
            <a:r>
              <a:rPr lang="he-IL" sz="1600" dirty="0">
                <a:hlinkClick r:id="rId4"/>
              </a:rPr>
              <a:t>סימולציה: הכרומוזומים – מתאי הרבייה ועד העובר המתפתח</a:t>
            </a:r>
            <a:endParaRPr lang="he-IL" sz="1600" dirty="0"/>
          </a:p>
        </p:txBody>
      </p:sp>
    </p:spTree>
    <p:extLst>
      <p:ext uri="{BB962C8B-B14F-4D97-AF65-F5344CB8AC3E}">
        <p14:creationId xmlns:p14="http://schemas.microsoft.com/office/powerpoint/2010/main" val="2743086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a:t>
            </a:r>
            <a:endParaRPr lang="he-IL" sz="1800" dirty="0" smtClean="0"/>
          </a:p>
        </p:txBody>
      </p:sp>
      <p:sp>
        <p:nvSpPr>
          <p:cNvPr id="20" name="Rectangle 13"/>
          <p:cNvSpPr/>
          <p:nvPr/>
        </p:nvSpPr>
        <p:spPr>
          <a:xfrm>
            <a:off x="323528" y="692697"/>
            <a:ext cx="8145785" cy="410445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dirty="0">
                <a:solidFill>
                  <a:srgbClr val="000000"/>
                </a:solidFill>
              </a:rPr>
              <a:t> </a:t>
            </a:r>
            <a:r>
              <a:rPr lang="he-IL" u="sng" dirty="0" smtClean="0">
                <a:solidFill>
                  <a:srgbClr val="000000"/>
                </a:solidFill>
              </a:rPr>
              <a:t>מאפייני רבייה אל</a:t>
            </a:r>
            <a:r>
              <a:rPr lang="he-IL" u="sng" dirty="0" smtClean="0">
                <a:solidFill>
                  <a:srgbClr val="000000"/>
                </a:solidFill>
                <a:latin typeface="Arial"/>
                <a:cs typeface="Arial"/>
              </a:rPr>
              <a:t>־</a:t>
            </a:r>
            <a:r>
              <a:rPr lang="he-IL" u="sng" dirty="0" smtClean="0">
                <a:solidFill>
                  <a:srgbClr val="000000"/>
                </a:solidFill>
              </a:rPr>
              <a:t>זוויגית:</a:t>
            </a:r>
          </a:p>
          <a:p>
            <a:pPr>
              <a:lnSpc>
                <a:spcPct val="150000"/>
              </a:lnSpc>
              <a:buFontTx/>
              <a:buBlip>
                <a:blip r:embed="rId3"/>
              </a:buBlip>
              <a:defRPr/>
            </a:pPr>
            <a:r>
              <a:rPr lang="he-IL" dirty="0">
                <a:solidFill>
                  <a:srgbClr val="000000"/>
                </a:solidFill>
              </a:rPr>
              <a:t> </a:t>
            </a:r>
            <a:r>
              <a:rPr lang="he-IL" dirty="0" smtClean="0">
                <a:solidFill>
                  <a:prstClr val="black"/>
                </a:solidFill>
              </a:rPr>
              <a:t>לכל </a:t>
            </a:r>
            <a:r>
              <a:rPr lang="he-IL" dirty="0">
                <a:solidFill>
                  <a:prstClr val="black"/>
                </a:solidFill>
              </a:rPr>
              <a:t>צאצא יש רק </a:t>
            </a:r>
            <a:r>
              <a:rPr lang="he-IL" u="sng" dirty="0">
                <a:solidFill>
                  <a:prstClr val="black"/>
                </a:solidFill>
              </a:rPr>
              <a:t>הורה </a:t>
            </a:r>
            <a:r>
              <a:rPr lang="he-IL" u="sng" dirty="0" smtClean="0">
                <a:solidFill>
                  <a:prstClr val="black"/>
                </a:solidFill>
              </a:rPr>
              <a:t>אחד</a:t>
            </a:r>
            <a:r>
              <a:rPr lang="he-IL" dirty="0" smtClean="0">
                <a:solidFill>
                  <a:prstClr val="black"/>
                </a:solidFill>
              </a:rPr>
              <a:t>. הצאצאים זהים מבחינה גנטית להורה ואלו לאלו.</a:t>
            </a:r>
          </a:p>
          <a:p>
            <a:pPr>
              <a:lnSpc>
                <a:spcPct val="150000"/>
              </a:lnSpc>
              <a:buFontTx/>
              <a:buBlip>
                <a:blip r:embed="rId3"/>
              </a:buBlip>
              <a:defRPr/>
            </a:pPr>
            <a:r>
              <a:rPr lang="he-IL" dirty="0">
                <a:solidFill>
                  <a:prstClr val="black"/>
                </a:solidFill>
              </a:rPr>
              <a:t> </a:t>
            </a:r>
            <a:r>
              <a:rPr lang="he-IL" dirty="0" smtClean="0">
                <a:solidFill>
                  <a:prstClr val="black"/>
                </a:solidFill>
              </a:rPr>
              <a:t>הרבייה מבוססת על חלוקות </a:t>
            </a:r>
            <a:r>
              <a:rPr lang="he-IL" dirty="0" smtClean="0">
                <a:solidFill>
                  <a:schemeClr val="tx1"/>
                </a:solidFill>
              </a:rPr>
              <a:t>מיטוזה.</a:t>
            </a:r>
          </a:p>
          <a:p>
            <a:pPr>
              <a:lnSpc>
                <a:spcPct val="150000"/>
              </a:lnSpc>
              <a:buFontTx/>
              <a:buBlip>
                <a:blip r:embed="rId3"/>
              </a:buBlip>
              <a:defRPr/>
            </a:pPr>
            <a:r>
              <a:rPr lang="he-IL" dirty="0">
                <a:solidFill>
                  <a:schemeClr val="tx1"/>
                </a:solidFill>
              </a:rPr>
              <a:t> התהליך העקרוני המתרחש במיטוזה </a:t>
            </a:r>
            <a:r>
              <a:rPr lang="he-IL" dirty="0" smtClean="0">
                <a:solidFill>
                  <a:schemeClr val="tx1"/>
                </a:solidFill>
              </a:rPr>
              <a:t>הוא: היפרדות </a:t>
            </a:r>
            <a:r>
              <a:rPr lang="he-IL" dirty="0">
                <a:solidFill>
                  <a:schemeClr val="tx1"/>
                </a:solidFill>
              </a:rPr>
              <a:t>הכרומטידות האחיות של כל אחד מן </a:t>
            </a:r>
            <a:r>
              <a:rPr lang="he-IL" dirty="0" smtClean="0">
                <a:solidFill>
                  <a:schemeClr val="tx1"/>
                </a:solidFill>
              </a:rPr>
              <a:t>  </a:t>
            </a:r>
          </a:p>
          <a:p>
            <a:pPr>
              <a:lnSpc>
                <a:spcPct val="150000"/>
              </a:lnSpc>
              <a:defRPr/>
            </a:pPr>
            <a:r>
              <a:rPr lang="he-IL" dirty="0" smtClean="0">
                <a:solidFill>
                  <a:schemeClr val="tx1"/>
                </a:solidFill>
              </a:rPr>
              <a:t>  הכרומוזומים, ולכן תאי הבת מכילים העתקים של אותם הכרומוזומים שהיו בתא ההורה </a:t>
            </a:r>
          </a:p>
          <a:p>
            <a:pPr>
              <a:lnSpc>
                <a:spcPct val="150000"/>
              </a:lnSpc>
              <a:defRPr/>
            </a:pPr>
            <a:r>
              <a:rPr lang="he-IL" dirty="0" smtClean="0">
                <a:solidFill>
                  <a:schemeClr val="tx1"/>
                </a:solidFill>
              </a:rPr>
              <a:t>  והם זהים לו מבחינה גנטית. </a:t>
            </a:r>
            <a:endParaRPr lang="he-IL" dirty="0">
              <a:solidFill>
                <a:schemeClr val="tx1"/>
              </a:solidFill>
            </a:endParaRPr>
          </a:p>
          <a:p>
            <a:pPr>
              <a:lnSpc>
                <a:spcPct val="150000"/>
              </a:lnSpc>
              <a:buFontTx/>
              <a:buBlip>
                <a:blip r:embed="rId3"/>
              </a:buBlip>
              <a:defRPr/>
            </a:pPr>
            <a:r>
              <a:rPr lang="he-IL" dirty="0" smtClean="0">
                <a:solidFill>
                  <a:schemeClr val="tx1"/>
                </a:solidFill>
              </a:rPr>
              <a:t> בסיום </a:t>
            </a:r>
            <a:r>
              <a:rPr lang="he-IL" dirty="0">
                <a:solidFill>
                  <a:schemeClr val="tx1"/>
                </a:solidFill>
              </a:rPr>
              <a:t>המיטוזה נוצרים שני תאי בת שכל אחד מהם מכיל העתק של כל אחד </a:t>
            </a:r>
            <a:r>
              <a:rPr lang="he-IL" dirty="0" smtClean="0">
                <a:solidFill>
                  <a:schemeClr val="tx1"/>
                </a:solidFill>
              </a:rPr>
              <a:t>מן </a:t>
            </a:r>
          </a:p>
          <a:p>
            <a:pPr>
              <a:lnSpc>
                <a:spcPct val="150000"/>
              </a:lnSpc>
              <a:defRPr/>
            </a:pPr>
            <a:r>
              <a:rPr lang="he-IL" dirty="0" smtClean="0">
                <a:solidFill>
                  <a:schemeClr val="tx1"/>
                </a:solidFill>
              </a:rPr>
              <a:t>  הכרומוזומים </a:t>
            </a:r>
            <a:r>
              <a:rPr lang="he-IL" dirty="0">
                <a:solidFill>
                  <a:schemeClr val="tx1"/>
                </a:solidFill>
              </a:rPr>
              <a:t>שהיו בתא ההורה, ולכן תאי הבת זהים מבחינה </a:t>
            </a:r>
            <a:r>
              <a:rPr lang="he-IL" dirty="0">
                <a:solidFill>
                  <a:prstClr val="black"/>
                </a:solidFill>
              </a:rPr>
              <a:t>גנטית לתא ההורה, וזה לזה</a:t>
            </a:r>
            <a:r>
              <a:rPr lang="he-IL" dirty="0" smtClean="0">
                <a:solidFill>
                  <a:prstClr val="black"/>
                </a:solidFill>
              </a:rPr>
              <a:t>.</a:t>
            </a:r>
          </a:p>
          <a:p>
            <a:pPr>
              <a:lnSpc>
                <a:spcPct val="150000"/>
              </a:lnSpc>
              <a:buFontTx/>
              <a:buBlip>
                <a:blip r:embed="rId3"/>
              </a:buBlip>
              <a:defRPr/>
            </a:pPr>
            <a:r>
              <a:rPr lang="he-IL" dirty="0" smtClean="0">
                <a:solidFill>
                  <a:prstClr val="black"/>
                </a:solidFill>
              </a:rPr>
              <a:t> אוכלוסיות המתרבות ברבייה אל</a:t>
            </a:r>
            <a:r>
              <a:rPr lang="he-IL" dirty="0" smtClean="0">
                <a:solidFill>
                  <a:prstClr val="black"/>
                </a:solidFill>
                <a:latin typeface="Arial"/>
                <a:cs typeface="Arial"/>
              </a:rPr>
              <a:t>־</a:t>
            </a:r>
            <a:r>
              <a:rPr lang="he-IL" dirty="0" smtClean="0">
                <a:solidFill>
                  <a:prstClr val="black"/>
                </a:solidFill>
              </a:rPr>
              <a:t>זוויגית מתאפיינות באחידות גנטית.</a:t>
            </a:r>
          </a:p>
          <a:p>
            <a:pPr>
              <a:lnSpc>
                <a:spcPct val="150000"/>
              </a:lnSpc>
              <a:defRPr/>
            </a:pPr>
            <a:endParaRPr lang="he-IL" dirty="0">
              <a:solidFill>
                <a:prstClr val="black"/>
              </a:solidFill>
            </a:endParaRPr>
          </a:p>
        </p:txBody>
      </p:sp>
      <p:sp>
        <p:nvSpPr>
          <p:cNvPr id="8" name="Slide Number Placeholder 8"/>
          <p:cNvSpPr>
            <a:spLocks noGrp="1"/>
          </p:cNvSpPr>
          <p:nvPr>
            <p:ph type="sldNum" sz="quarter" idx="12"/>
          </p:nvPr>
        </p:nvSpPr>
        <p:spPr bwMode="auto">
          <a:xfrm>
            <a:off x="379413" y="65309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A48EE55-C676-4799-96B3-77E240183752}" type="slidenum">
              <a:rPr lang="he-IL" sz="1100" smtClean="0">
                <a:solidFill>
                  <a:prstClr val="white">
                    <a:lumMod val="75000"/>
                  </a:prstClr>
                </a:solidFill>
              </a:rPr>
              <a:pPr fontAlgn="base">
                <a:spcBef>
                  <a:spcPct val="0"/>
                </a:spcBef>
                <a:spcAft>
                  <a:spcPct val="0"/>
                </a:spcAft>
                <a:defRPr/>
              </a:pPr>
              <a:t>52</a:t>
            </a:fld>
            <a:endParaRPr lang="he-IL" sz="1100" dirty="0" smtClean="0">
              <a:solidFill>
                <a:prstClr val="white">
                  <a:lumMod val="75000"/>
                </a:prstClr>
              </a:solidFill>
            </a:endParaRPr>
          </a:p>
        </p:txBody>
      </p:sp>
    </p:spTree>
    <p:extLst>
      <p:ext uri="{BB962C8B-B14F-4D97-AF65-F5344CB8AC3E}">
        <p14:creationId xmlns:p14="http://schemas.microsoft.com/office/powerpoint/2010/main" val="2537135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המשך סיכום: רבייה אל</a:t>
            </a:r>
            <a:r>
              <a:rPr lang="he-IL" sz="1800" b="1" dirty="0" smtClean="0">
                <a:solidFill>
                  <a:srgbClr val="FF6600"/>
                </a:solidFill>
                <a:latin typeface="Arial"/>
                <a:ea typeface="+mn-ea"/>
                <a:cs typeface="Arial"/>
              </a:rPr>
              <a:t>־</a:t>
            </a:r>
            <a:r>
              <a:rPr lang="he-IL" sz="1800" b="1" dirty="0" smtClean="0">
                <a:solidFill>
                  <a:srgbClr val="FF6600"/>
                </a:solidFill>
                <a:ea typeface="+mn-ea"/>
              </a:rPr>
              <a:t>זוויגית</a:t>
            </a:r>
            <a:endParaRPr lang="he-IL" sz="1800" dirty="0" smtClean="0"/>
          </a:p>
        </p:txBody>
      </p:sp>
      <p:sp>
        <p:nvSpPr>
          <p:cNvPr id="20" name="Rectangle 13"/>
          <p:cNvSpPr/>
          <p:nvPr/>
        </p:nvSpPr>
        <p:spPr>
          <a:xfrm>
            <a:off x="323528" y="692696"/>
            <a:ext cx="8145785" cy="482453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0">
              <a:lnSpc>
                <a:spcPct val="150000"/>
              </a:lnSpc>
              <a:buBlip>
                <a:blip r:embed="rId3"/>
              </a:buBlip>
              <a:defRPr/>
            </a:pPr>
            <a:r>
              <a:rPr lang="he-IL" dirty="0" smtClean="0">
                <a:solidFill>
                  <a:srgbClr val="000000"/>
                </a:solidFill>
              </a:rPr>
              <a:t> </a:t>
            </a:r>
            <a:r>
              <a:rPr lang="he-IL" dirty="0" smtClean="0">
                <a:solidFill>
                  <a:schemeClr val="tx1"/>
                </a:solidFill>
              </a:rPr>
              <a:t>בעלת יתרון להישרדות </a:t>
            </a:r>
            <a:r>
              <a:rPr lang="he-IL" dirty="0">
                <a:solidFill>
                  <a:schemeClr val="tx1"/>
                </a:solidFill>
              </a:rPr>
              <a:t>בסביבה שהתנאים בה קבועים. </a:t>
            </a:r>
            <a:r>
              <a:rPr lang="he-IL" dirty="0" smtClean="0">
                <a:solidFill>
                  <a:schemeClr val="tx1"/>
                </a:solidFill>
              </a:rPr>
              <a:t>הורה </a:t>
            </a:r>
            <a:r>
              <a:rPr lang="he-IL" dirty="0">
                <a:solidFill>
                  <a:schemeClr val="tx1"/>
                </a:solidFill>
              </a:rPr>
              <a:t>ששרד בהצלחה ואף העמיד </a:t>
            </a:r>
            <a:endParaRPr lang="he-IL" dirty="0" smtClean="0">
              <a:solidFill>
                <a:schemeClr val="tx1"/>
              </a:solidFill>
            </a:endParaRPr>
          </a:p>
          <a:p>
            <a:pPr lvl="0">
              <a:lnSpc>
                <a:spcPct val="150000"/>
              </a:lnSpc>
              <a:defRPr/>
            </a:pPr>
            <a:r>
              <a:rPr lang="he-IL" dirty="0" smtClean="0">
                <a:solidFill>
                  <a:schemeClr val="tx1"/>
                </a:solidFill>
              </a:rPr>
              <a:t>  צאצאים מותאם </a:t>
            </a:r>
            <a:r>
              <a:rPr lang="he-IL" dirty="0">
                <a:solidFill>
                  <a:schemeClr val="tx1"/>
                </a:solidFill>
              </a:rPr>
              <a:t>לתנאי הסביבה, ולפיכך גם צאצאיו, הזהים לו, יהיו מותאמים לתנאי </a:t>
            </a:r>
            <a:endParaRPr lang="he-IL" dirty="0" smtClean="0">
              <a:solidFill>
                <a:schemeClr val="tx1"/>
              </a:solidFill>
            </a:endParaRPr>
          </a:p>
          <a:p>
            <a:pPr lvl="0">
              <a:lnSpc>
                <a:spcPct val="150000"/>
              </a:lnSpc>
              <a:defRPr/>
            </a:pPr>
            <a:r>
              <a:rPr lang="he-IL" dirty="0" smtClean="0">
                <a:solidFill>
                  <a:schemeClr val="tx1"/>
                </a:solidFill>
              </a:rPr>
              <a:t>   הסביבה</a:t>
            </a:r>
            <a:r>
              <a:rPr lang="he-IL" dirty="0">
                <a:solidFill>
                  <a:schemeClr val="tx1"/>
                </a:solidFill>
              </a:rPr>
              <a:t>.</a:t>
            </a:r>
          </a:p>
          <a:p>
            <a:pPr lvl="0">
              <a:lnSpc>
                <a:spcPct val="150000"/>
              </a:lnSpc>
              <a:buBlip>
                <a:blip r:embed="rId3"/>
              </a:buBlip>
              <a:defRPr/>
            </a:pPr>
            <a:r>
              <a:rPr lang="he-IL" dirty="0">
                <a:solidFill>
                  <a:schemeClr val="tx1"/>
                </a:solidFill>
              </a:rPr>
              <a:t> בסביבה שהתנאים בה משתנים עלולה להיווצר סכנה לקיום המין, משום שלא יהיו פרטים </a:t>
            </a:r>
            <a:endParaRPr lang="he-IL" dirty="0" smtClean="0">
              <a:solidFill>
                <a:schemeClr val="tx1"/>
              </a:solidFill>
            </a:endParaRPr>
          </a:p>
          <a:p>
            <a:pPr lvl="0">
              <a:lnSpc>
                <a:spcPct val="150000"/>
              </a:lnSpc>
              <a:defRPr/>
            </a:pPr>
            <a:r>
              <a:rPr lang="he-IL" dirty="0" smtClean="0">
                <a:solidFill>
                  <a:schemeClr val="tx1"/>
                </a:solidFill>
              </a:rPr>
              <a:t>  המותאמים </a:t>
            </a:r>
            <a:r>
              <a:rPr lang="he-IL" dirty="0">
                <a:solidFill>
                  <a:schemeClr val="tx1"/>
                </a:solidFill>
              </a:rPr>
              <a:t>לתנאים החדשים ולכן </a:t>
            </a:r>
            <a:r>
              <a:rPr lang="he-IL" dirty="0" smtClean="0">
                <a:solidFill>
                  <a:schemeClr val="tx1"/>
                </a:solidFill>
              </a:rPr>
              <a:t>תיכחד כל האוכלוסייה.</a:t>
            </a:r>
            <a:endParaRPr lang="he-IL" dirty="0">
              <a:solidFill>
                <a:schemeClr val="tx1"/>
              </a:solidFill>
            </a:endParaRPr>
          </a:p>
          <a:p>
            <a:pPr lvl="0">
              <a:lnSpc>
                <a:spcPct val="150000"/>
              </a:lnSpc>
              <a:buBlip>
                <a:blip r:embed="rId3"/>
              </a:buBlip>
              <a:defRPr/>
            </a:pPr>
            <a:r>
              <a:rPr lang="he-IL" dirty="0">
                <a:solidFill>
                  <a:schemeClr val="tx1"/>
                </a:solidFill>
              </a:rPr>
              <a:t> מאפיינת יצורים </a:t>
            </a:r>
            <a:r>
              <a:rPr lang="he-IL" dirty="0" smtClean="0">
                <a:solidFill>
                  <a:schemeClr val="tx1"/>
                </a:solidFill>
              </a:rPr>
              <a:t>חד</a:t>
            </a:r>
            <a:r>
              <a:rPr lang="he-IL" dirty="0" smtClean="0">
                <a:solidFill>
                  <a:schemeClr val="tx1"/>
                </a:solidFill>
                <a:latin typeface="Arial"/>
                <a:cs typeface="Arial"/>
              </a:rPr>
              <a:t>־</a:t>
            </a:r>
            <a:r>
              <a:rPr lang="he-IL" dirty="0" smtClean="0">
                <a:solidFill>
                  <a:schemeClr val="tx1"/>
                </a:solidFill>
              </a:rPr>
              <a:t>תאיים </a:t>
            </a:r>
            <a:r>
              <a:rPr lang="he-IL" dirty="0">
                <a:solidFill>
                  <a:schemeClr val="tx1"/>
                </a:solidFill>
              </a:rPr>
              <a:t>פטריות, צמחים שונים ומינים מעטים של בעלי חיים.</a:t>
            </a:r>
          </a:p>
          <a:p>
            <a:pPr lvl="0">
              <a:lnSpc>
                <a:spcPct val="150000"/>
              </a:lnSpc>
              <a:buBlip>
                <a:blip r:embed="rId3"/>
              </a:buBlip>
              <a:defRPr/>
            </a:pPr>
            <a:endParaRPr lang="he-IL" dirty="0">
              <a:solidFill>
                <a:schemeClr val="tx1"/>
              </a:solidFill>
            </a:endParaRPr>
          </a:p>
          <a:p>
            <a:pPr lvl="0">
              <a:lnSpc>
                <a:spcPct val="150000"/>
              </a:lnSpc>
              <a:buBlip>
                <a:blip r:embed="rId3"/>
              </a:buBlip>
              <a:defRPr/>
            </a:pPr>
            <a:r>
              <a:rPr lang="he-IL" dirty="0">
                <a:solidFill>
                  <a:schemeClr val="tx1"/>
                </a:solidFill>
              </a:rPr>
              <a:t> דוגמאות לדרכי רבייה </a:t>
            </a:r>
            <a:r>
              <a:rPr lang="he-IL" dirty="0" smtClean="0">
                <a:solidFill>
                  <a:schemeClr val="tx1"/>
                </a:solidFill>
              </a:rPr>
              <a:t>אל</a:t>
            </a:r>
            <a:r>
              <a:rPr lang="he-IL" dirty="0" smtClean="0">
                <a:solidFill>
                  <a:schemeClr val="tx1"/>
                </a:solidFill>
                <a:latin typeface="Arial"/>
                <a:cs typeface="Arial"/>
              </a:rPr>
              <a:t>־</a:t>
            </a:r>
            <a:r>
              <a:rPr lang="he-IL" dirty="0" smtClean="0">
                <a:solidFill>
                  <a:schemeClr val="tx1"/>
                </a:solidFill>
              </a:rPr>
              <a:t>זוויגית</a:t>
            </a:r>
            <a:r>
              <a:rPr lang="he-IL" dirty="0">
                <a:solidFill>
                  <a:schemeClr val="tx1"/>
                </a:solidFill>
              </a:rPr>
              <a:t>:</a:t>
            </a:r>
          </a:p>
          <a:p>
            <a:pPr lvl="0">
              <a:lnSpc>
                <a:spcPct val="150000"/>
              </a:lnSpc>
              <a:buBlip>
                <a:blip r:embed="rId3"/>
              </a:buBlip>
              <a:defRPr/>
            </a:pPr>
            <a:r>
              <a:rPr lang="he-IL" dirty="0">
                <a:solidFill>
                  <a:schemeClr val="tx1"/>
                </a:solidFill>
              </a:rPr>
              <a:t> שלוחות, ייחורים, ריבוי בצלים ופקעות, ניצני ריבוי, הנצה, רביית בתולים.</a:t>
            </a:r>
          </a:p>
          <a:p>
            <a:pPr lvl="0">
              <a:lnSpc>
                <a:spcPct val="150000"/>
              </a:lnSpc>
              <a:buBlip>
                <a:blip r:embed="rId3"/>
              </a:buBlip>
              <a:defRPr/>
            </a:pPr>
            <a:r>
              <a:rPr lang="he-IL" dirty="0">
                <a:solidFill>
                  <a:schemeClr val="tx1"/>
                </a:solidFill>
              </a:rPr>
              <a:t> </a:t>
            </a:r>
            <a:r>
              <a:rPr lang="he-IL" dirty="0" smtClean="0">
                <a:solidFill>
                  <a:schemeClr val="tx1"/>
                </a:solidFill>
              </a:rPr>
              <a:t>בחקלאות האדם </a:t>
            </a:r>
            <a:r>
              <a:rPr lang="he-IL" dirty="0">
                <a:solidFill>
                  <a:schemeClr val="tx1"/>
                </a:solidFill>
              </a:rPr>
              <a:t>מנצל את דרכי הרבייה </a:t>
            </a:r>
            <a:r>
              <a:rPr lang="he-IL" dirty="0" smtClean="0">
                <a:solidFill>
                  <a:schemeClr val="tx1"/>
                </a:solidFill>
              </a:rPr>
              <a:t>האל</a:t>
            </a:r>
            <a:r>
              <a:rPr lang="he-IL" dirty="0" smtClean="0">
                <a:solidFill>
                  <a:schemeClr val="tx1"/>
                </a:solidFill>
                <a:latin typeface="Arial"/>
                <a:cs typeface="Arial"/>
              </a:rPr>
              <a:t>־</a:t>
            </a:r>
            <a:r>
              <a:rPr lang="he-IL" dirty="0" smtClean="0">
                <a:solidFill>
                  <a:schemeClr val="tx1"/>
                </a:solidFill>
              </a:rPr>
              <a:t>מינית כדי </a:t>
            </a:r>
            <a:r>
              <a:rPr lang="he-IL" dirty="0">
                <a:solidFill>
                  <a:schemeClr val="tx1"/>
                </a:solidFill>
              </a:rPr>
              <a:t>לשמר תכונות </a:t>
            </a:r>
            <a:r>
              <a:rPr lang="he-IL" dirty="0">
                <a:solidFill>
                  <a:prstClr val="black"/>
                </a:solidFill>
              </a:rPr>
              <a:t>רצויות בצאצאים.</a:t>
            </a:r>
          </a:p>
          <a:p>
            <a:pPr lvl="0">
              <a:lnSpc>
                <a:spcPct val="150000"/>
              </a:lnSpc>
              <a:buBlip>
                <a:blip r:embed="rId3"/>
              </a:buBlip>
              <a:defRPr/>
            </a:pPr>
            <a:endParaRPr lang="he-IL" dirty="0">
              <a:solidFill>
                <a:prstClr val="black"/>
              </a:solidFill>
            </a:endParaRPr>
          </a:p>
          <a:p>
            <a:pPr lvl="0">
              <a:lnSpc>
                <a:spcPct val="150000"/>
              </a:lnSpc>
              <a:buBlip>
                <a:blip r:embed="rId3"/>
              </a:buBlip>
              <a:defRPr/>
            </a:pPr>
            <a:endParaRPr lang="he-IL" dirty="0">
              <a:solidFill>
                <a:prstClr val="black"/>
              </a:solidFill>
            </a:endParaRPr>
          </a:p>
        </p:txBody>
      </p:sp>
      <p:sp>
        <p:nvSpPr>
          <p:cNvPr id="8" name="Slide Number Placeholder 8"/>
          <p:cNvSpPr>
            <a:spLocks noGrp="1"/>
          </p:cNvSpPr>
          <p:nvPr>
            <p:ph type="sldNum" sz="quarter" idx="12"/>
          </p:nvPr>
        </p:nvSpPr>
        <p:spPr bwMode="auto">
          <a:xfrm>
            <a:off x="379413" y="65309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A48EE55-C676-4799-96B3-77E240183752}" type="slidenum">
              <a:rPr lang="he-IL" sz="1100" smtClean="0">
                <a:solidFill>
                  <a:prstClr val="white">
                    <a:lumMod val="75000"/>
                  </a:prstClr>
                </a:solidFill>
              </a:rPr>
              <a:pPr fontAlgn="base">
                <a:spcBef>
                  <a:spcPct val="0"/>
                </a:spcBef>
                <a:spcAft>
                  <a:spcPct val="0"/>
                </a:spcAft>
                <a:defRPr/>
              </a:pPr>
              <a:t>53</a:t>
            </a:fld>
            <a:endParaRPr lang="he-IL" sz="1100" dirty="0" smtClean="0">
              <a:solidFill>
                <a:prstClr val="white">
                  <a:lumMod val="75000"/>
                </a:prstClr>
              </a:solidFill>
            </a:endParaRPr>
          </a:p>
        </p:txBody>
      </p:sp>
    </p:spTree>
    <p:extLst>
      <p:ext uri="{BB962C8B-B14F-4D97-AF65-F5344CB8AC3E}">
        <p14:creationId xmlns:p14="http://schemas.microsoft.com/office/powerpoint/2010/main" val="4128980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רבייה זוויגית</a:t>
            </a:r>
            <a:endParaRPr lang="he-IL" sz="1800" dirty="0" smtClean="0"/>
          </a:p>
        </p:txBody>
      </p:sp>
      <p:sp>
        <p:nvSpPr>
          <p:cNvPr id="20" name="Rectangle 13"/>
          <p:cNvSpPr/>
          <p:nvPr/>
        </p:nvSpPr>
        <p:spPr>
          <a:xfrm>
            <a:off x="323528" y="476672"/>
            <a:ext cx="8145785" cy="561662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dirty="0">
                <a:solidFill>
                  <a:srgbClr val="000000"/>
                </a:solidFill>
              </a:rPr>
              <a:t> </a:t>
            </a:r>
            <a:r>
              <a:rPr lang="he-IL" dirty="0" smtClean="0">
                <a:solidFill>
                  <a:srgbClr val="000000"/>
                </a:solidFill>
              </a:rPr>
              <a:t>מאפייני רבייה זוויגית:</a:t>
            </a:r>
          </a:p>
          <a:p>
            <a:pPr>
              <a:lnSpc>
                <a:spcPct val="150000"/>
              </a:lnSpc>
              <a:buFontTx/>
              <a:buBlip>
                <a:blip r:embed="rId3"/>
              </a:buBlip>
              <a:defRPr/>
            </a:pPr>
            <a:r>
              <a:rPr lang="he-IL" dirty="0">
                <a:solidFill>
                  <a:srgbClr val="000000"/>
                </a:solidFill>
              </a:rPr>
              <a:t> </a:t>
            </a:r>
            <a:r>
              <a:rPr lang="he-IL" dirty="0" smtClean="0">
                <a:solidFill>
                  <a:prstClr val="black"/>
                </a:solidFill>
              </a:rPr>
              <a:t>לכל </a:t>
            </a:r>
            <a:r>
              <a:rPr lang="he-IL" dirty="0">
                <a:solidFill>
                  <a:prstClr val="black"/>
                </a:solidFill>
              </a:rPr>
              <a:t>צאצא יש רק </a:t>
            </a:r>
            <a:r>
              <a:rPr lang="he-IL" u="sng" dirty="0" smtClean="0">
                <a:solidFill>
                  <a:prstClr val="black"/>
                </a:solidFill>
              </a:rPr>
              <a:t>שני הורים</a:t>
            </a:r>
            <a:r>
              <a:rPr lang="he-IL" dirty="0" smtClean="0">
                <a:solidFill>
                  <a:prstClr val="black"/>
                </a:solidFill>
              </a:rPr>
              <a:t>. הצאצאים אינם זהים לא להוריהם ולא לצאצאים האחרים. </a:t>
            </a:r>
          </a:p>
          <a:p>
            <a:pPr>
              <a:lnSpc>
                <a:spcPct val="150000"/>
              </a:lnSpc>
              <a:defRPr/>
            </a:pPr>
            <a:r>
              <a:rPr lang="he-IL" dirty="0" smtClean="0">
                <a:solidFill>
                  <a:prstClr val="black"/>
                </a:solidFill>
              </a:rPr>
              <a:t>  בצאצאים יש צירופים שונים של המטען הגנטי של ההורים. </a:t>
            </a:r>
          </a:p>
          <a:p>
            <a:pPr>
              <a:lnSpc>
                <a:spcPct val="150000"/>
              </a:lnSpc>
              <a:buFontTx/>
              <a:buBlip>
                <a:blip r:embed="rId3"/>
              </a:buBlip>
              <a:defRPr/>
            </a:pPr>
            <a:r>
              <a:rPr lang="he-IL" dirty="0" smtClean="0">
                <a:solidFill>
                  <a:prstClr val="black"/>
                </a:solidFill>
              </a:rPr>
              <a:t> הרבייה מבוססת על התלכדות תאי רבייה (תא ביצה ותא זרע) בתהליך הפרייה. תאי </a:t>
            </a:r>
          </a:p>
          <a:p>
            <a:pPr>
              <a:lnSpc>
                <a:spcPct val="150000"/>
              </a:lnSpc>
              <a:defRPr/>
            </a:pPr>
            <a:r>
              <a:rPr lang="he-IL" dirty="0" smtClean="0">
                <a:solidFill>
                  <a:prstClr val="black"/>
                </a:solidFill>
              </a:rPr>
              <a:t>  הרבייה נוצרים ב</a:t>
            </a:r>
            <a:r>
              <a:rPr lang="he-IL" dirty="0" smtClean="0">
                <a:solidFill>
                  <a:schemeClr val="tx1"/>
                </a:solidFill>
              </a:rPr>
              <a:t>תהליך מיוזה באברי המין של ההורים.</a:t>
            </a:r>
          </a:p>
          <a:p>
            <a:pPr>
              <a:lnSpc>
                <a:spcPct val="150000"/>
              </a:lnSpc>
              <a:buFontTx/>
              <a:buBlip>
                <a:blip r:embed="rId3"/>
              </a:buBlip>
              <a:defRPr/>
            </a:pPr>
            <a:r>
              <a:rPr lang="he-IL" dirty="0">
                <a:solidFill>
                  <a:schemeClr val="tx1"/>
                </a:solidFill>
              </a:rPr>
              <a:t> </a:t>
            </a:r>
            <a:r>
              <a:rPr lang="he-IL" dirty="0" smtClean="0">
                <a:solidFill>
                  <a:schemeClr val="tx1"/>
                </a:solidFill>
              </a:rPr>
              <a:t>התהליך העקרוני המתרחש במיוזה הוא היפרדות הכרומוזומים ההומולוגים, ולכן תאי </a:t>
            </a:r>
          </a:p>
          <a:p>
            <a:pPr>
              <a:lnSpc>
                <a:spcPct val="150000"/>
              </a:lnSpc>
              <a:defRPr/>
            </a:pPr>
            <a:r>
              <a:rPr lang="he-IL" dirty="0" smtClean="0">
                <a:solidFill>
                  <a:schemeClr val="tx1"/>
                </a:solidFill>
              </a:rPr>
              <a:t>  הרבייה הם הפלואידים, כלומר בלי מערכת אחת של כרומוזומים, אחד מכל זוג הומולוגים, </a:t>
            </a:r>
          </a:p>
          <a:p>
            <a:pPr>
              <a:lnSpc>
                <a:spcPct val="150000"/>
              </a:lnSpc>
              <a:defRPr/>
            </a:pPr>
            <a:r>
              <a:rPr lang="he-IL" dirty="0" smtClean="0">
                <a:solidFill>
                  <a:schemeClr val="tx1"/>
                </a:solidFill>
              </a:rPr>
              <a:t>  ואילו שאר תאי הגוף של היצור הם דיפלואידים.</a:t>
            </a:r>
          </a:p>
          <a:p>
            <a:pPr>
              <a:lnSpc>
                <a:spcPct val="150000"/>
              </a:lnSpc>
              <a:buFontTx/>
              <a:buBlip>
                <a:blip r:embed="rId3"/>
              </a:buBlip>
              <a:defRPr/>
            </a:pPr>
            <a:r>
              <a:rPr lang="he-IL" dirty="0" smtClean="0">
                <a:solidFill>
                  <a:schemeClr val="tx1"/>
                </a:solidFill>
              </a:rPr>
              <a:t> אוכלוסיות המתרבות ברבייה זוויגית מתאפיינות בשונות גנטית.</a:t>
            </a:r>
          </a:p>
          <a:p>
            <a:pPr>
              <a:lnSpc>
                <a:spcPct val="150000"/>
              </a:lnSpc>
              <a:buFontTx/>
              <a:buBlip>
                <a:blip r:embed="rId3"/>
              </a:buBlip>
              <a:defRPr/>
            </a:pPr>
            <a:r>
              <a:rPr lang="he-IL" dirty="0">
                <a:solidFill>
                  <a:schemeClr val="tx1"/>
                </a:solidFill>
              </a:rPr>
              <a:t> </a:t>
            </a:r>
            <a:r>
              <a:rPr lang="he-IL" u="sng" dirty="0" smtClean="0">
                <a:solidFill>
                  <a:schemeClr val="tx1"/>
                </a:solidFill>
              </a:rPr>
              <a:t>המקורות העיקריים של השונות הם</a:t>
            </a:r>
            <a:r>
              <a:rPr lang="he-IL" dirty="0" smtClean="0">
                <a:solidFill>
                  <a:schemeClr val="tx1"/>
                </a:solidFill>
              </a:rPr>
              <a:t>: </a:t>
            </a:r>
          </a:p>
          <a:p>
            <a:pPr>
              <a:lnSpc>
                <a:spcPct val="150000"/>
              </a:lnSpc>
              <a:buFontTx/>
              <a:buBlip>
                <a:blip r:embed="rId3"/>
              </a:buBlip>
              <a:defRPr/>
            </a:pPr>
            <a:r>
              <a:rPr lang="he-IL" dirty="0" smtClean="0">
                <a:solidFill>
                  <a:schemeClr val="tx1"/>
                </a:solidFill>
              </a:rPr>
              <a:t> שונות בין תאי המין עקב תהליכי שחלוף, ההיפרדות הבלתי תלויה של הכרומוזומים </a:t>
            </a:r>
          </a:p>
          <a:p>
            <a:pPr>
              <a:lnSpc>
                <a:spcPct val="150000"/>
              </a:lnSpc>
              <a:defRPr/>
            </a:pPr>
            <a:r>
              <a:rPr lang="he-IL" dirty="0" smtClean="0">
                <a:solidFill>
                  <a:schemeClr val="tx1"/>
                </a:solidFill>
              </a:rPr>
              <a:t>  ומוטציות.</a:t>
            </a:r>
          </a:p>
          <a:p>
            <a:pPr>
              <a:lnSpc>
                <a:spcPct val="150000"/>
              </a:lnSpc>
              <a:buFontTx/>
              <a:buBlip>
                <a:blip r:embed="rId3"/>
              </a:buBlip>
              <a:defRPr/>
            </a:pPr>
            <a:r>
              <a:rPr lang="he-IL" dirty="0">
                <a:solidFill>
                  <a:schemeClr val="tx1"/>
                </a:solidFill>
              </a:rPr>
              <a:t> </a:t>
            </a:r>
            <a:r>
              <a:rPr lang="he-IL" dirty="0" smtClean="0">
                <a:solidFill>
                  <a:schemeClr val="tx1"/>
                </a:solidFill>
              </a:rPr>
              <a:t>המפגש האקראי בין תאי הרבייה. </a:t>
            </a:r>
          </a:p>
        </p:txBody>
      </p:sp>
      <p:sp>
        <p:nvSpPr>
          <p:cNvPr id="8" name="Slide Number Placeholder 8"/>
          <p:cNvSpPr>
            <a:spLocks noGrp="1"/>
          </p:cNvSpPr>
          <p:nvPr>
            <p:ph type="sldNum" sz="quarter" idx="12"/>
          </p:nvPr>
        </p:nvSpPr>
        <p:spPr bwMode="auto">
          <a:xfrm>
            <a:off x="379413" y="65309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A48EE55-C676-4799-96B3-77E240183752}" type="slidenum">
              <a:rPr lang="he-IL" sz="1100" smtClean="0">
                <a:solidFill>
                  <a:prstClr val="white">
                    <a:lumMod val="75000"/>
                  </a:prstClr>
                </a:solidFill>
              </a:rPr>
              <a:pPr fontAlgn="base">
                <a:spcBef>
                  <a:spcPct val="0"/>
                </a:spcBef>
                <a:spcAft>
                  <a:spcPct val="0"/>
                </a:spcAft>
                <a:defRPr/>
              </a:pPr>
              <a:t>54</a:t>
            </a:fld>
            <a:endParaRPr lang="he-IL" sz="1100" dirty="0" smtClean="0">
              <a:solidFill>
                <a:prstClr val="white">
                  <a:lumMod val="75000"/>
                </a:prstClr>
              </a:solidFill>
            </a:endParaRPr>
          </a:p>
        </p:txBody>
      </p:sp>
    </p:spTree>
    <p:extLst>
      <p:ext uri="{BB962C8B-B14F-4D97-AF65-F5344CB8AC3E}">
        <p14:creationId xmlns:p14="http://schemas.microsoft.com/office/powerpoint/2010/main" val="2312329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המשך סיכום: רבייה זוויגית ומונחים מהסילבוס</a:t>
            </a:r>
            <a:endParaRPr lang="he-IL" sz="1800" dirty="0" smtClean="0"/>
          </a:p>
        </p:txBody>
      </p:sp>
      <p:sp>
        <p:nvSpPr>
          <p:cNvPr id="20" name="Rectangle 13"/>
          <p:cNvSpPr/>
          <p:nvPr/>
        </p:nvSpPr>
        <p:spPr>
          <a:xfrm>
            <a:off x="323528" y="620688"/>
            <a:ext cx="8145785" cy="230425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dirty="0">
                <a:solidFill>
                  <a:srgbClr val="000000"/>
                </a:solidFill>
              </a:rPr>
              <a:t> </a:t>
            </a:r>
            <a:r>
              <a:rPr lang="he-IL" dirty="0" smtClean="0">
                <a:solidFill>
                  <a:schemeClr val="tx1"/>
                </a:solidFill>
              </a:rPr>
              <a:t>בעלת יתרון להישרדות </a:t>
            </a:r>
            <a:r>
              <a:rPr lang="he-IL" dirty="0">
                <a:solidFill>
                  <a:schemeClr val="tx1"/>
                </a:solidFill>
              </a:rPr>
              <a:t>בסביבה שהתנאים בה אינם קבועים. יש סיכוי גדול </a:t>
            </a:r>
            <a:r>
              <a:rPr lang="he-IL" dirty="0" smtClean="0">
                <a:solidFill>
                  <a:schemeClr val="tx1"/>
                </a:solidFill>
              </a:rPr>
              <a:t>שיימצאו </a:t>
            </a:r>
          </a:p>
          <a:p>
            <a:pPr>
              <a:lnSpc>
                <a:spcPct val="150000"/>
              </a:lnSpc>
              <a:defRPr/>
            </a:pPr>
            <a:r>
              <a:rPr lang="he-IL" dirty="0" smtClean="0">
                <a:solidFill>
                  <a:schemeClr val="tx1"/>
                </a:solidFill>
              </a:rPr>
              <a:t>  באוכלוסייה </a:t>
            </a:r>
            <a:r>
              <a:rPr lang="he-IL" dirty="0">
                <a:solidFill>
                  <a:schemeClr val="tx1"/>
                </a:solidFill>
              </a:rPr>
              <a:t>פרטים המותאמים לתנאים החדשים, והם ישרדו ויתרבו. כלומר השונוּת </a:t>
            </a:r>
            <a:endParaRPr lang="he-IL" dirty="0" smtClean="0">
              <a:solidFill>
                <a:schemeClr val="tx1"/>
              </a:solidFill>
            </a:endParaRPr>
          </a:p>
          <a:p>
            <a:pPr>
              <a:lnSpc>
                <a:spcPct val="150000"/>
              </a:lnSpc>
              <a:defRPr/>
            </a:pPr>
            <a:r>
              <a:rPr lang="he-IL" dirty="0" smtClean="0">
                <a:solidFill>
                  <a:schemeClr val="tx1"/>
                </a:solidFill>
              </a:rPr>
              <a:t>  הגנטית </a:t>
            </a:r>
            <a:r>
              <a:rPr lang="he-IL" dirty="0">
                <a:solidFill>
                  <a:schemeClr val="tx1"/>
                </a:solidFill>
              </a:rPr>
              <a:t>היא זו המאפשרת את </a:t>
            </a:r>
            <a:r>
              <a:rPr lang="he-IL" dirty="0" smtClean="0">
                <a:solidFill>
                  <a:schemeClr val="tx1"/>
                </a:solidFill>
              </a:rPr>
              <a:t>הברֵרה </a:t>
            </a:r>
            <a:r>
              <a:rPr lang="he-IL" dirty="0">
                <a:solidFill>
                  <a:schemeClr val="tx1"/>
                </a:solidFill>
              </a:rPr>
              <a:t>הטבעית. </a:t>
            </a:r>
          </a:p>
          <a:p>
            <a:pPr>
              <a:lnSpc>
                <a:spcPct val="150000"/>
              </a:lnSpc>
              <a:buFontTx/>
              <a:buBlip>
                <a:blip r:embed="rId3"/>
              </a:buBlip>
              <a:defRPr/>
            </a:pPr>
            <a:r>
              <a:rPr lang="he-IL" dirty="0">
                <a:solidFill>
                  <a:schemeClr val="tx1"/>
                </a:solidFill>
              </a:rPr>
              <a:t> אופיינית </a:t>
            </a:r>
            <a:r>
              <a:rPr lang="he-IL" dirty="0" smtClean="0">
                <a:solidFill>
                  <a:schemeClr val="tx1"/>
                </a:solidFill>
              </a:rPr>
              <a:t>לרוב </a:t>
            </a:r>
            <a:r>
              <a:rPr lang="he-IL" dirty="0">
                <a:solidFill>
                  <a:schemeClr val="tx1"/>
                </a:solidFill>
              </a:rPr>
              <a:t>מיני האורגניזמים </a:t>
            </a:r>
            <a:r>
              <a:rPr lang="he-IL" dirty="0" smtClean="0">
                <a:solidFill>
                  <a:schemeClr val="tx1"/>
                </a:solidFill>
              </a:rPr>
              <a:t>הרב</a:t>
            </a:r>
            <a:r>
              <a:rPr lang="he-IL" dirty="0" smtClean="0">
                <a:solidFill>
                  <a:schemeClr val="tx1"/>
                </a:solidFill>
                <a:latin typeface="Arial"/>
                <a:cs typeface="Arial"/>
              </a:rPr>
              <a:t>־</a:t>
            </a:r>
            <a:r>
              <a:rPr lang="he-IL" dirty="0" smtClean="0">
                <a:solidFill>
                  <a:schemeClr val="tx1"/>
                </a:solidFill>
              </a:rPr>
              <a:t>תאיים </a:t>
            </a:r>
            <a:r>
              <a:rPr lang="he-IL" dirty="0">
                <a:solidFill>
                  <a:schemeClr val="tx1"/>
                </a:solidFill>
              </a:rPr>
              <a:t>ובהם צמחים, ורוב </a:t>
            </a:r>
            <a:r>
              <a:rPr lang="he-IL" dirty="0" smtClean="0">
                <a:solidFill>
                  <a:schemeClr val="tx1"/>
                </a:solidFill>
              </a:rPr>
              <a:t>בעלי החיים </a:t>
            </a:r>
            <a:r>
              <a:rPr lang="he-IL" dirty="0">
                <a:solidFill>
                  <a:schemeClr val="tx1"/>
                </a:solidFill>
              </a:rPr>
              <a:t>ובהם גם </a:t>
            </a:r>
            <a:endParaRPr lang="he-IL" dirty="0" smtClean="0">
              <a:solidFill>
                <a:schemeClr val="tx1"/>
              </a:solidFill>
            </a:endParaRPr>
          </a:p>
          <a:p>
            <a:pPr>
              <a:lnSpc>
                <a:spcPct val="150000"/>
              </a:lnSpc>
              <a:defRPr/>
            </a:pPr>
            <a:r>
              <a:rPr lang="he-IL" dirty="0" smtClean="0">
                <a:solidFill>
                  <a:schemeClr val="tx1"/>
                </a:solidFill>
              </a:rPr>
              <a:t>   האדם</a:t>
            </a:r>
            <a:r>
              <a:rPr lang="he-IL" dirty="0">
                <a:solidFill>
                  <a:schemeClr val="tx1"/>
                </a:solidFill>
              </a:rPr>
              <a:t>.</a:t>
            </a:r>
          </a:p>
          <a:p>
            <a:pPr>
              <a:lnSpc>
                <a:spcPct val="150000"/>
              </a:lnSpc>
              <a:buFontTx/>
              <a:buBlip>
                <a:blip r:embed="rId3"/>
              </a:buBlip>
              <a:defRPr/>
            </a:pPr>
            <a:endParaRPr lang="he-IL" dirty="0">
              <a:solidFill>
                <a:schemeClr val="tx1"/>
              </a:solidFill>
            </a:endParaRPr>
          </a:p>
          <a:p>
            <a:pPr>
              <a:lnSpc>
                <a:spcPct val="150000"/>
              </a:lnSpc>
              <a:defRPr/>
            </a:pPr>
            <a:endParaRPr lang="he-IL" dirty="0">
              <a:solidFill>
                <a:prstClr val="black"/>
              </a:solidFill>
              <a:latin typeface="Arial" pitchFamily="34" charset="0"/>
              <a:cs typeface="Arial" pitchFamily="34" charset="0"/>
            </a:endParaRPr>
          </a:p>
        </p:txBody>
      </p:sp>
      <p:sp>
        <p:nvSpPr>
          <p:cNvPr id="8" name="Slide Number Placeholder 8"/>
          <p:cNvSpPr>
            <a:spLocks noGrp="1"/>
          </p:cNvSpPr>
          <p:nvPr>
            <p:ph type="sldNum" sz="quarter" idx="12"/>
          </p:nvPr>
        </p:nvSpPr>
        <p:spPr bwMode="auto">
          <a:xfrm>
            <a:off x="379413" y="65309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A48EE55-C676-4799-96B3-77E240183752}" type="slidenum">
              <a:rPr lang="he-IL" sz="1100" smtClean="0">
                <a:solidFill>
                  <a:prstClr val="white">
                    <a:lumMod val="75000"/>
                  </a:prstClr>
                </a:solidFill>
              </a:rPr>
              <a:pPr fontAlgn="base">
                <a:spcBef>
                  <a:spcPct val="0"/>
                </a:spcBef>
                <a:spcAft>
                  <a:spcPct val="0"/>
                </a:spcAft>
                <a:defRPr/>
              </a:pPr>
              <a:t>55</a:t>
            </a:fld>
            <a:endParaRPr lang="he-IL" sz="1100" dirty="0" smtClean="0">
              <a:solidFill>
                <a:prstClr val="white">
                  <a:lumMod val="75000"/>
                </a:prstClr>
              </a:solidFill>
            </a:endParaRPr>
          </a:p>
        </p:txBody>
      </p:sp>
      <p:sp>
        <p:nvSpPr>
          <p:cNvPr id="7" name="Rectangle 15"/>
          <p:cNvSpPr>
            <a:spLocks noChangeArrowheads="1"/>
          </p:cNvSpPr>
          <p:nvPr/>
        </p:nvSpPr>
        <p:spPr bwMode="auto">
          <a:xfrm>
            <a:off x="538966" y="3429000"/>
            <a:ext cx="7936395" cy="1200329"/>
          </a:xfrm>
          <a:prstGeom prst="rect">
            <a:avLst/>
          </a:prstGeom>
          <a:noFill/>
          <a:ln>
            <a:noFill/>
          </a:ln>
          <a:extLst/>
        </p:spPr>
        <p:txBody>
          <a:bodyPr wrap="square">
            <a:spAutoFit/>
          </a:bodyPr>
          <a:lstStyle/>
          <a:p>
            <a:pPr fontAlgn="auto">
              <a:spcBef>
                <a:spcPts val="0"/>
              </a:spcBef>
              <a:spcAft>
                <a:spcPts val="0"/>
              </a:spcAft>
              <a:defRPr/>
            </a:pPr>
            <a:r>
              <a:rPr lang="he-IL" b="1" kern="0" dirty="0" smtClean="0">
                <a:solidFill>
                  <a:srgbClr val="1D4C72"/>
                </a:solidFill>
              </a:rPr>
              <a:t>מונחים מהסילבוס: </a:t>
            </a:r>
          </a:p>
          <a:p>
            <a:pPr fontAlgn="auto">
              <a:spcBef>
                <a:spcPts val="0"/>
              </a:spcBef>
              <a:spcAft>
                <a:spcPts val="0"/>
              </a:spcAft>
              <a:defRPr/>
            </a:pPr>
            <a:r>
              <a:rPr lang="he-IL" kern="0" dirty="0" smtClean="0">
                <a:solidFill>
                  <a:prstClr val="black"/>
                </a:solidFill>
              </a:rPr>
              <a:t>הנצה, זיגוטה, ייחורים, </a:t>
            </a:r>
            <a:r>
              <a:rPr lang="he-IL" kern="0" dirty="0" smtClean="0"/>
              <a:t>כרומוזומים, הומולוגים, מוטציה, ניצני ריבוי, פקעות ובצלים, רביית בתולים (פרתנוגנזה), שיבוט (יש לדעת עיקרון בלבד), שלוחות, תא ביצה, תא דיפלואידי,</a:t>
            </a:r>
          </a:p>
          <a:p>
            <a:pPr fontAlgn="auto">
              <a:spcBef>
                <a:spcPts val="0"/>
              </a:spcBef>
              <a:spcAft>
                <a:spcPts val="0"/>
              </a:spcAft>
              <a:defRPr/>
            </a:pPr>
            <a:r>
              <a:rPr lang="he-IL" kern="0" dirty="0" smtClean="0"/>
              <a:t>תא זרע.</a:t>
            </a:r>
            <a:endParaRPr lang="he-IL" kern="0" dirty="0"/>
          </a:p>
        </p:txBody>
      </p:sp>
    </p:spTree>
    <p:extLst>
      <p:ext uri="{BB962C8B-B14F-4D97-AF65-F5344CB8AC3E}">
        <p14:creationId xmlns:p14="http://schemas.microsoft.com/office/powerpoint/2010/main" val="18055899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2CBA55D-34CC-41A7-9463-F4AC6B16DA6D}" type="slidenum">
              <a:rPr lang="he-IL" smtClean="0"/>
              <a:pPr fontAlgn="base">
                <a:spcBef>
                  <a:spcPct val="0"/>
                </a:spcBef>
                <a:spcAft>
                  <a:spcPct val="0"/>
                </a:spcAft>
                <a:defRPr/>
              </a:pPr>
              <a:t>56</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10: ביולוגיה בחיוך</a:t>
            </a:r>
            <a:endParaRPr lang="he-IL" sz="1800" dirty="0" smtClean="0">
              <a:solidFill>
                <a:schemeClr val="accent6">
                  <a:lumMod val="50000"/>
                  <a:lumOff val="50000"/>
                </a:schemeClr>
              </a:solidFill>
            </a:endParaRPr>
          </a:p>
        </p:txBody>
      </p:sp>
      <p:sp>
        <p:nvSpPr>
          <p:cNvPr id="8807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119CC2B-F837-4232-9E23-F1A4F67C6D65}" type="slidenum">
              <a:rPr lang="he-IL" sz="1100">
                <a:solidFill>
                  <a:srgbClr val="BFBFBF"/>
                </a:solidFill>
              </a:rPr>
              <a:pPr algn="l" eaLnBrk="1" hangingPunct="1"/>
              <a:t>56</a:t>
            </a:fld>
            <a:endParaRPr lang="he-IL" sz="1100" dirty="0">
              <a:solidFill>
                <a:srgbClr val="BFBFBF"/>
              </a:solidFill>
            </a:endParaRPr>
          </a:p>
        </p:txBody>
      </p:sp>
      <p:sp>
        <p:nvSpPr>
          <p:cNvPr id="10" name="TextBox 9"/>
          <p:cNvSpPr txBox="1"/>
          <p:nvPr/>
        </p:nvSpPr>
        <p:spPr>
          <a:xfrm>
            <a:off x="1979613" y="479425"/>
            <a:ext cx="6638925" cy="147732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10:</a:t>
            </a:r>
          </a:p>
          <a:p>
            <a:pPr eaLnBrk="1" hangingPunct="1">
              <a:defRPr/>
            </a:pPr>
            <a:r>
              <a:rPr lang="he-IL" dirty="0" smtClean="0">
                <a:solidFill>
                  <a:schemeClr val="tx2"/>
                </a:solidFill>
              </a:rPr>
              <a:t>מלף הוא מלפפון חממה. כל המלפפונים בחממה זהים לחלוטין, ומלף החל להשתעמם. הוא החליט בחשאי להצמיח פרחים ולהתרבות ברבייה מינית.</a:t>
            </a:r>
          </a:p>
          <a:p>
            <a:pPr eaLnBrk="1" hangingPunct="1">
              <a:defRPr/>
            </a:pPr>
            <a:r>
              <a:rPr lang="he-IL" dirty="0" smtClean="0">
                <a:solidFill>
                  <a:schemeClr val="tx2"/>
                </a:solidFill>
              </a:rPr>
              <a:t>בהנחה שמלף יצליח לשכנע עוד מלפפון להצמיח פרחים, האם צאצאים אפשריים שלהם יהיו שונים משאר הצמחים </a:t>
            </a:r>
            <a:r>
              <a:rPr lang="he-IL" dirty="0" smtClean="0">
                <a:solidFill>
                  <a:srgbClr val="1F497D"/>
                </a:solidFill>
              </a:rPr>
              <a:t>בחממה?</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1F81F36-0378-451C-AFA1-BD48C6D7CB6D}" type="slidenum">
              <a:rPr lang="he-IL" smtClean="0"/>
              <a:pPr fontAlgn="base">
                <a:spcBef>
                  <a:spcPct val="0"/>
                </a:spcBef>
                <a:spcAft>
                  <a:spcPct val="0"/>
                </a:spcAft>
                <a:defRPr/>
              </a:pPr>
              <a:t>57</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89094"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2FEF30E-1C6D-4C41-934B-A51E39561DA0}" type="slidenum">
              <a:rPr lang="he-IL" sz="1100">
                <a:solidFill>
                  <a:srgbClr val="BFBFBF"/>
                </a:solidFill>
              </a:rPr>
              <a:pPr algn="l" eaLnBrk="1" hangingPunct="1"/>
              <a:t>57</a:t>
            </a:fld>
            <a:endParaRPr lang="he-IL" sz="1100" dirty="0">
              <a:solidFill>
                <a:srgbClr val="BFBFBF"/>
              </a:solidFill>
            </a:endParaRPr>
          </a:p>
        </p:txBody>
      </p:sp>
      <p:sp>
        <p:nvSpPr>
          <p:cNvPr id="16" name="Rectangle 12"/>
          <p:cNvSpPr/>
          <p:nvPr/>
        </p:nvSpPr>
        <p:spPr>
          <a:xfrm>
            <a:off x="361950" y="3716338"/>
            <a:ext cx="8386763" cy="208892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smtClean="0">
                <a:solidFill>
                  <a:schemeClr val="tx1"/>
                </a:solidFill>
              </a:rPr>
              <a:t>רבייה </a:t>
            </a:r>
            <a:r>
              <a:rPr lang="he-IL" dirty="0">
                <a:solidFill>
                  <a:schemeClr val="tx1"/>
                </a:solidFill>
              </a:rPr>
              <a:t>בין פרטים זהים </a:t>
            </a:r>
            <a:r>
              <a:rPr lang="he-IL" dirty="0" smtClean="0">
                <a:solidFill>
                  <a:schemeClr val="tx1"/>
                </a:solidFill>
              </a:rPr>
              <a:t>תביא </a:t>
            </a:r>
            <a:r>
              <a:rPr lang="he-IL" dirty="0">
                <a:solidFill>
                  <a:schemeClr val="tx1"/>
                </a:solidFill>
              </a:rPr>
              <a:t>לצאצאים </a:t>
            </a:r>
            <a:r>
              <a:rPr lang="he-IL" dirty="0" smtClean="0">
                <a:solidFill>
                  <a:schemeClr val="tx1"/>
                </a:solidFill>
              </a:rPr>
              <a:t>שונים אלו מאלו ושונים מהוריהם.</a:t>
            </a:r>
          </a:p>
          <a:p>
            <a:pPr>
              <a:defRPr/>
            </a:pPr>
            <a:r>
              <a:rPr lang="he-IL" dirty="0" smtClean="0">
                <a:solidFill>
                  <a:schemeClr val="tx1"/>
                </a:solidFill>
              </a:rPr>
              <a:t>הסיבות לכך הן שבכל פרט נוצרים תאי מין המכילים צירופי גמטות שונים עקב:</a:t>
            </a:r>
          </a:p>
          <a:p>
            <a:pPr>
              <a:defRPr/>
            </a:pPr>
            <a:r>
              <a:rPr lang="he-IL" dirty="0" smtClean="0">
                <a:solidFill>
                  <a:schemeClr val="tx1"/>
                </a:solidFill>
              </a:rPr>
              <a:t>שחלוף, ההתפלגות הבלתי תלויה של הכרומוזומים והמפגש האקראי בין הגמטות,</a:t>
            </a:r>
          </a:p>
          <a:p>
            <a:pPr>
              <a:defRPr/>
            </a:pPr>
            <a:r>
              <a:rPr lang="he-IL" dirty="0" smtClean="0">
                <a:solidFill>
                  <a:schemeClr val="tx1"/>
                </a:solidFill>
              </a:rPr>
              <a:t>(אם כי השונות בין צאצאים של הורים שאינם זהים תהיה גדולה יותר).</a:t>
            </a:r>
          </a:p>
          <a:p>
            <a:pPr>
              <a:defRPr/>
            </a:pPr>
            <a:r>
              <a:rPr lang="he-IL" dirty="0" smtClean="0">
                <a:solidFill>
                  <a:schemeClr val="tx1"/>
                </a:solidFill>
              </a:rPr>
              <a:t>עקב כך, כאשר החקלאים מעוניינים שהצאצאים יהיו זהים להוריהם,</a:t>
            </a:r>
          </a:p>
          <a:p>
            <a:pPr>
              <a:defRPr/>
            </a:pPr>
            <a:r>
              <a:rPr lang="he-IL" dirty="0" smtClean="0">
                <a:solidFill>
                  <a:schemeClr val="tx1"/>
                </a:solidFill>
              </a:rPr>
              <a:t>הם מרבים צמחים חקלאיים ברבייה </a:t>
            </a:r>
            <a:r>
              <a:rPr lang="he-IL" dirty="0" err="1" smtClean="0">
                <a:solidFill>
                  <a:schemeClr val="tx1"/>
                </a:solidFill>
              </a:rPr>
              <a:t>אל</a:t>
            </a:r>
            <a:r>
              <a:rPr lang="he-IL" dirty="0" err="1" smtClean="0">
                <a:solidFill>
                  <a:schemeClr val="tx1"/>
                </a:solidFill>
                <a:latin typeface="Arial"/>
                <a:cs typeface="Arial"/>
              </a:rPr>
              <a:t>־</a:t>
            </a:r>
            <a:r>
              <a:rPr lang="he-IL" dirty="0" err="1" smtClean="0">
                <a:solidFill>
                  <a:schemeClr val="tx1"/>
                </a:solidFill>
              </a:rPr>
              <a:t>זוויגית</a:t>
            </a:r>
            <a:r>
              <a:rPr lang="he-IL" dirty="0" smtClean="0">
                <a:solidFill>
                  <a:schemeClr val="tx1"/>
                </a:solidFill>
              </a:rPr>
              <a:t>.</a:t>
            </a:r>
            <a:endParaRPr lang="he-IL" dirty="0">
              <a:solidFill>
                <a:schemeClr val="tx1"/>
              </a:solidFill>
            </a:endParaRPr>
          </a:p>
        </p:txBody>
      </p:sp>
      <p:sp>
        <p:nvSpPr>
          <p:cNvPr id="10" name="TextBox 9"/>
          <p:cNvSpPr txBox="1"/>
          <p:nvPr/>
        </p:nvSpPr>
        <p:spPr>
          <a:xfrm>
            <a:off x="1979613" y="479425"/>
            <a:ext cx="6638925" cy="147732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10:</a:t>
            </a:r>
          </a:p>
          <a:p>
            <a:pPr eaLnBrk="1" hangingPunct="1">
              <a:defRPr/>
            </a:pPr>
            <a:r>
              <a:rPr lang="he-IL" dirty="0" smtClean="0">
                <a:solidFill>
                  <a:schemeClr val="tx2"/>
                </a:solidFill>
              </a:rPr>
              <a:t>מלף הוא מלפפון חממה. כל המלפפונים בחממה זהים לחלוטין, ומלף החל להשתעמם. הוא החליט בחשאי להצמיח פרחים ולהתרבות ברבייה מינית.</a:t>
            </a:r>
          </a:p>
          <a:p>
            <a:pPr eaLnBrk="1" hangingPunct="1">
              <a:defRPr/>
            </a:pPr>
            <a:r>
              <a:rPr lang="he-IL" dirty="0" smtClean="0">
                <a:solidFill>
                  <a:schemeClr val="tx2"/>
                </a:solidFill>
              </a:rPr>
              <a:t>בהנחה שמלף יצליח לשכנע עוד מלפפון להצמיח פרחים, האם צאצאים אפשריים שלהם יהיו </a:t>
            </a:r>
            <a:r>
              <a:rPr lang="he-IL" dirty="0" smtClean="0">
                <a:solidFill>
                  <a:srgbClr val="1F497D"/>
                </a:solidFill>
              </a:rPr>
              <a:t>שונים משאר הצמחים בחממה?</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806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chemeClr val="accent3"/>
                </a:solidFill>
              </a:rPr>
              <a:t>עקרון תהליך </a:t>
            </a:r>
            <a:r>
              <a:rPr lang="he-IL" sz="1800" b="1" dirty="0" smtClean="0">
                <a:solidFill>
                  <a:srgbClr val="FF6600"/>
                </a:solidFill>
              </a:rPr>
              <a:t>המיטוזה</a:t>
            </a:r>
            <a:endParaRPr lang="he-IL" sz="1800" dirty="0" smtClean="0"/>
          </a:p>
        </p:txBody>
      </p:sp>
      <p:sp>
        <p:nvSpPr>
          <p:cNvPr id="2" name="הסבר מלבני 1"/>
          <p:cNvSpPr/>
          <p:nvPr/>
        </p:nvSpPr>
        <p:spPr>
          <a:xfrm>
            <a:off x="683568" y="476672"/>
            <a:ext cx="8180388" cy="1224805"/>
          </a:xfrm>
          <a:prstGeom prst="wedgeRectCallout">
            <a:avLst>
              <a:gd name="adj1" fmla="val -19492"/>
              <a:gd name="adj2" fmla="val 6344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he-IL" u="sng" dirty="0" smtClean="0">
                <a:solidFill>
                  <a:schemeClr val="tx1"/>
                </a:solidFill>
              </a:rPr>
              <a:t>התהליך העקרוני המתרחש במיטוזה הוא</a:t>
            </a:r>
            <a:r>
              <a:rPr lang="he-IL" dirty="0" smtClean="0">
                <a:solidFill>
                  <a:schemeClr val="tx1"/>
                </a:solidFill>
              </a:rPr>
              <a:t>:</a:t>
            </a:r>
          </a:p>
          <a:p>
            <a:pPr>
              <a:defRPr/>
            </a:pPr>
            <a:r>
              <a:rPr lang="he-IL" dirty="0" smtClean="0">
                <a:solidFill>
                  <a:schemeClr val="accent3"/>
                </a:solidFill>
              </a:rPr>
              <a:t>היפרדות הכרומטידות האחיות של כל אחד מן הכרומוזומים. </a:t>
            </a:r>
          </a:p>
          <a:p>
            <a:pPr>
              <a:defRPr/>
            </a:pPr>
            <a:r>
              <a:rPr lang="he-IL" dirty="0" smtClean="0">
                <a:solidFill>
                  <a:prstClr val="black"/>
                </a:solidFill>
              </a:rPr>
              <a:t>בסיום המיטוזה נוצרים שני תאי בת שכל אחד מהם מכיל העתק של כל אחד מן הכרומוזומים שהיו בתא ההורה, ולכן תאי הבת זהים מבחינה גנטית לתא ההורה, וזה לזה.</a:t>
            </a:r>
            <a:endParaRPr lang="he-IL" dirty="0">
              <a:solidFill>
                <a:prstClr val="black"/>
              </a:solidFill>
            </a:endParaRPr>
          </a:p>
        </p:txBody>
      </p:sp>
      <p:sp>
        <p:nvSpPr>
          <p:cNvPr id="10" name="Slide Number Placeholder 8"/>
          <p:cNvSpPr>
            <a:spLocks noGrp="1"/>
          </p:cNvSpPr>
          <p:nvPr>
            <p:ph type="sldNum" sz="quarter" idx="12"/>
          </p:nvPr>
        </p:nvSpPr>
        <p:spPr bwMode="auto">
          <a:xfrm>
            <a:off x="-36512" y="6592267"/>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476B5B9-E5EF-438E-A9A4-A2D5C3CF62A1}" type="slidenum">
              <a:rPr lang="he-IL" sz="1200" smtClean="0">
                <a:solidFill>
                  <a:prstClr val="white">
                    <a:lumMod val="75000"/>
                  </a:prstClr>
                </a:solidFill>
              </a:rPr>
              <a:pPr fontAlgn="base">
                <a:spcBef>
                  <a:spcPct val="0"/>
                </a:spcBef>
                <a:spcAft>
                  <a:spcPct val="0"/>
                </a:spcAft>
                <a:defRPr/>
              </a:pPr>
              <a:t>6</a:t>
            </a:fld>
            <a:endParaRPr lang="he-IL" sz="1200" dirty="0" smtClean="0">
              <a:solidFill>
                <a:prstClr val="white">
                  <a:lumMod val="75000"/>
                </a:prstClr>
              </a:solidFill>
            </a:endParaRPr>
          </a:p>
        </p:txBody>
      </p:sp>
      <p:grpSp>
        <p:nvGrpSpPr>
          <p:cNvPr id="13" name="קבוצה 12"/>
          <p:cNvGrpSpPr/>
          <p:nvPr/>
        </p:nvGrpSpPr>
        <p:grpSpPr>
          <a:xfrm>
            <a:off x="231775" y="1844823"/>
            <a:ext cx="8721144" cy="4824537"/>
            <a:chOff x="231775" y="1988839"/>
            <a:chExt cx="8721144" cy="4824537"/>
          </a:xfrm>
        </p:grpSpPr>
        <p:grpSp>
          <p:nvGrpSpPr>
            <p:cNvPr id="11" name="קבוצה 10"/>
            <p:cNvGrpSpPr/>
            <p:nvPr/>
          </p:nvGrpSpPr>
          <p:grpSpPr>
            <a:xfrm>
              <a:off x="322678" y="2132856"/>
              <a:ext cx="8230933" cy="4680520"/>
              <a:chOff x="322678" y="2346697"/>
              <a:chExt cx="8230933" cy="4680520"/>
            </a:xfrm>
          </p:grpSpPr>
          <p:sp>
            <p:nvSpPr>
              <p:cNvPr id="27" name="חץ למטה 26"/>
              <p:cNvSpPr/>
              <p:nvPr/>
            </p:nvSpPr>
            <p:spPr>
              <a:xfrm rot="1440000" flipH="1">
                <a:off x="1734516" y="3740226"/>
                <a:ext cx="284951" cy="7535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חץ למטה 25"/>
              <p:cNvSpPr/>
              <p:nvPr/>
            </p:nvSpPr>
            <p:spPr>
              <a:xfrm rot="20160000">
                <a:off x="2311316" y="3740226"/>
                <a:ext cx="284951" cy="7535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p:cNvSpPr/>
              <p:nvPr/>
            </p:nvSpPr>
            <p:spPr>
              <a:xfrm>
                <a:off x="4596499" y="2425184"/>
                <a:ext cx="3506088" cy="1323439"/>
              </a:xfrm>
              <a:prstGeom prst="rect">
                <a:avLst/>
              </a:prstGeom>
            </p:spPr>
            <p:txBody>
              <a:bodyPr wrap="none">
                <a:spAutoFit/>
              </a:bodyPr>
              <a:lstStyle/>
              <a:p>
                <a:pPr algn="ctr"/>
                <a:r>
                  <a:rPr lang="he-IL" sz="1600" b="1" u="sng" dirty="0" smtClean="0">
                    <a:solidFill>
                      <a:prstClr val="black"/>
                    </a:solidFill>
                  </a:rPr>
                  <a:t>תא ההורה</a:t>
                </a:r>
              </a:p>
              <a:p>
                <a:r>
                  <a:rPr lang="he-IL" sz="1600" dirty="0" smtClean="0">
                    <a:solidFill>
                      <a:prstClr val="black"/>
                    </a:solidFill>
                  </a:rPr>
                  <a:t>תא דיפלואידי. </a:t>
                </a:r>
              </a:p>
              <a:p>
                <a:r>
                  <a:rPr lang="he-IL" sz="1600" dirty="0" smtClean="0">
                    <a:solidFill>
                      <a:prstClr val="black"/>
                    </a:solidFill>
                  </a:rPr>
                  <a:t>מכיל שני זוגות של כרומוזומים הומולוגיים. </a:t>
                </a:r>
              </a:p>
              <a:p>
                <a:r>
                  <a:rPr lang="he-IL" sz="1600" dirty="0" smtClean="0">
                    <a:solidFill>
                      <a:prstClr val="black"/>
                    </a:solidFill>
                  </a:rPr>
                  <a:t>כל אחד מן הכרומוזומים מוכפל, כלומר </a:t>
                </a:r>
              </a:p>
              <a:p>
                <a:r>
                  <a:rPr lang="he-IL" sz="1600" dirty="0" smtClean="0">
                    <a:solidFill>
                      <a:prstClr val="black"/>
                    </a:solidFill>
                  </a:rPr>
                  <a:t>מורכב משתי כרומטידות אחיות.</a:t>
                </a:r>
                <a:endParaRPr lang="he-IL" sz="1600" dirty="0">
                  <a:solidFill>
                    <a:prstClr val="black"/>
                  </a:solidFill>
                </a:endParaRPr>
              </a:p>
            </p:txBody>
          </p:sp>
          <p:sp>
            <p:nvSpPr>
              <p:cNvPr id="21" name="מלבן 20"/>
              <p:cNvSpPr/>
              <p:nvPr/>
            </p:nvSpPr>
            <p:spPr>
              <a:xfrm>
                <a:off x="4543385" y="4606925"/>
                <a:ext cx="3985514" cy="1323439"/>
              </a:xfrm>
              <a:prstGeom prst="rect">
                <a:avLst/>
              </a:prstGeom>
            </p:spPr>
            <p:txBody>
              <a:bodyPr wrap="none">
                <a:spAutoFit/>
              </a:bodyPr>
              <a:lstStyle/>
              <a:p>
                <a:pPr algn="ctr"/>
                <a:r>
                  <a:rPr lang="he-IL" sz="1600" b="1" u="sng" dirty="0" smtClean="0">
                    <a:solidFill>
                      <a:prstClr val="black"/>
                    </a:solidFill>
                  </a:rPr>
                  <a:t>תאי הבת</a:t>
                </a:r>
              </a:p>
              <a:p>
                <a:pPr algn="ctr"/>
                <a:r>
                  <a:rPr lang="he-IL" sz="1600" dirty="0" smtClean="0">
                    <a:solidFill>
                      <a:prstClr val="black"/>
                    </a:solidFill>
                  </a:rPr>
                  <a:t>תאים דיפלואידים הזהים גנטית לתא המקורי. </a:t>
                </a:r>
              </a:p>
              <a:p>
                <a:r>
                  <a:rPr lang="he-IL" sz="1600" dirty="0" smtClean="0">
                    <a:solidFill>
                      <a:prstClr val="black"/>
                    </a:solidFill>
                  </a:rPr>
                  <a:t>מכילים שני זוגות כרומוזומים הומולוגיים.</a:t>
                </a:r>
              </a:p>
              <a:p>
                <a:r>
                  <a:rPr lang="he-IL" sz="1600" dirty="0" smtClean="0">
                    <a:solidFill>
                      <a:prstClr val="black"/>
                    </a:solidFill>
                  </a:rPr>
                  <a:t>כל אחד מן הכרומוזומים עדיין אינו מוכפל. </a:t>
                </a:r>
              </a:p>
              <a:p>
                <a:r>
                  <a:rPr lang="he-IL" sz="1600" dirty="0" smtClean="0">
                    <a:solidFill>
                      <a:prstClr val="black"/>
                    </a:solidFill>
                  </a:rPr>
                  <a:t>הוא יוכפל בהמשך לקראת חלוקת התא הבאה.</a:t>
                </a:r>
                <a:endParaRPr lang="he-IL" sz="1600" dirty="0">
                  <a:solidFill>
                    <a:prstClr val="black"/>
                  </a:solidFill>
                </a:endParaRPr>
              </a:p>
            </p:txBody>
          </p:sp>
          <p:grpSp>
            <p:nvGrpSpPr>
              <p:cNvPr id="20" name="קבוצה 19"/>
              <p:cNvGrpSpPr/>
              <p:nvPr/>
            </p:nvGrpSpPr>
            <p:grpSpPr>
              <a:xfrm>
                <a:off x="419100" y="2346697"/>
                <a:ext cx="3565525" cy="3965228"/>
                <a:chOff x="419100" y="2346697"/>
                <a:chExt cx="3565525" cy="3965228"/>
              </a:xfrm>
            </p:grpSpPr>
            <p:pic>
              <p:nvPicPr>
                <p:cNvPr id="2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2074" y="2346697"/>
                  <a:ext cx="16795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 y="4506937"/>
                  <a:ext cx="35655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מלבן 2"/>
              <p:cNvSpPr>
                <a:spLocks noChangeArrowheads="1"/>
              </p:cNvSpPr>
              <p:nvPr/>
            </p:nvSpPr>
            <p:spPr bwMode="auto">
              <a:xfrm>
                <a:off x="322678" y="6235129"/>
                <a:ext cx="37452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600" dirty="0">
                    <a:solidFill>
                      <a:srgbClr val="000000"/>
                    </a:solidFill>
                    <a:hlinkClick r:id="rId6"/>
                  </a:rPr>
                  <a:t>צפו בסימולציה המתארת את </a:t>
                </a:r>
                <a:r>
                  <a:rPr lang="he-IL" sz="1600" dirty="0" smtClean="0">
                    <a:solidFill>
                      <a:srgbClr val="000000"/>
                    </a:solidFill>
                    <a:hlinkClick r:id="rId6"/>
                  </a:rPr>
                  <a:t>תהליך המיטוזה</a:t>
                </a:r>
                <a:endParaRPr lang="he-IL" sz="1600" dirty="0"/>
              </a:p>
            </p:txBody>
          </p:sp>
          <p:sp>
            <p:nvSpPr>
              <p:cNvPr id="6" name="מלבן 5"/>
              <p:cNvSpPr/>
              <p:nvPr/>
            </p:nvSpPr>
            <p:spPr>
              <a:xfrm>
                <a:off x="5563690" y="6688663"/>
                <a:ext cx="2989921" cy="338554"/>
              </a:xfrm>
              <a:prstGeom prst="rect">
                <a:avLst/>
              </a:prstGeom>
            </p:spPr>
            <p:txBody>
              <a:bodyPr wrap="none">
                <a:spAutoFit/>
              </a:bodyPr>
              <a:lstStyle/>
              <a:p>
                <a:r>
                  <a:rPr lang="he-IL" sz="1600" dirty="0" smtClean="0">
                    <a:solidFill>
                      <a:prstClr val="black"/>
                    </a:solidFill>
                  </a:rPr>
                  <a:t>פירוט שלבי המיטוזה – בשקף הבא.</a:t>
                </a:r>
                <a:endParaRPr lang="he-IL" dirty="0"/>
              </a:p>
            </p:txBody>
          </p:sp>
        </p:grpSp>
        <p:sp>
          <p:nvSpPr>
            <p:cNvPr id="12" name="מלבן 11"/>
            <p:cNvSpPr/>
            <p:nvPr/>
          </p:nvSpPr>
          <p:spPr>
            <a:xfrm>
              <a:off x="231775" y="1988839"/>
              <a:ext cx="8721144" cy="44945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174582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C3AAB4-C3CA-4BED-A047-455912C8A57C}" type="slidenum">
              <a:rPr lang="he-IL" smtClean="0"/>
              <a:pPr fontAlgn="base">
                <a:spcBef>
                  <a:spcPct val="0"/>
                </a:spcBef>
                <a:spcAft>
                  <a:spcPct val="0"/>
                </a:spcAft>
                <a:defRPr/>
              </a:pPr>
              <a:t>7</a:t>
            </a:fld>
            <a:endParaRPr lang="he-IL" dirty="0" smtClean="0"/>
          </a:p>
        </p:txBody>
      </p:sp>
      <p:sp>
        <p:nvSpPr>
          <p:cNvPr id="8909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שלבי המיטוזה</a:t>
            </a:r>
            <a:endParaRPr lang="he-IL" sz="1800" dirty="0" smtClean="0"/>
          </a:p>
        </p:txBody>
      </p:sp>
      <p:sp>
        <p:nvSpPr>
          <p:cNvPr id="8" name="TextBox 7"/>
          <p:cNvSpPr txBox="1"/>
          <p:nvPr/>
        </p:nvSpPr>
        <p:spPr>
          <a:xfrm>
            <a:off x="3203575" y="6359525"/>
            <a:ext cx="4316413" cy="50800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28" name="TextBox 27"/>
          <p:cNvSpPr txBox="1"/>
          <p:nvPr/>
        </p:nvSpPr>
        <p:spPr>
          <a:xfrm>
            <a:off x="71438" y="2384425"/>
            <a:ext cx="4113212" cy="1243013"/>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1. בתחילת החלוקה, כל כרומוזום מסתלסל  </a:t>
            </a:r>
          </a:p>
          <a:p>
            <a:pPr>
              <a:defRPr/>
            </a:pPr>
            <a:r>
              <a:rPr lang="he-IL" dirty="0">
                <a:solidFill>
                  <a:prstClr val="black"/>
                </a:solidFill>
              </a:rPr>
              <a:t>ונדחס, ואפשר להבחין בו מבעד למיקרוסקופ. אפשר לראות שכל כרומוזום מורכב משתי כרומטידות. קרום הגרעין מתפרק.</a:t>
            </a:r>
          </a:p>
        </p:txBody>
      </p:sp>
      <p:sp>
        <p:nvSpPr>
          <p:cNvPr id="30" name="TextBox 29"/>
          <p:cNvSpPr txBox="1"/>
          <p:nvPr/>
        </p:nvSpPr>
        <p:spPr>
          <a:xfrm>
            <a:off x="4249738" y="2159000"/>
            <a:ext cx="4675187" cy="1512888"/>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2. הכרומוזומים מסתדרים במרכז התא ב"מישור המשווה" שלו. החוטים הסגולים הם סיבים חלבוניים (שנוצרים מסיבי השלד </a:t>
            </a:r>
            <a:r>
              <a:rPr lang="he-IL" dirty="0" smtClean="0">
                <a:solidFill>
                  <a:prstClr val="black"/>
                </a:solidFill>
              </a:rPr>
              <a:t>התוך</a:t>
            </a:r>
            <a:r>
              <a:rPr lang="he-IL" dirty="0" smtClean="0">
                <a:solidFill>
                  <a:prstClr val="black"/>
                </a:solidFill>
                <a:latin typeface="Arial"/>
                <a:cs typeface="Arial"/>
              </a:rPr>
              <a:t>־</a:t>
            </a:r>
            <a:r>
              <a:rPr lang="he-IL" dirty="0" smtClean="0">
                <a:solidFill>
                  <a:prstClr val="black"/>
                </a:solidFill>
              </a:rPr>
              <a:t>תאי</a:t>
            </a:r>
            <a:r>
              <a:rPr lang="he-IL" dirty="0">
                <a:solidFill>
                  <a:prstClr val="black"/>
                </a:solidFill>
              </a:rPr>
              <a:t>), היוצרים מבנה של כִּישור ומאפשרים את תנועת הכרומוזומים. </a:t>
            </a:r>
            <a:endParaRPr lang="he-IL" b="1" dirty="0">
              <a:solidFill>
                <a:srgbClr val="00B050"/>
              </a:solidFill>
            </a:endParaRPr>
          </a:p>
        </p:txBody>
      </p:sp>
      <p:sp>
        <p:nvSpPr>
          <p:cNvPr id="32" name="TextBox 31"/>
          <p:cNvSpPr txBox="1"/>
          <p:nvPr/>
        </p:nvSpPr>
        <p:spPr>
          <a:xfrm>
            <a:off x="4670425" y="5495925"/>
            <a:ext cx="4314825" cy="1173163"/>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 3. הכרומטידות האחיות של כל אחד </a:t>
            </a:r>
          </a:p>
          <a:p>
            <a:pPr>
              <a:defRPr/>
            </a:pPr>
            <a:r>
              <a:rPr lang="he-IL" dirty="0">
                <a:solidFill>
                  <a:prstClr val="black"/>
                </a:solidFill>
              </a:rPr>
              <a:t>     מן הכרומוזומים נפרדות זו מזו (עקב   </a:t>
            </a:r>
          </a:p>
          <a:p>
            <a:pPr>
              <a:defRPr/>
            </a:pPr>
            <a:r>
              <a:rPr lang="he-IL" dirty="0">
                <a:solidFill>
                  <a:prstClr val="black"/>
                </a:solidFill>
              </a:rPr>
              <a:t>     התחלקות </a:t>
            </a:r>
            <a:r>
              <a:rPr lang="he-IL" noProof="1">
                <a:solidFill>
                  <a:prstClr val="black"/>
                </a:solidFill>
              </a:rPr>
              <a:t>הצנטרומר</a:t>
            </a:r>
            <a:r>
              <a:rPr lang="he-IL" dirty="0" smtClean="0">
                <a:solidFill>
                  <a:prstClr val="black"/>
                </a:solidFill>
              </a:rPr>
              <a:t>) </a:t>
            </a:r>
            <a:r>
              <a:rPr lang="he-IL" dirty="0">
                <a:solidFill>
                  <a:prstClr val="black"/>
                </a:solidFill>
              </a:rPr>
              <a:t>ונעות לקטבים   </a:t>
            </a:r>
          </a:p>
          <a:p>
            <a:pPr>
              <a:defRPr/>
            </a:pPr>
            <a:r>
              <a:rPr lang="he-IL" dirty="0">
                <a:solidFill>
                  <a:prstClr val="black"/>
                </a:solidFill>
              </a:rPr>
              <a:t>     מנוגדים בעזרת סיבי הכישור.</a:t>
            </a:r>
          </a:p>
        </p:txBody>
      </p:sp>
      <p:sp>
        <p:nvSpPr>
          <p:cNvPr id="33" name="TextBox 32"/>
          <p:cNvSpPr txBox="1"/>
          <p:nvPr/>
        </p:nvSpPr>
        <p:spPr>
          <a:xfrm>
            <a:off x="142875" y="5662613"/>
            <a:ext cx="4286250" cy="119538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prstClr val="black"/>
                </a:solidFill>
              </a:rPr>
              <a:t> 4. התא מתחלק לשני תאי בת זהים לחלוטין לתא האם. שני תאי הבת מכילים מערכת כרומוזומים מלאה כמו המערכת שהייתה בתא האם, והם זהים לו.</a:t>
            </a:r>
          </a:p>
        </p:txBody>
      </p:sp>
      <p:sp>
        <p:nvSpPr>
          <p:cNvPr id="2" name="חץ ימינה 1"/>
          <p:cNvSpPr/>
          <p:nvPr/>
        </p:nvSpPr>
        <p:spPr>
          <a:xfrm>
            <a:off x="4351338" y="1177925"/>
            <a:ext cx="436562" cy="30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חץ למטה 4"/>
          <p:cNvSpPr/>
          <p:nvPr/>
        </p:nvSpPr>
        <p:spPr>
          <a:xfrm>
            <a:off x="6980238" y="3319463"/>
            <a:ext cx="309562" cy="298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 name="חץ שמאלה 5"/>
          <p:cNvSpPr/>
          <p:nvPr/>
        </p:nvSpPr>
        <p:spPr>
          <a:xfrm>
            <a:off x="4741863" y="4364038"/>
            <a:ext cx="406400" cy="288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Slide Number Placeholder 8"/>
          <p:cNvSpPr txBox="1">
            <a:spLocks/>
          </p:cNvSpPr>
          <p:nvPr/>
        </p:nvSpPr>
        <p:spPr bwMode="auto">
          <a:xfrm>
            <a:off x="222250" y="6613525"/>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CD97B341-79D3-4D3A-8F62-F07D8BA77B6A}" type="slidenum">
              <a:rPr lang="he-IL" sz="1200" smtClean="0">
                <a:solidFill>
                  <a:prstClr val="white">
                    <a:lumMod val="75000"/>
                  </a:prstClr>
                </a:solidFill>
              </a:rPr>
              <a:pPr fontAlgn="base">
                <a:spcBef>
                  <a:spcPct val="0"/>
                </a:spcBef>
                <a:spcAft>
                  <a:spcPct val="0"/>
                </a:spcAft>
                <a:defRPr/>
              </a:pPr>
              <a:t>7</a:t>
            </a:fld>
            <a:endParaRPr lang="he-IL" sz="1200" dirty="0" smtClean="0">
              <a:solidFill>
                <a:prstClr val="white">
                  <a:lumMod val="75000"/>
                </a:prstClr>
              </a:solidFill>
            </a:endParaRPr>
          </a:p>
        </p:txBody>
      </p:sp>
      <p:pic>
        <p:nvPicPr>
          <p:cNvPr id="89102"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9688" y="479425"/>
            <a:ext cx="19669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3"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8038" y="500063"/>
            <a:ext cx="1673225"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4"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8038" y="3635375"/>
            <a:ext cx="24288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5"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13" y="3656013"/>
            <a:ext cx="35655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017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419100"/>
            <a:ext cx="8215312"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CC07DCF-03C2-4EFF-8DD3-B3D8953FD2C0}" type="slidenum">
              <a:rPr lang="he-IL" smtClean="0"/>
              <a:pPr fontAlgn="base">
                <a:spcBef>
                  <a:spcPct val="0"/>
                </a:spcBef>
                <a:spcAft>
                  <a:spcPct val="0"/>
                </a:spcAft>
                <a:defRPr/>
              </a:pPr>
              <a:t>8</a:t>
            </a:fld>
            <a:endParaRPr lang="he-IL" dirty="0" smtClean="0"/>
          </a:p>
        </p:txBody>
      </p:sp>
      <p:sp>
        <p:nvSpPr>
          <p:cNvPr id="49156" name="כותרת 5"/>
          <p:cNvSpPr>
            <a:spLocks noGrp="1"/>
          </p:cNvSpPr>
          <p:nvPr>
            <p:ph type="ctrTitle"/>
          </p:nvPr>
        </p:nvSpPr>
        <p:spPr bwMode="auto">
          <a:xfrm>
            <a:off x="585788" y="71438"/>
            <a:ext cx="7986712"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תהליך המיטוזה</a:t>
            </a:r>
            <a:endParaRPr lang="he-IL" sz="1800" dirty="0" smtClean="0"/>
          </a:p>
        </p:txBody>
      </p:sp>
      <p:sp>
        <p:nvSpPr>
          <p:cNvPr id="12" name="Slide Number Placeholder 8"/>
          <p:cNvSpPr txBox="1">
            <a:spLocks/>
          </p:cNvSpPr>
          <p:nvPr/>
        </p:nvSpPr>
        <p:spPr bwMode="auto">
          <a:xfrm>
            <a:off x="107950" y="6530975"/>
            <a:ext cx="2133600" cy="365125"/>
          </a:xfrm>
          <a:prstGeom prst="rect">
            <a:avLst/>
          </a:prstGeom>
          <a:ln>
            <a:miter lim="800000"/>
            <a:headEnd/>
            <a:tailEnd/>
          </a:ln>
        </p:spPr>
        <p:txBody>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842443D-E919-4471-BFB0-CDF4C2A50591}" type="slidenum">
              <a:rPr lang="he-IL" sz="1100" smtClean="0">
                <a:solidFill>
                  <a:schemeClr val="bg1">
                    <a:lumMod val="75000"/>
                  </a:schemeClr>
                </a:solidFill>
              </a:rPr>
              <a:pPr fontAlgn="base">
                <a:spcBef>
                  <a:spcPct val="0"/>
                </a:spcBef>
                <a:spcAft>
                  <a:spcPct val="0"/>
                </a:spcAft>
                <a:defRPr/>
              </a:pPr>
              <a:t>8</a:t>
            </a:fld>
            <a:endParaRPr lang="he-IL" sz="1100" dirty="0" smtClean="0">
              <a:solidFill>
                <a:schemeClr val="bg1">
                  <a:lumMod val="75000"/>
                </a:schemeClr>
              </a:solidFill>
            </a:endParaRPr>
          </a:p>
        </p:txBody>
      </p:sp>
      <p:sp>
        <p:nvSpPr>
          <p:cNvPr id="49158" name="מלבן 14"/>
          <p:cNvSpPr>
            <a:spLocks noChangeArrowheads="1"/>
          </p:cNvSpPr>
          <p:nvPr/>
        </p:nvSpPr>
        <p:spPr bwMode="auto">
          <a:xfrm>
            <a:off x="142875" y="642938"/>
            <a:ext cx="8572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dirty="0"/>
              <a:t>תמונה של תאי בצל שצולמה במיקרוסקופ בטכניקה מיוחדת</a:t>
            </a:r>
            <a:r>
              <a:rPr lang="he-IL" dirty="0"/>
              <a:t>:</a:t>
            </a:r>
          </a:p>
          <a:p>
            <a:r>
              <a:rPr lang="he-IL" dirty="0"/>
              <a:t>בתמונה זו נראים תאים המצויים בשלבים שונים של תהליך המיטוזה.</a:t>
            </a:r>
          </a:p>
          <a:p>
            <a:r>
              <a:rPr lang="he-IL" dirty="0"/>
              <a:t>אפשר לראות את סידור הכרומוזומים לפי השלב במיטוזה (התאים ממוספרים לפי סדר השלבים).</a:t>
            </a:r>
          </a:p>
        </p:txBody>
      </p:sp>
      <p:grpSp>
        <p:nvGrpSpPr>
          <p:cNvPr id="49159" name="קבוצה 23"/>
          <p:cNvGrpSpPr>
            <a:grpSpLocks/>
          </p:cNvGrpSpPr>
          <p:nvPr/>
        </p:nvGrpSpPr>
        <p:grpSpPr bwMode="auto">
          <a:xfrm>
            <a:off x="1071563" y="1714500"/>
            <a:ext cx="6929437" cy="4703763"/>
            <a:chOff x="1071563" y="1697038"/>
            <a:chExt cx="6929437" cy="4703435"/>
          </a:xfrm>
        </p:grpSpPr>
        <p:pic>
          <p:nvPicPr>
            <p:cNvPr id="4916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63" y="1697038"/>
              <a:ext cx="6929437"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1093788" y="6138553"/>
              <a:ext cx="3016250" cy="261920"/>
            </a:xfrm>
            <a:prstGeom prst="rect">
              <a:avLst/>
            </a:prstGeom>
          </p:spPr>
          <p:txBody>
            <a:bodyPr wrap="none">
              <a:spAutoFit/>
            </a:bodyPr>
            <a:lstStyle/>
            <a:p>
              <a:pPr algn="l">
                <a:spcAft>
                  <a:spcPts val="0"/>
                </a:spcAft>
                <a:defRPr/>
              </a:pPr>
              <a:r>
                <a:rPr lang="en-US" sz="1100" dirty="0">
                  <a:latin typeface="+mj-lt"/>
                  <a:ea typeface="Calibri"/>
                  <a:cs typeface="Arial"/>
                </a:rPr>
                <a:t>© istockphoto.com/ Alan John Lander Phillips</a:t>
              </a:r>
            </a:p>
          </p:txBody>
        </p:sp>
        <p:sp>
          <p:nvSpPr>
            <p:cNvPr id="49162" name="מלבן 2"/>
            <p:cNvSpPr>
              <a:spLocks noChangeArrowheads="1"/>
            </p:cNvSpPr>
            <p:nvPr/>
          </p:nvSpPr>
          <p:spPr bwMode="auto">
            <a:xfrm>
              <a:off x="7072330" y="3357562"/>
              <a:ext cx="393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FFFF00"/>
                  </a:solidFill>
                </a:rPr>
                <a:t>1</a:t>
              </a:r>
            </a:p>
          </p:txBody>
        </p:sp>
        <p:sp>
          <p:nvSpPr>
            <p:cNvPr id="49163" name="מלבן 2"/>
            <p:cNvSpPr>
              <a:spLocks noChangeArrowheads="1"/>
            </p:cNvSpPr>
            <p:nvPr/>
          </p:nvSpPr>
          <p:spPr bwMode="auto">
            <a:xfrm>
              <a:off x="1643042" y="4774180"/>
              <a:ext cx="393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FFFF00"/>
                  </a:solidFill>
                </a:rPr>
                <a:t>4</a:t>
              </a:r>
            </a:p>
          </p:txBody>
        </p:sp>
        <p:sp>
          <p:nvSpPr>
            <p:cNvPr id="49164" name="מלבן 2"/>
            <p:cNvSpPr>
              <a:spLocks noChangeArrowheads="1"/>
            </p:cNvSpPr>
            <p:nvPr/>
          </p:nvSpPr>
          <p:spPr bwMode="auto">
            <a:xfrm>
              <a:off x="3143240" y="4376746"/>
              <a:ext cx="393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FFFF00"/>
                  </a:solidFill>
                </a:rPr>
                <a:t>3</a:t>
              </a:r>
            </a:p>
          </p:txBody>
        </p:sp>
        <p:sp>
          <p:nvSpPr>
            <p:cNvPr id="49165" name="מלבן 2"/>
            <p:cNvSpPr>
              <a:spLocks noChangeArrowheads="1"/>
            </p:cNvSpPr>
            <p:nvPr/>
          </p:nvSpPr>
          <p:spPr bwMode="auto">
            <a:xfrm>
              <a:off x="4857752" y="4143380"/>
              <a:ext cx="393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FFFF00"/>
                  </a:solidFill>
                </a:rPr>
                <a:t>2</a:t>
              </a:r>
            </a:p>
          </p:txBody>
        </p:sp>
        <p:cxnSp>
          <p:nvCxnSpPr>
            <p:cNvPr id="16" name="מחבר חץ ישר 15"/>
            <p:cNvCxnSpPr/>
            <p:nvPr/>
          </p:nvCxnSpPr>
          <p:spPr>
            <a:xfrm rot="16200000" flipV="1">
              <a:off x="1607354" y="4536077"/>
              <a:ext cx="285730" cy="21431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rot="5400000" flipH="1" flipV="1">
              <a:off x="1916917" y="4566238"/>
              <a:ext cx="292080" cy="16033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011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 "תעודות זהות" של תא האם ותאי הבת שנוצרו במיטוזה</a:t>
            </a:r>
            <a:endParaRPr lang="he-IL" sz="1800" dirty="0" smtClean="0"/>
          </a:p>
        </p:txBody>
      </p:sp>
      <p:sp>
        <p:nvSpPr>
          <p:cNvPr id="8" name="TextBox 7"/>
          <p:cNvSpPr txBox="1"/>
          <p:nvPr/>
        </p:nvSpPr>
        <p:spPr>
          <a:xfrm>
            <a:off x="3203575" y="6359525"/>
            <a:ext cx="4316413" cy="50800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9" name="TextBox 8"/>
          <p:cNvSpPr txBox="1"/>
          <p:nvPr/>
        </p:nvSpPr>
        <p:spPr>
          <a:xfrm>
            <a:off x="231775" y="419100"/>
            <a:ext cx="8221663" cy="1754188"/>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a:t>
            </a:r>
            <a:r>
              <a:rPr lang="he-IL" b="1" dirty="0" smtClean="0">
                <a:solidFill>
                  <a:srgbClr val="1F497D"/>
                </a:solidFill>
              </a:rPr>
              <a:t>1:</a:t>
            </a:r>
            <a:endParaRPr lang="he-IL" b="1" dirty="0">
              <a:solidFill>
                <a:srgbClr val="1F497D"/>
              </a:solidFill>
            </a:endParaRPr>
          </a:p>
          <a:p>
            <a:pPr>
              <a:defRPr/>
            </a:pPr>
            <a:r>
              <a:rPr lang="he-IL" dirty="0">
                <a:solidFill>
                  <a:srgbClr val="1F497D"/>
                </a:solidFill>
              </a:rPr>
              <a:t>בסכֵמה נראה תא האם ושני תאי הבת שנוצרו ממנו בתהליך מיטוזה.</a:t>
            </a:r>
          </a:p>
          <a:p>
            <a:pPr>
              <a:defRPr/>
            </a:pPr>
            <a:r>
              <a:rPr lang="he-IL" dirty="0">
                <a:solidFill>
                  <a:srgbClr val="1F497D"/>
                </a:solidFill>
              </a:rPr>
              <a:t>א. ציירו את הכרומוזומים בתאי הבת.</a:t>
            </a:r>
          </a:p>
          <a:p>
            <a:pPr>
              <a:defRPr/>
            </a:pPr>
            <a:r>
              <a:rPr lang="he-IL" dirty="0">
                <a:solidFill>
                  <a:srgbClr val="1F497D"/>
                </a:solidFill>
              </a:rPr>
              <a:t>ב. מלאו את תעודות הזהות בעזרת השלמת החסר או מחיקת המיותר.</a:t>
            </a:r>
          </a:p>
          <a:p>
            <a:pPr>
              <a:defRPr/>
            </a:pPr>
            <a:r>
              <a:rPr lang="he-IL" dirty="0">
                <a:solidFill>
                  <a:srgbClr val="1F497D"/>
                </a:solidFill>
              </a:rPr>
              <a:t>ג. מחקו את המיותר: במיטוזה חלה הפרדה בין כרומטידות אחיות של כל </a:t>
            </a:r>
          </a:p>
          <a:p>
            <a:pPr>
              <a:defRPr/>
            </a:pPr>
            <a:r>
              <a:rPr lang="he-IL" dirty="0">
                <a:solidFill>
                  <a:srgbClr val="1F497D"/>
                </a:solidFill>
              </a:rPr>
              <a:t>   כרומוזום/כרומוזומים הומולוגיים.</a:t>
            </a:r>
          </a:p>
        </p:txBody>
      </p:sp>
      <p:sp>
        <p:nvSpPr>
          <p:cNvPr id="11" name="אליפסה 10"/>
          <p:cNvSpPr/>
          <p:nvPr/>
        </p:nvSpPr>
        <p:spPr>
          <a:xfrm>
            <a:off x="14288" y="4803775"/>
            <a:ext cx="2036762" cy="1322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אליפסה 11"/>
          <p:cNvSpPr/>
          <p:nvPr/>
        </p:nvSpPr>
        <p:spPr>
          <a:xfrm>
            <a:off x="2201863" y="4737100"/>
            <a:ext cx="2089150" cy="1443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0120" name="Line 13"/>
          <p:cNvSpPr>
            <a:spLocks noChangeShapeType="1"/>
          </p:cNvSpPr>
          <p:nvPr/>
        </p:nvSpPr>
        <p:spPr bwMode="auto">
          <a:xfrm flipH="1">
            <a:off x="1476375" y="3894138"/>
            <a:ext cx="215900" cy="903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90121" name="Line 14"/>
          <p:cNvSpPr>
            <a:spLocks noChangeShapeType="1"/>
          </p:cNvSpPr>
          <p:nvPr/>
        </p:nvSpPr>
        <p:spPr bwMode="auto">
          <a:xfrm>
            <a:off x="2771775" y="3894138"/>
            <a:ext cx="144463" cy="842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14" name="TextBox 13"/>
          <p:cNvSpPr txBox="1"/>
          <p:nvPr/>
        </p:nvSpPr>
        <p:spPr>
          <a:xfrm>
            <a:off x="4356100" y="2185988"/>
            <a:ext cx="4627563" cy="1814512"/>
          </a:xfrm>
          <a:prstGeom prst="rect">
            <a:avLst/>
          </a:prstGeom>
          <a:noFill/>
          <a:ln w="22225">
            <a:solidFill>
              <a:schemeClr val="accent1"/>
            </a:solidFill>
          </a:ln>
          <a:effectLst>
            <a:outerShdw sx="101000" sy="101000" algn="ctr" rotWithShape="0">
              <a:schemeClr val="bg1">
                <a:lumMod val="75000"/>
              </a:schemeClr>
            </a:outerShdw>
          </a:effectLst>
        </p:spPr>
        <p:txBody>
          <a:bodyPr/>
          <a:lstStyle/>
          <a:p>
            <a:pPr>
              <a:defRPr/>
            </a:pPr>
            <a:r>
              <a:rPr lang="he-IL" u="sng" dirty="0">
                <a:solidFill>
                  <a:prstClr val="black"/>
                </a:solidFill>
              </a:rPr>
              <a:t>תא האם: תעודת זהות</a:t>
            </a:r>
          </a:p>
          <a:p>
            <a:pPr>
              <a:defRPr/>
            </a:pPr>
            <a:r>
              <a:rPr lang="he-IL" noProof="1">
                <a:solidFill>
                  <a:prstClr val="black"/>
                </a:solidFill>
              </a:rPr>
              <a:t>הפלואידי/דיפלואידי</a:t>
            </a:r>
          </a:p>
          <a:p>
            <a:pPr>
              <a:defRPr/>
            </a:pPr>
            <a:r>
              <a:rPr lang="he-IL" dirty="0">
                <a:solidFill>
                  <a:prstClr val="black"/>
                </a:solidFill>
              </a:rPr>
              <a:t> מספר כרומוזומים ___</a:t>
            </a:r>
          </a:p>
          <a:p>
            <a:pPr>
              <a:defRPr/>
            </a:pPr>
            <a:r>
              <a:rPr lang="he-IL" dirty="0">
                <a:solidFill>
                  <a:prstClr val="black"/>
                </a:solidFill>
              </a:rPr>
              <a:t>מכיל זוגות של כרומוזומים הומולוגיים כן/לא</a:t>
            </a:r>
          </a:p>
          <a:p>
            <a:pPr>
              <a:defRPr/>
            </a:pPr>
            <a:r>
              <a:rPr lang="he-IL" dirty="0">
                <a:solidFill>
                  <a:prstClr val="black"/>
                </a:solidFill>
              </a:rPr>
              <a:t>מספר זוגות הכרומוזומים ההומולוגיים ___</a:t>
            </a:r>
          </a:p>
          <a:p>
            <a:pPr>
              <a:defRPr/>
            </a:pPr>
            <a:r>
              <a:rPr lang="he-IL" dirty="0">
                <a:solidFill>
                  <a:prstClr val="black"/>
                </a:solidFill>
              </a:rPr>
              <a:t>מספר מולקולות </a:t>
            </a:r>
            <a:r>
              <a:rPr lang="he-IL" dirty="0" smtClean="0">
                <a:solidFill>
                  <a:prstClr val="black"/>
                </a:solidFill>
              </a:rPr>
              <a:t>ה</a:t>
            </a:r>
            <a:r>
              <a:rPr lang="he-IL" dirty="0" smtClean="0">
                <a:solidFill>
                  <a:prstClr val="black"/>
                </a:solidFill>
                <a:latin typeface="Arial"/>
                <a:cs typeface="Arial"/>
              </a:rPr>
              <a:t>־</a:t>
            </a:r>
            <a:r>
              <a:rPr lang="en-US" dirty="0" smtClean="0">
                <a:solidFill>
                  <a:prstClr val="black"/>
                </a:solidFill>
              </a:rPr>
              <a:t>DNA</a:t>
            </a:r>
            <a:r>
              <a:rPr lang="he-IL" dirty="0" smtClean="0">
                <a:solidFill>
                  <a:prstClr val="black"/>
                </a:solidFill>
              </a:rPr>
              <a:t> </a:t>
            </a:r>
            <a:r>
              <a:rPr lang="he-IL" dirty="0">
                <a:solidFill>
                  <a:prstClr val="black"/>
                </a:solidFill>
              </a:rPr>
              <a:t>בתא בתחילת המיטוזה_</a:t>
            </a:r>
          </a:p>
          <a:p>
            <a:pPr>
              <a:defRPr/>
            </a:pPr>
            <a:endParaRPr lang="he-IL" dirty="0">
              <a:solidFill>
                <a:prstClr val="black"/>
              </a:solidFill>
            </a:endParaRPr>
          </a:p>
        </p:txBody>
      </p:sp>
      <p:sp>
        <p:nvSpPr>
          <p:cNvPr id="18" name="TextBox 17"/>
          <p:cNvSpPr txBox="1"/>
          <p:nvPr/>
        </p:nvSpPr>
        <p:spPr>
          <a:xfrm>
            <a:off x="4340225" y="4286250"/>
            <a:ext cx="4643438" cy="2327275"/>
          </a:xfrm>
          <a:prstGeom prst="rect">
            <a:avLst/>
          </a:prstGeom>
          <a:noFill/>
          <a:ln w="22225">
            <a:solidFill>
              <a:schemeClr val="accent1"/>
            </a:solidFill>
          </a:ln>
          <a:effectLst>
            <a:outerShdw sx="101000" sy="101000" algn="ctr" rotWithShape="0">
              <a:schemeClr val="bg1">
                <a:lumMod val="75000"/>
              </a:schemeClr>
            </a:outerShdw>
          </a:effectLst>
        </p:spPr>
        <p:txBody>
          <a:bodyPr/>
          <a:lstStyle/>
          <a:p>
            <a:pPr>
              <a:defRPr/>
            </a:pPr>
            <a:r>
              <a:rPr lang="he-IL" u="sng" dirty="0">
                <a:solidFill>
                  <a:prstClr val="black"/>
                </a:solidFill>
              </a:rPr>
              <a:t>כל אחד מתאי הבת – תעודת זהות</a:t>
            </a:r>
          </a:p>
          <a:p>
            <a:pPr>
              <a:defRPr/>
            </a:pPr>
            <a:r>
              <a:rPr lang="he-IL" noProof="1">
                <a:solidFill>
                  <a:prstClr val="black"/>
                </a:solidFill>
              </a:rPr>
              <a:t>הפלואידי/דיפלואידי</a:t>
            </a:r>
          </a:p>
          <a:p>
            <a:pPr>
              <a:defRPr/>
            </a:pPr>
            <a:r>
              <a:rPr lang="he-IL" dirty="0">
                <a:solidFill>
                  <a:prstClr val="black"/>
                </a:solidFill>
              </a:rPr>
              <a:t>מספר כרומוזומים  __</a:t>
            </a:r>
          </a:p>
          <a:p>
            <a:pPr>
              <a:defRPr/>
            </a:pPr>
            <a:r>
              <a:rPr lang="he-IL" dirty="0">
                <a:solidFill>
                  <a:prstClr val="black"/>
                </a:solidFill>
              </a:rPr>
              <a:t>מכיל זוגות של כרומוזומים הומולוגיים כן/לא</a:t>
            </a:r>
          </a:p>
          <a:p>
            <a:pPr>
              <a:defRPr/>
            </a:pPr>
            <a:r>
              <a:rPr lang="he-IL" dirty="0">
                <a:solidFill>
                  <a:prstClr val="black"/>
                </a:solidFill>
              </a:rPr>
              <a:t>מספר זוגות הכרומוזומים ההומולוגיים __</a:t>
            </a:r>
          </a:p>
          <a:p>
            <a:pPr>
              <a:defRPr/>
            </a:pPr>
            <a:r>
              <a:rPr lang="he-IL" dirty="0">
                <a:solidFill>
                  <a:prstClr val="black"/>
                </a:solidFill>
              </a:rPr>
              <a:t>מספר מולקולות </a:t>
            </a:r>
            <a:r>
              <a:rPr lang="he-IL" dirty="0" smtClean="0">
                <a:solidFill>
                  <a:prstClr val="black"/>
                </a:solidFill>
              </a:rPr>
              <a:t>ה</a:t>
            </a:r>
            <a:r>
              <a:rPr lang="he-IL" dirty="0" smtClean="0">
                <a:solidFill>
                  <a:prstClr val="black"/>
                </a:solidFill>
                <a:latin typeface="Arial"/>
                <a:cs typeface="Arial"/>
              </a:rPr>
              <a:t>־</a:t>
            </a:r>
            <a:r>
              <a:rPr lang="en-US" dirty="0" smtClean="0">
                <a:solidFill>
                  <a:prstClr val="black"/>
                </a:solidFill>
              </a:rPr>
              <a:t>DNA</a:t>
            </a:r>
            <a:r>
              <a:rPr lang="he-IL" dirty="0" smtClean="0">
                <a:solidFill>
                  <a:prstClr val="black"/>
                </a:solidFill>
              </a:rPr>
              <a:t> </a:t>
            </a:r>
            <a:r>
              <a:rPr lang="he-IL" dirty="0">
                <a:solidFill>
                  <a:prstClr val="black"/>
                </a:solidFill>
              </a:rPr>
              <a:t>בתא __</a:t>
            </a:r>
          </a:p>
          <a:p>
            <a:pPr>
              <a:defRPr/>
            </a:pPr>
            <a:r>
              <a:rPr lang="he-IL" dirty="0">
                <a:solidFill>
                  <a:prstClr val="black"/>
                </a:solidFill>
              </a:rPr>
              <a:t>זהה מבחינה גנטית לתא הבת האחר כן/לא</a:t>
            </a:r>
          </a:p>
          <a:p>
            <a:pPr>
              <a:defRPr/>
            </a:pPr>
            <a:r>
              <a:rPr lang="he-IL" dirty="0">
                <a:solidFill>
                  <a:prstClr val="black"/>
                </a:solidFill>
              </a:rPr>
              <a:t>זהה מבחינה גנטית לתא האם כן/לא</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p:txBody>
      </p:sp>
      <p:sp>
        <p:nvSpPr>
          <p:cNvPr id="1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606D0AA-9394-4731-9A5D-0E3BE5A90988}" type="slidenum">
              <a:rPr lang="he-IL" sz="1200" smtClean="0">
                <a:solidFill>
                  <a:prstClr val="white">
                    <a:lumMod val="75000"/>
                  </a:prstClr>
                </a:solidFill>
              </a:rPr>
              <a:pPr fontAlgn="base">
                <a:spcBef>
                  <a:spcPct val="0"/>
                </a:spcBef>
                <a:spcAft>
                  <a:spcPct val="0"/>
                </a:spcAft>
                <a:defRPr/>
              </a:pPr>
              <a:t>9</a:t>
            </a:fld>
            <a:endParaRPr lang="he-IL" sz="1200" dirty="0" smtClean="0">
              <a:solidFill>
                <a:prstClr val="white">
                  <a:lumMod val="75000"/>
                </a:prstClr>
              </a:solidFill>
            </a:endParaRPr>
          </a:p>
        </p:txBody>
      </p:sp>
      <p:pic>
        <p:nvPicPr>
          <p:cNvPr id="9012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075" y="2163763"/>
            <a:ext cx="16795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277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29071</TotalTime>
  <Words>5855</Words>
  <Application>Microsoft Office PowerPoint</Application>
  <PresentationFormat>‫הצגה על המסך (4:3)</PresentationFormat>
  <Paragraphs>939</Paragraphs>
  <Slides>57</Slides>
  <Notes>15</Notes>
  <HiddenSlides>0</HiddenSlides>
  <MMClips>0</MMClips>
  <ScaleCrop>false</ScaleCrop>
  <HeadingPairs>
    <vt:vector size="4" baseType="variant">
      <vt:variant>
        <vt:lpstr>ערכת נושא</vt:lpstr>
      </vt:variant>
      <vt:variant>
        <vt:i4>11</vt:i4>
      </vt:variant>
      <vt:variant>
        <vt:lpstr>כותרות שקופיות</vt:lpstr>
      </vt:variant>
      <vt:variant>
        <vt:i4>57</vt:i4>
      </vt:variant>
    </vt:vector>
  </HeadingPairs>
  <TitlesOfParts>
    <vt:vector size="68"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מצגת של PowerPoint</vt:lpstr>
      <vt:lpstr>הרבייה מאפיינת את כל האורגניזמים והמשך קיום המין מותנה בה</vt:lpstr>
      <vt:lpstr>רבייה אל־זוויגית לעומת רבייה זוויגית</vt:lpstr>
      <vt:lpstr>תפקיד תהליך המיטוזה</vt:lpstr>
      <vt:lpstr>לפני המיטוזה הכרומוזומים משתכפלים</vt:lpstr>
      <vt:lpstr>עקרון תהליך המיטוזה</vt:lpstr>
      <vt:lpstr>שלבי המיטוזה</vt:lpstr>
      <vt:lpstr>תהליך המיטוזה</vt:lpstr>
      <vt:lpstr>שאלה 1: "תעודות זהות" של תא האם ותאי הבת שנוצרו במיטוזה</vt:lpstr>
      <vt:lpstr>תשובה</vt:lpstr>
      <vt:lpstr>דרכי רבייה אל־זוויגית בצמחים: שלוחות</vt:lpstr>
      <vt:lpstr>דרכי רבייה אל־זוויגית בצמחים: פקעות ובצלים</vt:lpstr>
      <vt:lpstr>דרכי רבייה אל־זוויגית בצמחים: פקעות ובצלים</vt:lpstr>
      <vt:lpstr>דרכי רבייה אל־זוויגית בצמחים: ניצני ריבוי וייחורים</vt:lpstr>
      <vt:lpstr>רבייה אל־זוויגית בבעלי חיים חד־תאיים</vt:lpstr>
      <vt:lpstr>רבייה אל־זוויגית בבעלי חיים רב תאיים: הנצה</vt:lpstr>
      <vt:lpstr>רבייה אל־זוויגית בבעלי חיים ובצמחים: רביית בתולים (פרתנוגנזה)</vt:lpstr>
      <vt:lpstr>רבייה אל־זוויגית – שיבוט</vt:lpstr>
      <vt:lpstr>שאלה 2: יתרונות ריבוי בעזרת ייחורים</vt:lpstr>
      <vt:lpstr>תשובה</vt:lpstr>
      <vt:lpstr>שאלה 3: משפטי נכון/לא נכון – רבייה אל־זוויגית ומיטוזה</vt:lpstr>
      <vt:lpstr>תשובה</vt:lpstr>
      <vt:lpstr>רבייה אל־זוויגית – יתרונות וחסרונות</vt:lpstr>
      <vt:lpstr>רבייה אל־זוויגית – יתרונות וחסרונות הקשורים לתועלת האדם</vt:lpstr>
      <vt:lpstr>חסרונות האחידות הגנטית</vt:lpstr>
      <vt:lpstr>רבייה זוויגית </vt:lpstr>
      <vt:lpstr>מעגל החיים ביצורים המתרבים רבייה זוויגית</vt:lpstr>
      <vt:lpstr>רבייה זוויגית </vt:lpstr>
      <vt:lpstr>תהליך המיוזה</vt:lpstr>
      <vt:lpstr>שלבי המיוזה</vt:lpstr>
      <vt:lpstr>סימולציה: תהליך המיוזה</vt:lpstr>
      <vt:lpstr>שאלה 4: מאפייני תא האם והתאים הנוצרים ממנו בתהליך המיוזה</vt:lpstr>
      <vt:lpstr>תשובה</vt:lpstr>
      <vt:lpstr>מקורות השונות בין הפרטים באוכלוסייה</vt:lpstr>
      <vt:lpstr>שִחלוף – מקור לשונות בין תאי המין</vt:lpstr>
      <vt:lpstr>בתהליכי מיוזה באותו היצור נוצרים תאי מין (גמטות) המכילים צירופי כרומוזומים שונים</vt:lpstr>
      <vt:lpstr>ההפרדה הבלתי תלויה של הכרומוזומים</vt:lpstr>
      <vt:lpstr>מפגש אקראי של גמטות</vt:lpstr>
      <vt:lpstr>היתרון בשונוּת הגנטית בין הפרטים, הנוצרת עקב הרבייה הזוויגית</vt:lpstr>
      <vt:lpstr>שאלה 5: משפטי נכון/לא נכון</vt:lpstr>
      <vt:lpstr>תשובה</vt:lpstr>
      <vt:lpstr>חלק ב': השוואה מיטוזה־מיוזה</vt:lpstr>
      <vt:lpstr>שאלה 6: טבלת השוואה מיטוזה־מיוזה</vt:lpstr>
      <vt:lpstr>תשובה</vt:lpstr>
      <vt:lpstr>שאלה 7</vt:lpstr>
      <vt:lpstr>תשובה</vt:lpstr>
      <vt:lpstr>שאלה 8</vt:lpstr>
      <vt:lpstr>תשובה</vt:lpstr>
      <vt:lpstr>שאלה 9: בשילוב עם דרכי החקר המדעי*</vt:lpstr>
      <vt:lpstr>תשובה</vt:lpstr>
      <vt:lpstr>סימולציה: הכרומוזומים – מתאי הרבייה ועד העובר המתפתח</vt:lpstr>
      <vt:lpstr>סיכום: רבייה אל־זוויגית</vt:lpstr>
      <vt:lpstr>המשך סיכום: רבייה אל־זוויגית</vt:lpstr>
      <vt:lpstr>סיכום: רבייה זוויגית</vt:lpstr>
      <vt:lpstr>המשך סיכום: רבייה זוויגית ומונחים מהסילבוס</vt:lpstr>
      <vt:lpstr>שאלה 10: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O_B</cp:lastModifiedBy>
  <cp:revision>1141</cp:revision>
  <dcterms:created xsi:type="dcterms:W3CDTF">2010-09-05T07:07:37Z</dcterms:created>
  <dcterms:modified xsi:type="dcterms:W3CDTF">2013-04-02T13:58:13Z</dcterms:modified>
</cp:coreProperties>
</file>